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2" r:id="rId1"/>
  </p:sldMasterIdLst>
  <p:notesMasterIdLst>
    <p:notesMasterId r:id="rId40"/>
  </p:notesMasterIdLst>
  <p:sldIdLst>
    <p:sldId id="504" r:id="rId2"/>
    <p:sldId id="547" r:id="rId3"/>
    <p:sldId id="454" r:id="rId4"/>
    <p:sldId id="550" r:id="rId5"/>
    <p:sldId id="551" r:id="rId6"/>
    <p:sldId id="552" r:id="rId7"/>
    <p:sldId id="553" r:id="rId8"/>
    <p:sldId id="554" r:id="rId9"/>
    <p:sldId id="555" r:id="rId10"/>
    <p:sldId id="556" r:id="rId11"/>
    <p:sldId id="557" r:id="rId12"/>
    <p:sldId id="558" r:id="rId13"/>
    <p:sldId id="559" r:id="rId14"/>
    <p:sldId id="560" r:id="rId15"/>
    <p:sldId id="561" r:id="rId16"/>
    <p:sldId id="562" r:id="rId17"/>
    <p:sldId id="526" r:id="rId18"/>
    <p:sldId id="527" r:id="rId19"/>
    <p:sldId id="528" r:id="rId20"/>
    <p:sldId id="529" r:id="rId21"/>
    <p:sldId id="563" r:id="rId22"/>
    <p:sldId id="564" r:id="rId23"/>
    <p:sldId id="565" r:id="rId24"/>
    <p:sldId id="566" r:id="rId25"/>
    <p:sldId id="567" r:id="rId26"/>
    <p:sldId id="568" r:id="rId27"/>
    <p:sldId id="569" r:id="rId28"/>
    <p:sldId id="570" r:id="rId29"/>
    <p:sldId id="571" r:id="rId30"/>
    <p:sldId id="572" r:id="rId31"/>
    <p:sldId id="573" r:id="rId32"/>
    <p:sldId id="574" r:id="rId33"/>
    <p:sldId id="575" r:id="rId34"/>
    <p:sldId id="576" r:id="rId35"/>
    <p:sldId id="577" r:id="rId36"/>
    <p:sldId id="578" r:id="rId37"/>
    <p:sldId id="579" r:id="rId38"/>
    <p:sldId id="580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595" autoAdjust="0"/>
  </p:normalViewPr>
  <p:slideViewPr>
    <p:cSldViewPr snapToGrid="0">
      <p:cViewPr varScale="1">
        <p:scale>
          <a:sx n="65" d="100"/>
          <a:sy n="65" d="100"/>
        </p:scale>
        <p:origin x="696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910A74-FE87-43EC-980C-975E8FDEDFED}" type="datetimeFigureOut">
              <a:rPr lang="pt-BR" smtClean="0"/>
              <a:pPr/>
              <a:t>03/06/2023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21911-EA80-43F6-AE25-410DFCCFB2F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8330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pPr/>
              <a:t>03/06/2023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C46C2199-C5D6-4C6D-9D14-48EEE0181BA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6438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pPr/>
              <a:t>03/06/2023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C46C2199-C5D6-4C6D-9D14-48EEE0181BA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6060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pPr/>
              <a:t>03/06/2023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C46C2199-C5D6-4C6D-9D14-48EEE0181BA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5692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pPr/>
              <a:t>03/06/2023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46C2199-C5D6-4C6D-9D14-48EEE0181BA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2220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pPr/>
              <a:t>03/06/2023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46C2199-C5D6-4C6D-9D14-48EEE0181BA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4796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pPr/>
              <a:t>03/06/2023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5089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pPr/>
              <a:t>03/06/2023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4615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pPr/>
              <a:t>03/06/2023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4848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D1AA0BD1-7F05-438D-954E-805872EFCE90}" type="datetimeFigureOut">
              <a:rPr lang="pt-BR" smtClean="0"/>
              <a:pPr/>
              <a:t>03/06/2023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C46C2199-C5D6-4C6D-9D14-48EEE0181BA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3215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pPr/>
              <a:t>03/06/2023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1585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pPr/>
              <a:t>03/06/2023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C46C2199-C5D6-4C6D-9D14-48EEE0181BA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3445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pPr/>
              <a:t>03/06/2023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2884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pPr/>
              <a:t>03/06/2023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9105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pPr/>
              <a:t>03/06/2023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1436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pPr/>
              <a:t>03/06/2023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7479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pPr/>
              <a:t>03/06/2023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7062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pPr/>
              <a:t>03/06/2023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6116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A0BD1-7F05-438D-954E-805872EFCE90}" type="datetimeFigureOut">
              <a:rPr lang="pt-BR" smtClean="0"/>
              <a:pPr/>
              <a:t>03/06/2023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C2199-C5D6-4C6D-9D14-48EEE0181BA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03732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  <p:sldLayoutId id="2147483936" r:id="rId14"/>
    <p:sldLayoutId id="2147483937" r:id="rId15"/>
    <p:sldLayoutId id="2147483938" r:id="rId16"/>
    <p:sldLayoutId id="214748393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7240EB3-6C45-4612-9ACB-1CBA33F746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sz="3600" dirty="0">
                <a:latin typeface="Arial Black" panose="020B0A04020102020204" pitchFamily="34" charset="0"/>
              </a:rPr>
              <a:t>PTC5609-Teoria Quântica da Informação</a:t>
            </a:r>
            <a:br>
              <a:rPr lang="pt-BR" sz="3600" dirty="0">
                <a:latin typeface="Arial Black" panose="020B0A04020102020204" pitchFamily="34" charset="0"/>
              </a:rPr>
            </a:br>
            <a:r>
              <a:rPr lang="pt-BR" sz="3600" dirty="0">
                <a:latin typeface="Arial Black" panose="020B0A04020102020204" pitchFamily="34" charset="0"/>
              </a:rPr>
              <a:t>Aula de </a:t>
            </a:r>
            <a:r>
              <a:rPr lang="pt-BR" sz="3600" dirty="0" smtClean="0">
                <a:latin typeface="Arial Black" panose="020B0A04020102020204" pitchFamily="34" charset="0"/>
              </a:rPr>
              <a:t>07/06/2023</a:t>
            </a:r>
            <a:endParaRPr lang="pt-BR" sz="3600" dirty="0">
              <a:latin typeface="Arial Black" panose="020B0A040201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A9B2D143-E542-486C-8132-887342E081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pt-BR" dirty="0"/>
          </a:p>
          <a:p>
            <a:r>
              <a:rPr lang="pt-BR" dirty="0"/>
              <a:t>José Roberto Castilho Piqueira</a:t>
            </a:r>
          </a:p>
          <a:p>
            <a:r>
              <a:rPr lang="pt-BR" dirty="0"/>
              <a:t>(piqueira@lac.usp.br)</a:t>
            </a:r>
          </a:p>
        </p:txBody>
      </p:sp>
    </p:spTree>
    <p:extLst>
      <p:ext uri="{BB962C8B-B14F-4D97-AF65-F5344CB8AC3E}">
        <p14:creationId xmlns:p14="http://schemas.microsoft.com/office/powerpoint/2010/main" val="2124131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Exemplo de estado puro (cont.)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0465" y="2360714"/>
            <a:ext cx="6815071" cy="278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4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Exemplo de estado misto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6841" y="2168834"/>
            <a:ext cx="9515881" cy="370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1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Exemplo de estado misto (cont.)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069" y="1986604"/>
            <a:ext cx="7361372" cy="41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8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Exemplo de estado misto (cont. 2)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7095" y="2223230"/>
            <a:ext cx="9155080" cy="384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Exemplo de estado misto (cont. 3)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917" y="2279034"/>
            <a:ext cx="9175126" cy="279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8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Matriz densidade (observação e exemplo)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4047" y="2335571"/>
            <a:ext cx="9332286" cy="199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0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Continuação e exemplo (II)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1" y="2183433"/>
            <a:ext cx="8574726" cy="448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3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412DD4F-0CCD-4B6C-A2EB-6E54E4CF9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Entrelaçamento</a:t>
            </a:r>
            <a:endParaRPr lang="pt-BR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3BA221F7-2A08-4702-BA14-DBEAE2D8CF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1480" y="2427506"/>
            <a:ext cx="9613862" cy="160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7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47F1C65-8CF5-4218-AB6E-EDB863E52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Estados de Bell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1DAF5D2F-ACD7-4780-A46A-F3B59DD05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0321" y="2240067"/>
            <a:ext cx="8797743" cy="154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0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D8653C4-BB8C-48FC-9C11-8C5B073B8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Combinação linear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D2551333-803F-4EF9-846F-5E3494AF4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6319" y="2375838"/>
            <a:ext cx="8646322" cy="143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8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Resumo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Aula 1: Teoria clássica da informação</a:t>
            </a:r>
          </a:p>
          <a:p>
            <a:r>
              <a:rPr lang="pt-BR" dirty="0"/>
              <a:t>Aula 2: Computação reversível</a:t>
            </a:r>
          </a:p>
          <a:p>
            <a:r>
              <a:rPr lang="pt-BR" dirty="0"/>
              <a:t>Aula 3: Princípio da superposição</a:t>
            </a:r>
          </a:p>
          <a:p>
            <a:r>
              <a:rPr lang="pt-BR" dirty="0"/>
              <a:t>Aula 4: Dinâmica quântica</a:t>
            </a:r>
          </a:p>
          <a:p>
            <a:r>
              <a:rPr lang="pt-BR" dirty="0"/>
              <a:t>Aula 5: Portas quânticas de várias entradas e várias saídas (produto tensorial)</a:t>
            </a:r>
          </a:p>
          <a:p>
            <a:r>
              <a:rPr lang="pt-BR" dirty="0"/>
              <a:t>Aula 6: Esfera de Bloch – Exemplos de portas quânticas</a:t>
            </a:r>
          </a:p>
          <a:p>
            <a:r>
              <a:rPr lang="pt-BR" dirty="0"/>
              <a:t>Aula 7: Teorema da impossibilidade de cópia</a:t>
            </a:r>
          </a:p>
          <a:p>
            <a:r>
              <a:rPr lang="pt-BR" dirty="0"/>
              <a:t>Aula8: Criptografia quântica</a:t>
            </a:r>
          </a:p>
          <a:p>
            <a:r>
              <a:rPr lang="pt-BR" dirty="0"/>
              <a:t>Aula9: Medida quântica de informação</a:t>
            </a:r>
          </a:p>
          <a:p>
            <a:r>
              <a:rPr lang="pt-BR" dirty="0"/>
              <a:t>Aula 10: Medidas projetivas e de </a:t>
            </a:r>
            <a:r>
              <a:rPr lang="pt-BR" dirty="0" err="1"/>
              <a:t>von</a:t>
            </a:r>
            <a:r>
              <a:rPr lang="pt-BR" dirty="0"/>
              <a:t> </a:t>
            </a:r>
            <a:r>
              <a:rPr lang="pt-BR" dirty="0" smtClean="0"/>
              <a:t>Neumann</a:t>
            </a:r>
          </a:p>
          <a:p>
            <a:r>
              <a:rPr lang="pt-BR" dirty="0" smtClean="0"/>
              <a:t>Aula 11: Medidas em estados conjuntos</a:t>
            </a:r>
            <a:endParaRPr lang="pt-B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A040E3C-9AAD-4632-B2B6-B46B5CB25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Entrelaçamento (conceito)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5074568B-FBD7-4601-AE67-13AF294837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069" y="2419346"/>
            <a:ext cx="10518411" cy="131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Como determinar entrelaçamento (traços parciais)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870" y="2249250"/>
            <a:ext cx="8084300" cy="433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3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Especificar a normalização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4261" y="2073642"/>
            <a:ext cx="9263049" cy="44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4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Propriedades do traço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1" y="2185981"/>
            <a:ext cx="9757396" cy="287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Um pouco de Álgebra Linear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410" y="2181603"/>
            <a:ext cx="9455772" cy="407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Um pouco mais sobre o traço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6116" y="2132937"/>
            <a:ext cx="9693952" cy="281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8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Exemplo numérico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447" y="2025515"/>
            <a:ext cx="8142915" cy="444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0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Traço parcial (mistura de estados quânticos)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9108" y="2291480"/>
            <a:ext cx="9201640" cy="3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9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Estado separável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5547" y="2151167"/>
            <a:ext cx="8765653" cy="427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5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Exemplo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4849" y="2270954"/>
            <a:ext cx="7590767" cy="371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6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3BD595C-B9D1-45D5-13AC-35367EF67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80938"/>
            <a:ext cx="9613861" cy="1080938"/>
          </a:xfrm>
        </p:spPr>
        <p:txBody>
          <a:bodyPr>
            <a:normAutofit/>
          </a:bodyPr>
          <a:lstStyle/>
          <a:p>
            <a:r>
              <a:rPr lang="pt-BR" dirty="0"/>
              <a:t>Medidas </a:t>
            </a:r>
            <a:r>
              <a:rPr lang="pt-BR" dirty="0" smtClean="0"/>
              <a:t>de </a:t>
            </a:r>
            <a:r>
              <a:rPr lang="pt-BR" dirty="0" err="1" smtClean="0"/>
              <a:t>q-bits</a:t>
            </a:r>
            <a:r>
              <a:rPr lang="pt-BR" dirty="0" smtClean="0"/>
              <a:t> e entrelaçamento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B8BF5D28-5987-47A2-E456-9B84E8963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r>
              <a:rPr lang="pt-BR" dirty="0"/>
              <a:t>Emmanuel </a:t>
            </a:r>
            <a:r>
              <a:rPr lang="pt-BR" dirty="0" err="1"/>
              <a:t>Desurvire</a:t>
            </a:r>
            <a:r>
              <a:rPr lang="pt-BR" dirty="0"/>
              <a:t> – </a:t>
            </a:r>
            <a:r>
              <a:rPr lang="pt-BR" dirty="0" err="1"/>
              <a:t>Classical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Quantum </a:t>
            </a:r>
            <a:r>
              <a:rPr lang="pt-BR" dirty="0" err="1"/>
              <a:t>Information</a:t>
            </a:r>
            <a:r>
              <a:rPr lang="pt-BR" dirty="0"/>
              <a:t> </a:t>
            </a:r>
            <a:r>
              <a:rPr lang="pt-BR" dirty="0" err="1"/>
              <a:t>Theory</a:t>
            </a:r>
            <a:r>
              <a:rPr lang="pt-BR" dirty="0"/>
              <a:t> – Cambridge </a:t>
            </a:r>
            <a:r>
              <a:rPr lang="pt-BR" dirty="0" err="1"/>
              <a:t>University</a:t>
            </a:r>
            <a:r>
              <a:rPr lang="pt-BR" dirty="0"/>
              <a:t> Press – 2009 - </a:t>
            </a:r>
            <a:r>
              <a:rPr lang="en-US" dirty="0" err="1"/>
              <a:t>Capítulo</a:t>
            </a:r>
            <a:r>
              <a:rPr lang="en-US" dirty="0"/>
              <a:t> </a:t>
            </a:r>
            <a:r>
              <a:rPr lang="en-US" dirty="0" smtClean="0"/>
              <a:t>18</a:t>
            </a:r>
          </a:p>
          <a:p>
            <a:endParaRPr lang="en-US" dirty="0" smtClean="0"/>
          </a:p>
          <a:p>
            <a:r>
              <a:rPr lang="en-US" dirty="0" err="1" smtClean="0"/>
              <a:t>Vlatko</a:t>
            </a:r>
            <a:r>
              <a:rPr lang="en-US" dirty="0" smtClean="0"/>
              <a:t> </a:t>
            </a:r>
            <a:r>
              <a:rPr lang="en-US" dirty="0" err="1" smtClean="0"/>
              <a:t>Vedral</a:t>
            </a:r>
            <a:r>
              <a:rPr lang="en-US" dirty="0" smtClean="0"/>
              <a:t> – Introduction to quantum information science – Oxford Graduate Texts – 2008</a:t>
            </a:r>
          </a:p>
          <a:p>
            <a:endParaRPr lang="en-US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1357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Cálculos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1" y="1965901"/>
            <a:ext cx="9235056" cy="117495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21" y="3140852"/>
            <a:ext cx="9235056" cy="286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9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Cálculos (II)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652" y="2067293"/>
            <a:ext cx="7738706" cy="450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4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Traço B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653" y="2238414"/>
            <a:ext cx="9902810" cy="34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6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Propriedades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1154" y="2503736"/>
            <a:ext cx="7439136" cy="298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6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Entrelaçamento e estados de Bell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0315" y="2252995"/>
            <a:ext cx="9110580" cy="196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6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Entrelaçamento (critério)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6986" y="2202756"/>
            <a:ext cx="9587155" cy="281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5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Entrelaçamento (critério II)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2489" y="2208625"/>
            <a:ext cx="9240234" cy="208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6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Exemplo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1" y="2146471"/>
            <a:ext cx="9464706" cy="417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3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Exemplo (conclusão)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0698" y="2144452"/>
            <a:ext cx="9229551" cy="297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0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Matriz densidade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2424422"/>
            <a:ext cx="9714270" cy="205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5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Comentário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1" y="2384505"/>
            <a:ext cx="9874342" cy="199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Postulados da Mecânica Quântica</a:t>
            </a:r>
            <a:endParaRPr lang="pt-BR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1" y="2275543"/>
            <a:ext cx="9727074" cy="374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5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Postulados da Mecânica Quântica (II)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774" y="2256497"/>
            <a:ext cx="10018707" cy="308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0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Postulados da Mecânica Quântica (III)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1655" y="2373595"/>
            <a:ext cx="9247069" cy="297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3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Exemplo de estado puro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666" y="2011052"/>
            <a:ext cx="7987578" cy="457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6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m">
  <a:themeElements>
    <a:clrScheme name="Berlim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m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m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Berlim</Template>
  <TotalTime>2678</TotalTime>
  <Words>279</Words>
  <Application>Microsoft Office PowerPoint</Application>
  <PresentationFormat>Widescreen</PresentationFormat>
  <Paragraphs>56</Paragraphs>
  <Slides>38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3" baseType="lpstr">
      <vt:lpstr>Arial</vt:lpstr>
      <vt:lpstr>Arial Black</vt:lpstr>
      <vt:lpstr>Calibri</vt:lpstr>
      <vt:lpstr>Trebuchet MS</vt:lpstr>
      <vt:lpstr>Berlim</vt:lpstr>
      <vt:lpstr>PTC5609-Teoria Quântica da Informação Aula de 07/06/2023</vt:lpstr>
      <vt:lpstr>Resumo</vt:lpstr>
      <vt:lpstr>Medidas de q-bits e entrelaçamento</vt:lpstr>
      <vt:lpstr>Matriz densidade</vt:lpstr>
      <vt:lpstr>Comentário</vt:lpstr>
      <vt:lpstr>Postulados da Mecânica Quântica</vt:lpstr>
      <vt:lpstr>Postulados da Mecânica Quântica (II)</vt:lpstr>
      <vt:lpstr>Postulados da Mecânica Quântica (III)</vt:lpstr>
      <vt:lpstr>Exemplo de estado puro</vt:lpstr>
      <vt:lpstr>Exemplo de estado puro (cont.)</vt:lpstr>
      <vt:lpstr>Exemplo de estado misto</vt:lpstr>
      <vt:lpstr>Exemplo de estado misto (cont.)</vt:lpstr>
      <vt:lpstr>Exemplo de estado misto (cont. 2)</vt:lpstr>
      <vt:lpstr>Exemplo de estado misto (cont. 3)</vt:lpstr>
      <vt:lpstr>Matriz densidade (observação e exemplo)</vt:lpstr>
      <vt:lpstr>Continuação e exemplo (II)</vt:lpstr>
      <vt:lpstr>Entrelaçamento</vt:lpstr>
      <vt:lpstr>Estados de Bell</vt:lpstr>
      <vt:lpstr>Combinação linear</vt:lpstr>
      <vt:lpstr>Entrelaçamento (conceito)</vt:lpstr>
      <vt:lpstr>Como determinar entrelaçamento (traços parciais)</vt:lpstr>
      <vt:lpstr>Especificar a normalização</vt:lpstr>
      <vt:lpstr>Propriedades do traço</vt:lpstr>
      <vt:lpstr>Um pouco de Álgebra Linear</vt:lpstr>
      <vt:lpstr>Um pouco mais sobre o traço</vt:lpstr>
      <vt:lpstr>Exemplo numérico</vt:lpstr>
      <vt:lpstr>Traço parcial (mistura de estados quânticos)</vt:lpstr>
      <vt:lpstr>Estado separável</vt:lpstr>
      <vt:lpstr>Exemplo</vt:lpstr>
      <vt:lpstr>Cálculos</vt:lpstr>
      <vt:lpstr>Cálculos (II)</vt:lpstr>
      <vt:lpstr>Traço B</vt:lpstr>
      <vt:lpstr>Propriedades</vt:lpstr>
      <vt:lpstr>Entrelaçamento e estados de Bell</vt:lpstr>
      <vt:lpstr>Entrelaçamento (critério)</vt:lpstr>
      <vt:lpstr>Entrelaçamento (critério II)</vt:lpstr>
      <vt:lpstr>Exemplo</vt:lpstr>
      <vt:lpstr>Exemplo (conclusão)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Teoria quântica da informação: impossibilidade de copia, entrelaçamento e teletransporte</dc:title>
  <dc:creator>José Roberto Piqueira</dc:creator>
  <cp:lastModifiedBy>piqueira</cp:lastModifiedBy>
  <cp:revision>191</cp:revision>
  <dcterms:created xsi:type="dcterms:W3CDTF">2019-06-28T19:51:26Z</dcterms:created>
  <dcterms:modified xsi:type="dcterms:W3CDTF">2023-06-04T02:46:06Z</dcterms:modified>
</cp:coreProperties>
</file>