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358" r:id="rId2"/>
    <p:sldId id="312" r:id="rId3"/>
    <p:sldId id="325" r:id="rId4"/>
    <p:sldId id="430" r:id="rId5"/>
    <p:sldId id="337" r:id="rId6"/>
    <p:sldId id="317" r:id="rId7"/>
    <p:sldId id="298" r:id="rId8"/>
    <p:sldId id="329" r:id="rId9"/>
    <p:sldId id="328" r:id="rId10"/>
    <p:sldId id="301" r:id="rId11"/>
    <p:sldId id="350" r:id="rId12"/>
    <p:sldId id="351" r:id="rId13"/>
    <p:sldId id="352" r:id="rId14"/>
    <p:sldId id="353" r:id="rId15"/>
    <p:sldId id="354" r:id="rId16"/>
    <p:sldId id="407" r:id="rId17"/>
    <p:sldId id="408" r:id="rId18"/>
    <p:sldId id="349" r:id="rId19"/>
    <p:sldId id="396" r:id="rId20"/>
    <p:sldId id="398" r:id="rId21"/>
    <p:sldId id="410" r:id="rId22"/>
    <p:sldId id="309" r:id="rId23"/>
    <p:sldId id="411" r:id="rId24"/>
    <p:sldId id="412" r:id="rId25"/>
    <p:sldId id="413" r:id="rId26"/>
    <p:sldId id="414" r:id="rId27"/>
    <p:sldId id="415" r:id="rId28"/>
    <p:sldId id="416" r:id="rId29"/>
    <p:sldId id="417" r:id="rId30"/>
    <p:sldId id="418" r:id="rId31"/>
    <p:sldId id="419" r:id="rId32"/>
    <p:sldId id="420" r:id="rId33"/>
    <p:sldId id="423" r:id="rId34"/>
    <p:sldId id="424" r:id="rId35"/>
    <p:sldId id="425" r:id="rId36"/>
    <p:sldId id="426" r:id="rId37"/>
    <p:sldId id="428" r:id="rId38"/>
    <p:sldId id="429" r:id="rId39"/>
    <p:sldId id="427" r:id="rId4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91" autoAdjust="0"/>
  </p:normalViewPr>
  <p:slideViewPr>
    <p:cSldViewPr snapToGrid="0">
      <p:cViewPr varScale="1">
        <p:scale>
          <a:sx n="65" d="100"/>
          <a:sy n="65" d="100"/>
        </p:scale>
        <p:origin x="858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74DEC-FA02-4D94-ABD2-EECB9D163385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C3C719-DC9B-4EEB-B61A-7EC3455486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6830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19B14-E992-4B1A-BB07-0C1AA8AC0F0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3264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19B14-E992-4B1A-BB07-0C1AA8AC0F0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536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19B14-E992-4B1A-BB07-0C1AA8AC0F0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8991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19B14-E992-4B1A-BB07-0C1AA8AC0F0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704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19B14-E992-4B1A-BB07-0C1AA8AC0F0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937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19B14-E992-4B1A-BB07-0C1AA8AC0F0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0376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19B14-E992-4B1A-BB07-0C1AA8AC0F0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8744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19B14-E992-4B1A-BB07-0C1AA8AC0F0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2090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19B14-E992-4B1A-BB07-0C1AA8AC0F0B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0164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19B14-E992-4B1A-BB07-0C1AA8AC0F0B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397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19B14-E992-4B1A-BB07-0C1AA8AC0F0B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436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19B14-E992-4B1A-BB07-0C1AA8AC0F0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192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19B14-E992-4B1A-BB07-0C1AA8AC0F0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09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19B14-E992-4B1A-BB07-0C1AA8AC0F0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247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423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423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8B110B-A287-4DE0-8422-F6A187AAB748}" type="slidenum">
              <a:rPr lang="en-US" smtClean="0">
                <a:latin typeface="Verdana" pitchFamily="34" charset="0"/>
                <a:ea typeface="ＭＳ Ｐゴシック" pitchFamily="34" charset="-128"/>
              </a:rPr>
              <a:pPr/>
              <a:t>13</a:t>
            </a:fld>
            <a:endParaRPr lang="en-US">
              <a:latin typeface="Verdana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9371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defRPr/>
            </a:pPr>
            <a:r>
              <a:rPr lang="en-US" sz="2000" dirty="0"/>
              <a:t>How should we draw a line through the data to estimate the population slope? </a:t>
            </a:r>
            <a:endParaRPr lang="en-US" sz="1050" dirty="0"/>
          </a:p>
          <a:p>
            <a:pPr lvl="1">
              <a:defRPr/>
            </a:pPr>
            <a:r>
              <a:rPr lang="en-US" sz="1800" dirty="0"/>
              <a:t>Answer: ordinary least squares (OLS).</a:t>
            </a:r>
            <a:endParaRPr lang="en-US" sz="1000" dirty="0"/>
          </a:p>
          <a:p>
            <a:pPr lvl="1">
              <a:defRPr/>
            </a:pPr>
            <a:r>
              <a:rPr lang="en-US" sz="2000" dirty="0"/>
              <a:t>What are advantages and disadvantages of OLS?</a:t>
            </a:r>
            <a:endParaRPr lang="en-US" sz="105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19B14-E992-4B1A-BB07-0C1AA8AC0F0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9091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19B14-E992-4B1A-BB07-0C1AA8AC0F0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709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19B14-E992-4B1A-BB07-0C1AA8AC0F0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379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19B14-E992-4B1A-BB07-0C1AA8AC0F0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12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33AF8C-82E5-477E-B604-62FD86E14F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A60459C-ED55-4F6F-A4A9-CEC55CBB31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535BFCC-EC01-48F2-943F-E1671CA0C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CBC4-033A-4653-83B4-4E4186BFC614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8AA5295-0CF8-4635-B96B-79321E937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DB8093-C156-4832-B9D6-2CF43C05D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B6DC-7309-4498-A902-41D97162B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0351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F3C57A-02E8-4B33-A296-5EE20D1DA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7BD4844-F700-4104-906D-D1733604B7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2608B9-ED55-4108-963E-369005E41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CBC4-033A-4653-83B4-4E4186BFC614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86B9B8-4F11-4C9E-88D3-A4DCE6598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D24CA4C-42FE-4193-B574-00F0706E3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B6DC-7309-4498-A902-41D97162B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5651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28F152D-1E30-4CD9-A24A-933B09D2C4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4279179-0E24-4AF6-A686-63F4FB4A4D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7BE701B-505B-4FC6-BA3F-CCFAE8DD4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CBC4-033A-4653-83B4-4E4186BFC614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99B1AC-C1BF-4176-843A-229C2694A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DEF0C79-1FAB-4F8A-9361-E10EBA838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B6DC-7309-4498-A902-41D97162B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244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 userDrawn="1"/>
        </p:nvCxnSpPr>
        <p:spPr>
          <a:xfrm>
            <a:off x="623392" y="1268760"/>
            <a:ext cx="10849205" cy="0"/>
          </a:xfrm>
          <a:prstGeom prst="line">
            <a:avLst/>
          </a:prstGeom>
          <a:ln w="47625" cmpd="dbl"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 userDrawn="1"/>
        </p:nvCxnSpPr>
        <p:spPr>
          <a:xfrm>
            <a:off x="623392" y="476672"/>
            <a:ext cx="10849205" cy="0"/>
          </a:xfrm>
          <a:prstGeom prst="line">
            <a:avLst/>
          </a:prstGeom>
          <a:ln w="12700" cmpd="dbl"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 userDrawn="1"/>
        </p:nvCxnSpPr>
        <p:spPr>
          <a:xfrm>
            <a:off x="623392" y="6165304"/>
            <a:ext cx="10849205" cy="0"/>
          </a:xfrm>
          <a:prstGeom prst="line">
            <a:avLst/>
          </a:prstGeom>
          <a:ln w="12700" cmpd="dbl"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 userDrawn="1"/>
        </p:nvSpPr>
        <p:spPr>
          <a:xfrm>
            <a:off x="623392" y="6156013"/>
            <a:ext cx="111372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aseline="0" dirty="0"/>
              <a:t>Glauco Peres</a:t>
            </a:r>
            <a:r>
              <a:rPr lang="pt-BR" sz="1400" dirty="0"/>
              <a:t>						   			        29</a:t>
            </a:r>
            <a:r>
              <a:rPr lang="pt-BR" sz="1400" baseline="0" dirty="0"/>
              <a:t> &amp;</a:t>
            </a:r>
            <a:r>
              <a:rPr lang="pt-BR" sz="1400" dirty="0"/>
              <a:t> 31/08/2022</a:t>
            </a:r>
          </a:p>
        </p:txBody>
      </p:sp>
      <p:sp>
        <p:nvSpPr>
          <p:cNvPr id="12" name="CaixaDeTexto 11"/>
          <p:cNvSpPr txBox="1"/>
          <p:nvPr userDrawn="1"/>
        </p:nvSpPr>
        <p:spPr>
          <a:xfrm>
            <a:off x="623392" y="116633"/>
            <a:ext cx="108492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noProof="0" dirty="0"/>
              <a:t>Métodos</a:t>
            </a:r>
            <a:r>
              <a:rPr lang="en-US" sz="1400" dirty="0"/>
              <a:t> IV				</a:t>
            </a:r>
            <a:r>
              <a:rPr lang="pt-BR" sz="1400" dirty="0"/>
              <a:t>			              				Aula 3</a:t>
            </a:r>
          </a:p>
        </p:txBody>
      </p:sp>
    </p:spTree>
    <p:extLst>
      <p:ext uri="{BB962C8B-B14F-4D97-AF65-F5344CB8AC3E}">
        <p14:creationId xmlns:p14="http://schemas.microsoft.com/office/powerpoint/2010/main" val="31269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400EB9-B6BA-496C-93A3-F9DDF9F8A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AD38D7-E8F3-4C69-A593-C4695A055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7F31708-CF23-438A-827C-E1314BFD9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CBC4-033A-4653-83B4-4E4186BFC614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909809C-0A13-4145-83F4-F9FF84863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ACC9AA9-FDE6-4B80-AC37-7945EEBE5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B6DC-7309-4498-A902-41D97162B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9254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DF44D-5899-43F6-B144-2D0D95954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6B56EFC-A105-402B-A250-1C9DC7672F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CC15F5E-66A8-4354-92FE-9158E697A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CBC4-033A-4653-83B4-4E4186BFC614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4155C29-0ACD-490D-9306-5901861A7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05224A5-64AC-41A3-B73A-3252E2131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B6DC-7309-4498-A902-41D97162B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912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BF6360-5965-4986-9208-0373D6193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973BF4-25C5-4891-AB98-83189C9346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D06E070-D91E-4378-B741-4DBEED6B3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C735CDF-E71C-4123-8C75-1D8FFAD7E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CBC4-033A-4653-83B4-4E4186BFC614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EE0F496-A0A5-44E4-9515-E26356341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593D673-6290-425D-AEC2-5D44D8F45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B6DC-7309-4498-A902-41D97162B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3958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E22335-9F0A-4E2E-BE7A-A35D0A7F9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6E5F603-E241-4FC2-8974-D69B1DD182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734E1DA-1917-40B1-8943-CC71212A3D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75EE454-0690-4FD9-A983-0BDAE3F335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4649558-F36B-4BC9-AF2A-9931DED90D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9FDFB89-94A4-49AF-8AE6-B2E9E3897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CBC4-033A-4653-83B4-4E4186BFC614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0DF6282-0EE8-47A2-BA7E-7ED9DB3E8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02BC1F1-B953-4721-B1A9-91AFBAD13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B6DC-7309-4498-A902-41D97162B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1759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E2309B-C450-4033-A978-3F54D8D60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7AD0448-8685-443F-9F58-F6518738F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CBC4-033A-4653-83B4-4E4186BFC614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EB2C3F-76AF-4D47-AF1A-906503E6F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0822680-1641-4C9A-B25C-420CF2811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B6DC-7309-4498-A902-41D97162B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7235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F87C323-58EB-4B53-A7D9-D31AF8E25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CBC4-033A-4653-83B4-4E4186BFC614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F2EC3ED-5477-4BDC-8ED7-2970B5C67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E502E58-80D6-4565-B843-9B3A1813E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B6DC-7309-4498-A902-41D97162B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7534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C8C3C1-68FE-4C93-9D69-4C16B9319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097F90B-EC86-4663-8AB4-BF99AED45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E4DF2F2-A51D-4380-9836-E7EE7ADB74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2145A93-6F76-4574-AEAD-750789B62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CBC4-033A-4653-83B4-4E4186BFC614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C0EBB2-D6F8-4072-B7A9-4EC047F9C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D3652CC-E5E2-42FA-A349-3FE34FE0A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B6DC-7309-4498-A902-41D97162B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7471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007EEF-BFEC-4256-8BFE-55208E249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16368B5-164A-4174-AF87-9136077589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0A94B52-F0F1-4C5C-8E47-60EAF59BA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E0B1266-7D28-41C3-95AA-2350692AA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CBC4-033A-4653-83B4-4E4186BFC614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E1FF90F-4816-438B-BA60-AD52BFC10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700D45B-1C74-4FCE-A189-EF98F9FC9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B6DC-7309-4498-A902-41D97162B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910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AD1D28B-E5D4-40B4-A647-333A29B21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C5F51F6-39DB-4883-90CA-2EE863C3C6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80DB114-A1A8-4D67-961A-A48A688D15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DCBC4-033A-4653-83B4-4E4186BFC614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13D69DB-2631-4CBE-A3C0-B4C428CC29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98AA56A-2832-43B9-A470-BC3494E39C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5B6DC-7309-4498-A902-41D97162B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57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05344" y="2723987"/>
            <a:ext cx="9712037" cy="1470025"/>
          </a:xfrm>
        </p:spPr>
        <p:txBody>
          <a:bodyPr>
            <a:noAutofit/>
          </a:bodyPr>
          <a:lstStyle/>
          <a:p>
            <a:r>
              <a:rPr lang="pt-BR" sz="4600" dirty="0">
                <a:solidFill>
                  <a:schemeClr val="bg1">
                    <a:lumMod val="50000"/>
                  </a:schemeClr>
                </a:solidFill>
              </a:rPr>
              <a:t>FLS-6183 Métodos Quantitativos II //</a:t>
            </a:r>
            <a:br>
              <a:rPr lang="pt-BR" sz="46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pt-BR" sz="4600" dirty="0">
                <a:solidFill>
                  <a:schemeClr val="bg1">
                    <a:lumMod val="50000"/>
                  </a:schemeClr>
                </a:solidFill>
              </a:rPr>
              <a:t>FLP-0468 - Métodos Quantitativos de Pesquisa na Ciência Política IV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9363" y="4821645"/>
            <a:ext cx="9144000" cy="58162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sz="3800" dirty="0"/>
              <a:t>Aula 3 – Do Modelo de Regressão Bivariado para o Multivariado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16411" y="6156012"/>
            <a:ext cx="11637044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t-BR" dirty="0"/>
              <a:t>Glauco Peres da Silva				       				          29 &amp; 31/08/2022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991544" y="404665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Faculdade de Filosofia, Letras e Ciências Humanas</a:t>
            </a:r>
          </a:p>
          <a:p>
            <a:pPr algn="ctr"/>
            <a:r>
              <a:rPr lang="pt-BR" sz="2400" dirty="0"/>
              <a:t>Pós-Graduação em Ciência Política</a:t>
            </a:r>
          </a:p>
          <a:p>
            <a:pPr algn="ctr"/>
            <a:r>
              <a:rPr lang="pt-BR" sz="2400" dirty="0"/>
              <a:t>Graduação em Ciências Sociais</a:t>
            </a:r>
          </a:p>
        </p:txBody>
      </p:sp>
    </p:spTree>
    <p:extLst>
      <p:ext uri="{BB962C8B-B14F-4D97-AF65-F5344CB8AC3E}">
        <p14:creationId xmlns:p14="http://schemas.microsoft.com/office/powerpoint/2010/main" val="2324089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524001" y="4535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283111" y="1814565"/>
                <a:ext cx="8185354" cy="36849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36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sz="3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acc>
                      <m:r>
                        <a:rPr lang="en-US" sz="3600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 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36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accPr>
                            <m:e>
                              <m:r>
                                <a:rPr lang="pt-BR" sz="36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pt-BR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𝑜</m:t>
                          </m:r>
                        </m:sub>
                      </m:sSub>
                      <m:r>
                        <a:rPr lang="en-US" sz="3600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36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accPr>
                            <m:e>
                              <m:r>
                                <a:rPr lang="pt-BR" sz="36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US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pt-BR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𝑋</m:t>
                          </m:r>
                        </m:e>
                        <m:sub>
                          <m:r>
                            <a:rPr lang="pt-BR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𝑖</m:t>
                          </m:r>
                        </m:sub>
                      </m:sSub>
                      <m:r>
                        <a:rPr lang="en-US" sz="3600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36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accPr>
                            <m:e>
                              <m:r>
                                <a:rPr lang="pt-BR" sz="36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𝑢</m:t>
                              </m:r>
                            </m:e>
                          </m:acc>
                        </m:e>
                        <m:sub>
                          <m:r>
                            <a:rPr lang="pt-BR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3600" dirty="0"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sz="3600" dirty="0">
                    <a:latin typeface="Trebuchet MS" panose="020B0603020202020204" pitchFamily="34" charset="0"/>
                    <a:ea typeface="Calibri" panose="020F0502020204030204" pitchFamily="34" charset="0"/>
                  </a:rPr>
                  <a:t> </a:t>
                </a:r>
                <a:endParaRPr lang="en-US" sz="3600" dirty="0"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ctr">
                  <a:lnSpc>
                    <a:spcPct val="115000"/>
                  </a:lnSpc>
                </a:pPr>
                <a:r>
                  <a:rPr lang="en-US" sz="2200" dirty="0" err="1">
                    <a:latin typeface="Trebuchet MS" panose="020B0603020202020204" pitchFamily="34" charset="0"/>
                    <a:ea typeface="Calibri" panose="020F0502020204030204" pitchFamily="34" charset="0"/>
                  </a:rPr>
                  <a:t>ou</a:t>
                </a:r>
                <a:endParaRPr lang="en-US" sz="2200" dirty="0"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sz="3600" dirty="0">
                    <a:latin typeface="Trebuchet MS" panose="020B0603020202020204" pitchFamily="34" charset="0"/>
                    <a:ea typeface="Calibri" panose="020F0502020204030204" pitchFamily="34" charset="0"/>
                  </a:rPr>
                  <a:t> </a:t>
                </a:r>
                <a:endParaRPr lang="en-US" sz="3600" dirty="0"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36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36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 sz="36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=</m:t>
                          </m:r>
                          <m:acc>
                            <m:accPr>
                              <m:chr m:val="̂"/>
                              <m:ctrlPr>
                                <a:rPr lang="pt-BR" sz="36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3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</m:e>
                        <m:sub>
                          <m:r>
                            <a:rPr lang="pt-BR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𝑖</m:t>
                          </m:r>
                        </m:sub>
                      </m:sSub>
                      <m:r>
                        <a:rPr lang="pt-BR" sz="3600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−</m:t>
                      </m:r>
                      <m:r>
                        <a:rPr lang="pt-BR" sz="36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(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36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accPr>
                            <m:e>
                              <m:r>
                                <a:rPr lang="pt-BR" sz="36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pt-BR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𝑜</m:t>
                          </m:r>
                        </m:sub>
                      </m:sSub>
                      <m:r>
                        <a:rPr lang="pt-BR" sz="3600" i="1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36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accPr>
                            <m:e>
                              <m:r>
                                <a:rPr lang="pt-BR" sz="36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pt-BR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pt-BR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𝑋</m:t>
                          </m:r>
                        </m:e>
                        <m:sub>
                          <m:r>
                            <a:rPr lang="pt-BR" sz="3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𝑖</m:t>
                          </m:r>
                        </m:sub>
                      </m:sSub>
                      <m:r>
                        <a:rPr lang="pt-BR" sz="36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)</m:t>
                      </m:r>
                    </m:oMath>
                  </m:oMathPara>
                </a14:m>
                <a:endParaRPr lang="en-US" sz="3600" dirty="0"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pt-BR" sz="3600" b="1" dirty="0">
                    <a:latin typeface="Trebuchet MS" panose="020B0603020202020204" pitchFamily="34" charset="0"/>
                    <a:ea typeface="Calibri" panose="020F0502020204030204" pitchFamily="34" charset="0"/>
                  </a:rPr>
                  <a:t> </a:t>
                </a:r>
                <a:endParaRPr lang="en-US" sz="3600" dirty="0"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3111" y="1814565"/>
                <a:ext cx="8185354" cy="36849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aixaDeTexto 2">
            <a:extLst>
              <a:ext uri="{FF2B5EF4-FFF2-40B4-BE49-F238E27FC236}">
                <a16:creationId xmlns:a16="http://schemas.microsoft.com/office/drawing/2014/main" id="{FB99FE81-1E5B-4459-B75D-218CD4333C6C}"/>
              </a:ext>
            </a:extLst>
          </p:cNvPr>
          <p:cNvSpPr txBox="1"/>
          <p:nvPr/>
        </p:nvSpPr>
        <p:spPr>
          <a:xfrm>
            <a:off x="619432" y="764705"/>
            <a:ext cx="108843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Resíduo</a:t>
            </a:r>
            <a:endParaRPr lang="pt-BR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935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1"/>
          <p:cNvSpPr txBox="1"/>
          <p:nvPr/>
        </p:nvSpPr>
        <p:spPr>
          <a:xfrm>
            <a:off x="663677" y="764705"/>
            <a:ext cx="97528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Estimação</a:t>
            </a:r>
            <a:endParaRPr lang="en-US" sz="2400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63677" y="1371601"/>
            <a:ext cx="10810568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cs typeface="Times New Roman" pitchFamily="18" charset="0"/>
              </a:rPr>
              <a:t>Para </a:t>
            </a:r>
            <a:r>
              <a:rPr lang="en-US" sz="2000" dirty="0" err="1">
                <a:cs typeface="Times New Roman" pitchFamily="18" charset="0"/>
              </a:rPr>
              <a:t>estimar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os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parâmetros</a:t>
            </a:r>
            <a:r>
              <a:rPr lang="en-US" sz="2000" dirty="0">
                <a:cs typeface="Times New Roman" pitchFamily="18" charset="0"/>
              </a:rPr>
              <a:t> que </a:t>
            </a:r>
            <a:r>
              <a:rPr lang="en-US" sz="2000" u="sng" dirty="0" err="1">
                <a:cs typeface="Times New Roman" pitchFamily="18" charset="0"/>
              </a:rPr>
              <a:t>minimizem</a:t>
            </a:r>
            <a:r>
              <a:rPr lang="en-US" sz="2000" u="sng" dirty="0">
                <a:cs typeface="Times New Roman" pitchFamily="18" charset="0"/>
              </a:rPr>
              <a:t> a soma dos </a:t>
            </a:r>
            <a:r>
              <a:rPr lang="en-US" sz="2000" u="sng" dirty="0" err="1">
                <a:cs typeface="Times New Roman" pitchFamily="18" charset="0"/>
              </a:rPr>
              <a:t>quadrados</a:t>
            </a:r>
            <a:r>
              <a:rPr lang="en-US" sz="2000" u="sng" dirty="0">
                <a:cs typeface="Times New Roman" pitchFamily="18" charset="0"/>
              </a:rPr>
              <a:t> dos </a:t>
            </a:r>
            <a:r>
              <a:rPr lang="en-US" sz="2000" u="sng" dirty="0" err="1">
                <a:cs typeface="Times New Roman" pitchFamily="18" charset="0"/>
              </a:rPr>
              <a:t>resíduos</a:t>
            </a:r>
            <a:r>
              <a:rPr lang="en-US" sz="2000" u="sng" dirty="0">
                <a:cs typeface="Times New Roman" pitchFamily="18" charset="0"/>
              </a:rPr>
              <a:t>, </a:t>
            </a:r>
            <a:r>
              <a:rPr lang="en-US" sz="2000" dirty="0" err="1">
                <a:cs typeface="Times New Roman" pitchFamily="18" charset="0"/>
              </a:rPr>
              <a:t>igualamos</a:t>
            </a:r>
            <a:r>
              <a:rPr lang="en-US" sz="2000" dirty="0">
                <a:cs typeface="Times New Roman" pitchFamily="18" charset="0"/>
              </a:rPr>
              <a:t> a soma dos </a:t>
            </a:r>
            <a:r>
              <a:rPr lang="en-US" sz="2000" dirty="0" err="1">
                <a:cs typeface="Times New Roman" pitchFamily="18" charset="0"/>
              </a:rPr>
              <a:t>resíduos</a:t>
            </a:r>
            <a:r>
              <a:rPr lang="en-US" sz="2000" dirty="0">
                <a:cs typeface="Times New Roman" pitchFamily="18" charset="0"/>
              </a:rPr>
              <a:t> a zero e </a:t>
            </a:r>
            <a:r>
              <a:rPr lang="en-US" sz="2000" dirty="0" err="1">
                <a:cs typeface="Times New Roman" pitchFamily="18" charset="0"/>
              </a:rPr>
              <a:t>usamos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Cálculo</a:t>
            </a:r>
            <a:r>
              <a:rPr lang="en-US" sz="2000" dirty="0">
                <a:cs typeface="Times New Roman" pitchFamily="18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cs typeface="Times New Roman" pitchFamily="18" charset="0"/>
              </a:rPr>
              <a:t>No </a:t>
            </a:r>
            <a:r>
              <a:rPr lang="en-US" sz="2000" dirty="0" err="1">
                <a:cs typeface="Times New Roman" pitchFamily="18" charset="0"/>
              </a:rPr>
              <a:t>modelo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bivariado</a:t>
            </a:r>
            <a:r>
              <a:rPr lang="en-US" sz="2000" dirty="0">
                <a:cs typeface="Times New Roman" pitchFamily="18" charset="0"/>
              </a:rPr>
              <a:t>, o </a:t>
            </a:r>
            <a:r>
              <a:rPr lang="en-US" sz="2000" dirty="0" err="1">
                <a:cs typeface="Times New Roman" pitchFamily="18" charset="0"/>
              </a:rPr>
              <a:t>coeficiente</a:t>
            </a:r>
            <a:r>
              <a:rPr lang="en-US" sz="2000" dirty="0">
                <a:cs typeface="Times New Roman" pitchFamily="18" charset="0"/>
              </a:rPr>
              <a:t> da </a:t>
            </a:r>
            <a:r>
              <a:rPr lang="en-US" sz="2000" dirty="0" err="1">
                <a:cs typeface="Times New Roman" pitchFamily="18" charset="0"/>
              </a:rPr>
              <a:t>inclinação</a:t>
            </a:r>
            <a:r>
              <a:rPr lang="en-US" sz="2000" dirty="0">
                <a:cs typeface="Times New Roman" pitchFamily="18" charset="0"/>
              </a:rPr>
              <a:t> é </a:t>
            </a:r>
            <a:r>
              <a:rPr lang="en-US" sz="2000" dirty="0" err="1">
                <a:cs typeface="Times New Roman" pitchFamily="18" charset="0"/>
              </a:rPr>
              <a:t>igual</a:t>
            </a:r>
            <a:r>
              <a:rPr lang="en-US" sz="2000" dirty="0">
                <a:cs typeface="Times New Roman" pitchFamily="18" charset="0"/>
              </a:rPr>
              <a:t> a: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EBD68FAF-B18D-45CC-888A-482C514328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60402" y="3186683"/>
            <a:ext cx="13470275" cy="1208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328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62797" y="1371600"/>
            <a:ext cx="10765526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cs typeface="Times New Roman" pitchFamily="18" charset="0"/>
              </a:rPr>
              <a:t>E o intercepto é igual a: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6"/>
              <p:cNvSpPr txBox="1"/>
              <p:nvPr/>
            </p:nvSpPr>
            <p:spPr bwMode="auto">
              <a:xfrm>
                <a:off x="3733800" y="2209800"/>
                <a:ext cx="3519144" cy="1119188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pt-BR" sz="3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3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pt-BR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̄"/>
                          <m:ctrlPr>
                            <a:rPr lang="pt-BR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pt-BR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pt-BR" sz="3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3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pt-BR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acc>
                        <m:accPr>
                          <m:chr m:val="̄"/>
                          <m:ctrlPr>
                            <a:rPr lang="pt-BR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pt-BR" sz="3600"/>
              </a:p>
            </p:txBody>
          </p:sp>
        </mc:Choice>
        <mc:Fallback xmlns="">
          <p:sp>
            <p:nvSpPr>
              <p:cNvPr id="7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33800" y="2209800"/>
                <a:ext cx="3519144" cy="111918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aixaDeTexto 1">
            <a:extLst>
              <a:ext uri="{FF2B5EF4-FFF2-40B4-BE49-F238E27FC236}">
                <a16:creationId xmlns:a16="http://schemas.microsoft.com/office/drawing/2014/main" id="{6CA13C7B-A541-44CD-9D90-401F82BE5671}"/>
              </a:ext>
            </a:extLst>
          </p:cNvPr>
          <p:cNvSpPr txBox="1"/>
          <p:nvPr/>
        </p:nvSpPr>
        <p:spPr>
          <a:xfrm>
            <a:off x="663677" y="764705"/>
            <a:ext cx="97528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Estimação</a:t>
            </a:r>
            <a:endParaRPr lang="en-US" sz="2400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943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Verdana" pitchFamily="34" charset="0"/>
                <a:ea typeface="ＭＳ Ｐゴシック" pitchFamily="34" charset="-128"/>
              </a:rPr>
              <a:t>4-</a:t>
            </a:r>
            <a:fld id="{C3488430-C831-498B-88C8-F3E4BABE2BED}" type="slidenum">
              <a:rPr lang="en-US" smtClean="0">
                <a:latin typeface="Verdana" pitchFamily="34" charset="0"/>
                <a:ea typeface="ＭＳ Ｐゴシック" pitchFamily="34" charset="-128"/>
              </a:rPr>
              <a:pPr/>
              <a:t>13</a:t>
            </a:fld>
            <a:endParaRPr lang="en-US">
              <a:latin typeface="Verdana" pitchFamily="34" charset="0"/>
              <a:ea typeface="ＭＳ Ｐゴシック" pitchFamily="34" charset="-128"/>
            </a:endParaRPr>
          </a:p>
        </p:txBody>
      </p:sp>
      <p:pic>
        <p:nvPicPr>
          <p:cNvPr id="132098" name="Picture 3" descr="KeyConcept4.2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1" y="685800"/>
            <a:ext cx="8765662" cy="5316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68865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1"/>
          <p:cNvSpPr txBox="1"/>
          <p:nvPr/>
        </p:nvSpPr>
        <p:spPr>
          <a:xfrm>
            <a:off x="609600" y="764705"/>
            <a:ext cx="9806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Estimação</a:t>
            </a:r>
            <a:endParaRPr lang="en-US" sz="2400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09599" y="1371600"/>
            <a:ext cx="10844463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cs typeface="Times New Roman" pitchFamily="18" charset="0"/>
              </a:rPr>
              <a:t> Na análise de regressão, usamos a função de regressão amostral para fazer inferências sobre a função de regressão da população.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cs typeface="Times New Roman" pitchFamily="18" charset="0"/>
              </a:rPr>
              <a:t>Para isto, usamos observações da variável resposta (x) para estimar uma linha que minimiza a Soma dos Quadrados dos Resíduos (SQR):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6"/>
              <p:cNvSpPr txBox="1"/>
              <p:nvPr/>
            </p:nvSpPr>
            <p:spPr bwMode="auto">
              <a:xfrm>
                <a:off x="3213100" y="3657600"/>
                <a:ext cx="5930900" cy="127000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𝑆𝑆𝑅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Sup>
                            <m:sSubSup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̂"/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nary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e>
                      </m:nary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p>
                        <m:sSup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/>
              </a:p>
            </p:txBody>
          </p:sp>
        </mc:Choice>
        <mc:Fallback xmlns="">
          <p:sp>
            <p:nvSpPr>
              <p:cNvPr id="7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13100" y="3657600"/>
                <a:ext cx="5930900" cy="12700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9571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5)02_f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676" y="1280737"/>
            <a:ext cx="5775325" cy="4648576"/>
          </a:xfrm>
          <a:prstGeom prst="rect">
            <a:avLst/>
          </a:prstGeom>
          <a:noFill/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9F4FC1D9-6A39-4EBA-6EEB-F7AE09D26382}"/>
              </a:ext>
            </a:extLst>
          </p:cNvPr>
          <p:cNvSpPr txBox="1"/>
          <p:nvPr/>
        </p:nvSpPr>
        <p:spPr>
          <a:xfrm>
            <a:off x="609600" y="764705"/>
            <a:ext cx="9806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Estimação</a:t>
            </a:r>
            <a:endParaRPr lang="en-US" sz="2400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9449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972031" y="1632466"/>
            <a:ext cx="184731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8254" y="1272536"/>
            <a:ext cx="6622082" cy="4846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8"/>
              <p:cNvSpPr txBox="1"/>
              <p:nvPr/>
            </p:nvSpPr>
            <p:spPr bwMode="auto">
              <a:xfrm>
                <a:off x="6924214" y="3695700"/>
                <a:ext cx="3181350" cy="690562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51.86</m:t>
                          </m:r>
                        </m:e>
                      </m:acc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0.685</m:t>
                          </m:r>
                        </m:e>
                      </m:acc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Object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24214" y="3695700"/>
                <a:ext cx="3181350" cy="690562"/>
              </a:xfrm>
              <a:prstGeom prst="rect">
                <a:avLst/>
              </a:prstGeom>
              <a:blipFill>
                <a:blip r:embed="rId3"/>
                <a:stretch>
                  <a:fillRect t="-87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aixaDeTexto 1">
            <a:extLst>
              <a:ext uri="{FF2B5EF4-FFF2-40B4-BE49-F238E27FC236}">
                <a16:creationId xmlns:a16="http://schemas.microsoft.com/office/drawing/2014/main" id="{19DCAA43-B912-4C17-8425-CBE20A0B6055}"/>
              </a:ext>
            </a:extLst>
          </p:cNvPr>
          <p:cNvSpPr txBox="1"/>
          <p:nvPr/>
        </p:nvSpPr>
        <p:spPr>
          <a:xfrm>
            <a:off x="648929" y="764705"/>
            <a:ext cx="97675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Estimação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31984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1"/>
          <p:cNvSpPr txBox="1"/>
          <p:nvPr/>
        </p:nvSpPr>
        <p:spPr>
          <a:xfrm>
            <a:off x="648929" y="764705"/>
            <a:ext cx="97675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Estimação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48929" y="1361782"/>
            <a:ext cx="10894142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cs typeface="Times New Roman" pitchFamily="18" charset="0"/>
              </a:rPr>
              <a:t>Desempenho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Econômico</a:t>
            </a:r>
            <a:r>
              <a:rPr lang="en-US" sz="2400" dirty="0">
                <a:cs typeface="Times New Roman" pitchFamily="18" charset="0"/>
              </a:rPr>
              <a:t> e </a:t>
            </a:r>
            <a:r>
              <a:rPr lang="en-US" sz="2400" dirty="0" err="1">
                <a:cs typeface="Times New Roman" pitchFamily="18" charset="0"/>
              </a:rPr>
              <a:t>Voto</a:t>
            </a:r>
            <a:r>
              <a:rPr lang="en-US" sz="2400" dirty="0">
                <a:cs typeface="Times New Roman" pitchFamily="18" charset="0"/>
              </a:rPr>
              <a:t> Popular </a:t>
            </a:r>
            <a:r>
              <a:rPr lang="en-US" sz="2400" dirty="0" err="1">
                <a:cs typeface="Times New Roman" pitchFamily="18" charset="0"/>
              </a:rPr>
              <a:t>nas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eleições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presidenciais</a:t>
            </a:r>
            <a:r>
              <a:rPr lang="en-US" sz="2400" dirty="0">
                <a:cs typeface="Times New Roman" pitchFamily="18" charset="0"/>
              </a:rPr>
              <a:t> dos </a:t>
            </a:r>
            <a:r>
              <a:rPr lang="en-US" sz="2400" dirty="0" err="1">
                <a:cs typeface="Times New Roman" pitchFamily="18" charset="0"/>
              </a:rPr>
              <a:t>Estados</a:t>
            </a:r>
            <a:r>
              <a:rPr lang="en-US" sz="2400" dirty="0">
                <a:cs typeface="Times New Roman" pitchFamily="18" charset="0"/>
              </a:rPr>
              <a:t> Unidos</a:t>
            </a:r>
            <a:endParaRPr lang="pt-BR" sz="2400" dirty="0"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2030" y="2434240"/>
            <a:ext cx="13414064" cy="2750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004636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9330" name="Object 2"/>
              <p:cNvSpPr txBox="1"/>
              <p:nvPr/>
            </p:nvSpPr>
            <p:spPr bwMode="auto">
              <a:xfrm>
                <a:off x="4702272" y="1971364"/>
                <a:ext cx="3302000" cy="7620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pt-B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pt-B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pt-B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sSub>
                        <m:sSubPr>
                          <m:ctrlP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pt-B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  <m:sub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pt-BR" sz="2400"/>
              </a:p>
            </p:txBody>
          </p:sp>
        </mc:Choice>
        <mc:Fallback xmlns="">
          <p:sp>
            <p:nvSpPr>
              <p:cNvPr id="99330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02272" y="1971364"/>
                <a:ext cx="3302000" cy="7620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46475" y="1440427"/>
            <a:ext cx="1107849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r>
              <a:rPr lang="pt-BR" sz="2400" dirty="0"/>
              <a:t>Nos importamos tanto com a </a:t>
            </a:r>
            <a:r>
              <a:rPr lang="pt-BR" sz="2400" u="sng" dirty="0"/>
              <a:t>magnitude</a:t>
            </a:r>
            <a:r>
              <a:rPr lang="pt-BR" sz="2400" dirty="0"/>
              <a:t> como com a </a:t>
            </a:r>
            <a:r>
              <a:rPr lang="pt-BR" sz="2400" u="sng" dirty="0"/>
              <a:t>significância estatística </a:t>
            </a:r>
            <a:r>
              <a:rPr lang="pt-BR" sz="2400" dirty="0"/>
              <a:t>de</a:t>
            </a:r>
          </a:p>
          <a:p>
            <a:endParaRPr lang="pt-BR" sz="2400" dirty="0"/>
          </a:p>
          <a:p>
            <a:endParaRPr lang="pt-BR" sz="2400" dirty="0"/>
          </a:p>
          <a:p>
            <a:r>
              <a:rPr lang="pt-BR" sz="2400" dirty="0"/>
              <a:t>Magnitude – o tamanho do efeito. Escala importa! </a:t>
            </a:r>
          </a:p>
          <a:p>
            <a:endParaRPr lang="pt-BR" sz="2400" dirty="0"/>
          </a:p>
          <a:p>
            <a:r>
              <a:rPr lang="pt-BR" sz="2400" dirty="0"/>
              <a:t>Significância estatística – a precisão da estimativa da regressão</a:t>
            </a:r>
          </a:p>
          <a:p>
            <a:endParaRPr lang="pt-B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331" name="Object 3"/>
              <p:cNvSpPr txBox="1"/>
              <p:nvPr/>
            </p:nvSpPr>
            <p:spPr bwMode="auto">
              <a:xfrm>
                <a:off x="10577150" y="3579275"/>
                <a:ext cx="968375" cy="6159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pt-B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pt-B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99331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577150" y="3579275"/>
                <a:ext cx="968375" cy="6159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aixaDeTexto 9">
            <a:extLst>
              <a:ext uri="{FF2B5EF4-FFF2-40B4-BE49-F238E27FC236}">
                <a16:creationId xmlns:a16="http://schemas.microsoft.com/office/drawing/2014/main" id="{C9B5AF3B-8A1A-4802-A658-61BF6961F686}"/>
              </a:ext>
            </a:extLst>
          </p:cNvPr>
          <p:cNvSpPr txBox="1"/>
          <p:nvPr/>
        </p:nvSpPr>
        <p:spPr>
          <a:xfrm>
            <a:off x="648929" y="764705"/>
            <a:ext cx="97675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Estimação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83267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648929" y="692697"/>
                <a:ext cx="10894142" cy="4651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 </a:t>
                </a:r>
              </a:p>
              <a:p>
                <a:pPr>
                  <a:buFontTx/>
                  <a:buNone/>
                </a:pPr>
                <a:endParaRPr lang="pt-BR" sz="2400" dirty="0"/>
              </a:p>
              <a:p>
                <a:r>
                  <a:rPr lang="en-US" sz="2000" dirty="0"/>
                  <a:t>Uma </a:t>
                </a:r>
                <a:r>
                  <a:rPr lang="en-US" sz="2000" dirty="0" err="1"/>
                  <a:t>parte</a:t>
                </a:r>
                <a:r>
                  <a:rPr lang="en-US" sz="2000" dirty="0"/>
                  <a:t> crucial da </a:t>
                </a:r>
                <a:r>
                  <a:rPr lang="en-US" sz="2000" dirty="0" err="1"/>
                  <a:t>incerteza</a:t>
                </a:r>
                <a:r>
                  <a:rPr lang="en-US" sz="2000" dirty="0"/>
                  <a:t> dos </a:t>
                </a:r>
                <a:r>
                  <a:rPr lang="en-US" sz="2000" dirty="0" err="1"/>
                  <a:t>modelos</a:t>
                </a:r>
                <a:r>
                  <a:rPr lang="en-US" sz="2000" dirty="0"/>
                  <a:t> de </a:t>
                </a:r>
                <a:r>
                  <a:rPr lang="en-US" sz="2000" dirty="0" err="1"/>
                  <a:t>regressão</a:t>
                </a:r>
                <a:r>
                  <a:rPr lang="en-US" sz="2000" dirty="0"/>
                  <a:t> MQO é o </a:t>
                </a:r>
                <a:r>
                  <a:rPr lang="en-US" sz="2000" dirty="0" err="1"/>
                  <a:t>grau</a:t>
                </a:r>
                <a:r>
                  <a:rPr lang="en-US" sz="2000" dirty="0"/>
                  <a:t> de </a:t>
                </a:r>
                <a:r>
                  <a:rPr lang="en-US" sz="2000" dirty="0" err="1"/>
                  <a:t>incerteza</a:t>
                </a:r>
                <a:r>
                  <a:rPr lang="en-US" sz="2000" dirty="0"/>
                  <a:t> a </a:t>
                </a:r>
                <a:r>
                  <a:rPr lang="en-US" sz="2000" dirty="0" err="1"/>
                  <a:t>respeito</a:t>
                </a:r>
                <a:r>
                  <a:rPr lang="en-US" sz="2000" dirty="0"/>
                  <a:t> das </a:t>
                </a:r>
                <a:r>
                  <a:rPr lang="en-US" sz="2000" dirty="0" err="1"/>
                  <a:t>estimativas</a:t>
                </a:r>
                <a:r>
                  <a:rPr lang="en-US" sz="2000" dirty="0"/>
                  <a:t> dos </a:t>
                </a:r>
                <a:r>
                  <a:rPr lang="en-US" sz="2000" dirty="0" err="1"/>
                  <a:t>parâmetros</a:t>
                </a:r>
                <a:r>
                  <a:rPr lang="en-US" sz="2000" dirty="0"/>
                  <a:t> </a:t>
                </a:r>
                <a:r>
                  <a:rPr lang="en-US" sz="2000" dirty="0" err="1"/>
                  <a:t>populacionais</a:t>
                </a:r>
                <a:r>
                  <a:rPr lang="en-US" sz="2000" dirty="0"/>
                  <a:t> a </a:t>
                </a:r>
                <a:r>
                  <a:rPr lang="en-US" sz="2000" dirty="0" err="1"/>
                  <a:t>partir</a:t>
                </a:r>
                <a:r>
                  <a:rPr lang="en-US" sz="2000" dirty="0"/>
                  <a:t> dos </a:t>
                </a:r>
                <a:r>
                  <a:rPr lang="en-US" sz="2000" dirty="0" err="1"/>
                  <a:t>modelos</a:t>
                </a:r>
                <a:r>
                  <a:rPr lang="en-US" sz="2000" dirty="0"/>
                  <a:t> </a:t>
                </a:r>
                <a:r>
                  <a:rPr lang="en-US" sz="2000" dirty="0" err="1"/>
                  <a:t>amostrais</a:t>
                </a:r>
                <a:r>
                  <a:rPr lang="en-US" sz="2000" dirty="0"/>
                  <a:t>. </a:t>
                </a:r>
              </a:p>
              <a:p>
                <a:endParaRPr lang="en-US" sz="2000" dirty="0"/>
              </a:p>
              <a:p>
                <a:r>
                  <a:rPr lang="en-US" sz="2000" dirty="0"/>
                  <a:t>Uma </a:t>
                </a:r>
                <a:r>
                  <a:rPr lang="en-US" sz="2000" dirty="0" err="1"/>
                  <a:t>estimativa</a:t>
                </a:r>
                <a:r>
                  <a:rPr lang="en-US" sz="2000" dirty="0"/>
                  <a:t> que </a:t>
                </a:r>
                <a:r>
                  <a:rPr lang="en-US" sz="2000" dirty="0" err="1"/>
                  <a:t>afeta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os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cálculos</a:t>
                </a:r>
                <a:r>
                  <a:rPr lang="en-US" sz="2000" dirty="0"/>
                  <a:t> de </a:t>
                </a:r>
                <a:r>
                  <a:rPr lang="en-US" sz="2000" dirty="0" err="1"/>
                  <a:t>nossa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incerteza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sobre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cada</a:t>
                </a:r>
                <a:r>
                  <a:rPr lang="en-US" sz="2000" dirty="0"/>
                  <a:t> um dos </a:t>
                </a:r>
                <a:r>
                  <a:rPr lang="en-US" sz="2000" dirty="0" err="1"/>
                  <a:t>parâmetros</a:t>
                </a:r>
                <a:r>
                  <a:rPr lang="en-US" sz="2000" dirty="0"/>
                  <a:t> </a:t>
                </a:r>
                <a:r>
                  <a:rPr lang="en-US" sz="2000" dirty="0" err="1"/>
                  <a:t>populacionais</a:t>
                </a:r>
                <a:r>
                  <a:rPr lang="en-US" sz="2000" dirty="0"/>
                  <a:t> é a </a:t>
                </a:r>
                <a:r>
                  <a:rPr lang="en-US" sz="2000" dirty="0" err="1"/>
                  <a:t>variância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estimada</a:t>
                </a:r>
                <a:r>
                  <a:rPr lang="en-US" sz="2000" dirty="0"/>
                  <a:t> do </a:t>
                </a:r>
                <a:r>
                  <a:rPr lang="en-US" sz="2000" dirty="0" err="1"/>
                  <a:t>componente</a:t>
                </a:r>
                <a:r>
                  <a:rPr lang="en-US" sz="2000" dirty="0"/>
                  <a:t> </a:t>
                </a:r>
                <a:r>
                  <a:rPr lang="en-US" sz="2000" dirty="0" err="1"/>
                  <a:t>estocástico</a:t>
                </a:r>
                <a:r>
                  <a:rPr lang="en-US" sz="2000" dirty="0"/>
                  <a:t> </a:t>
                </a:r>
                <a:r>
                  <a:rPr lang="en-US" sz="2000" dirty="0" err="1"/>
                  <a:t>populacional</a:t>
                </a:r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 que é </a:t>
                </a:r>
                <a:r>
                  <a:rPr lang="en-US" sz="2000" dirty="0" err="1"/>
                  <a:t>estimada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usando</a:t>
                </a:r>
                <a:r>
                  <a:rPr lang="en-US" sz="2000" dirty="0"/>
                  <a:t> a </a:t>
                </a:r>
                <a:r>
                  <a:rPr lang="en-US" sz="2000" dirty="0" err="1"/>
                  <a:t>seguinte</a:t>
                </a:r>
                <a:r>
                  <a:rPr lang="en-US" sz="2000" dirty="0"/>
                  <a:t> </a:t>
                </a:r>
                <a:r>
                  <a:rPr lang="en-US" sz="2000" dirty="0" err="1"/>
                  <a:t>fórmula</a:t>
                </a:r>
                <a:r>
                  <a:rPr lang="en-US" sz="2000" dirty="0"/>
                  <a:t>:</a:t>
                </a:r>
              </a:p>
              <a:p>
                <a:endParaRPr lang="en-US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̂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</m:acc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Sup>
                                <m:sSub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t-BR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pt-BR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pt-BR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nary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pPr>
                  <a:buFontTx/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929" y="692697"/>
                <a:ext cx="10894142" cy="4651402"/>
              </a:xfrm>
              <a:prstGeom prst="rect">
                <a:avLst/>
              </a:prstGeom>
              <a:blipFill>
                <a:blip r:embed="rId3"/>
                <a:stretch>
                  <a:fillRect l="-559" r="-89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aixaDeTexto 3">
            <a:extLst>
              <a:ext uri="{FF2B5EF4-FFF2-40B4-BE49-F238E27FC236}">
                <a16:creationId xmlns:a16="http://schemas.microsoft.com/office/drawing/2014/main" id="{1801F92E-2AD8-4C7E-8A91-62B743DD60D3}"/>
              </a:ext>
            </a:extLst>
          </p:cNvPr>
          <p:cNvSpPr txBox="1"/>
          <p:nvPr/>
        </p:nvSpPr>
        <p:spPr>
          <a:xfrm>
            <a:off x="648929" y="764705"/>
            <a:ext cx="97675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Estimação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8674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9" y="2060849"/>
            <a:ext cx="7115175" cy="24860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1A6DCAA2-FCAC-4004-8410-D4F0ADEC03C7}"/>
              </a:ext>
            </a:extLst>
          </p:cNvPr>
          <p:cNvSpPr txBox="1"/>
          <p:nvPr/>
        </p:nvSpPr>
        <p:spPr>
          <a:xfrm>
            <a:off x="619432" y="692696"/>
            <a:ext cx="84288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2400" dirty="0" err="1"/>
              <a:t>Função</a:t>
            </a:r>
            <a:r>
              <a:rPr lang="en-US" sz="2400" dirty="0"/>
              <a:t> </a:t>
            </a:r>
            <a:r>
              <a:rPr lang="en-US" sz="2400" dirty="0" err="1"/>
              <a:t>Regressão</a:t>
            </a:r>
            <a:r>
              <a:rPr lang="en-US" sz="2400" dirty="0"/>
              <a:t> </a:t>
            </a:r>
            <a:r>
              <a:rPr lang="en-US" sz="2400" dirty="0" err="1"/>
              <a:t>Populacional</a:t>
            </a: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r>
              <a:rPr lang="pt-BR" sz="2400" b="1" dirty="0" err="1"/>
              <a:t>Examplo</a:t>
            </a:r>
            <a:r>
              <a:rPr lang="pt-BR" sz="2400" b="1" dirty="0"/>
              <a:t> </a:t>
            </a:r>
            <a:r>
              <a:rPr lang="pt-BR" sz="2400" b="1" dirty="0" err="1"/>
              <a:t>Gujarati</a:t>
            </a:r>
            <a:r>
              <a:rPr lang="pt-BR" sz="2400" b="1" dirty="0"/>
              <a:t> p.38</a:t>
            </a: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890344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648929" y="692696"/>
                <a:ext cx="10894142" cy="4698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r>
                  <a:rPr lang="en-US" sz="2000" dirty="0"/>
                  <a:t>Para que </a:t>
                </a:r>
                <a:r>
                  <a:rPr lang="en-US" sz="2000" dirty="0" err="1"/>
                  <a:t>vocês</a:t>
                </a:r>
                <a:r>
                  <a:rPr lang="en-US" sz="2000" dirty="0"/>
                  <a:t> </a:t>
                </a:r>
                <a:r>
                  <a:rPr lang="en-US" sz="2000" dirty="0" err="1"/>
                  <a:t>percebam</a:t>
                </a:r>
                <a:r>
                  <a:rPr lang="en-US" sz="2000" dirty="0"/>
                  <a:t> a </a:t>
                </a:r>
                <a:r>
                  <a:rPr lang="en-US" sz="2000" dirty="0" err="1"/>
                  <a:t>importância</a:t>
                </a:r>
                <a:r>
                  <a:rPr lang="en-US" sz="2000" dirty="0"/>
                  <a:t> do </a:t>
                </a:r>
                <a:r>
                  <a:rPr lang="en-US" sz="2000" dirty="0" err="1"/>
                  <a:t>cálculdo</a:t>
                </a:r>
                <a:r>
                  <a:rPr lang="en-US" sz="2000" dirty="0"/>
                  <a:t> da </a:t>
                </a:r>
                <a:r>
                  <a:rPr lang="en-US" sz="2000" dirty="0" err="1"/>
                  <a:t>variância</a:t>
                </a:r>
                <a:r>
                  <a:rPr lang="en-US" sz="2000" dirty="0"/>
                  <a:t> do </a:t>
                </a:r>
                <a:r>
                  <a:rPr lang="en-US" sz="2000" dirty="0" err="1"/>
                  <a:t>modelo</a:t>
                </a:r>
                <a:r>
                  <a:rPr lang="en-US" sz="2000" dirty="0"/>
                  <a:t>, </a:t>
                </a:r>
                <a:r>
                  <a:rPr lang="en-US" sz="2000" dirty="0" err="1"/>
                  <a:t>apresento</a:t>
                </a:r>
                <a:r>
                  <a:rPr lang="en-US" sz="2000" dirty="0"/>
                  <a:t> </a:t>
                </a:r>
                <a:r>
                  <a:rPr lang="en-US" sz="2000" dirty="0" err="1"/>
                  <a:t>aqui</a:t>
                </a:r>
                <a:r>
                  <a:rPr lang="en-US" sz="2000" dirty="0"/>
                  <a:t> a </a:t>
                </a:r>
                <a:r>
                  <a:rPr lang="en-US" sz="2000" dirty="0" err="1"/>
                  <a:t>variância</a:t>
                </a:r>
                <a:r>
                  <a:rPr lang="en-US" sz="2000" dirty="0"/>
                  <a:t> do </a:t>
                </a:r>
                <a:r>
                  <a:rPr lang="en-US" sz="2000" dirty="0" err="1"/>
                  <a:t>parâmetro</a:t>
                </a:r>
                <a:r>
                  <a:rPr lang="en-US" sz="2000" dirty="0"/>
                  <a:t> </a:t>
                </a:r>
                <a:r>
                  <a:rPr lang="en-US" sz="2000" dirty="0" err="1"/>
                  <a:t>estimado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</m:acc>
                    <m:r>
                      <a:rPr lang="pt-BR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: </a:t>
                </a:r>
              </a:p>
              <a:p>
                <a:endParaRPr lang="en-US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</m:d>
                      <m:r>
                        <a:rPr lang="en-US" sz="24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nary>
                            <m:naryPr>
                              <m:chr m:val="∑"/>
                              <m:limLoc m:val="subSup"/>
                              <m:grow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sz="200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den>
                      </m:f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>
                          <a:latin typeface="Cambria Math" panose="02040503050406030204" pitchFamily="18" charset="0"/>
                        </a:rPr>
                        <m:t>se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</m:d>
                      <m:r>
                        <a:rPr lang="en-US" sz="20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̂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</m:acc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nary>
                                <m:naryPr>
                                  <m:chr m:val="∑"/>
                                  <m:limLoc m:val="subSup"/>
                                  <m:grow m:val="on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20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000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0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00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sz="20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2000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200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rad>
                        </m:den>
                      </m:f>
                    </m:oMath>
                  </m:oMathPara>
                </a14:m>
                <a:endParaRPr lang="en-US" sz="2000" dirty="0"/>
              </a:p>
              <a:p>
                <a:r>
                  <a:rPr lang="en-US" sz="2000" dirty="0"/>
                  <a:t> </a:t>
                </a:r>
              </a:p>
              <a:p>
                <a:pPr>
                  <a:buFontTx/>
                  <a:buNone/>
                </a:pPr>
                <a:r>
                  <a:rPr lang="en-US" sz="2000" dirty="0"/>
                  <a:t> </a:t>
                </a:r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929" y="692696"/>
                <a:ext cx="10894142" cy="4698722"/>
              </a:xfrm>
              <a:prstGeom prst="rect">
                <a:avLst/>
              </a:prstGeom>
              <a:blipFill>
                <a:blip r:embed="rId3"/>
                <a:stretch>
                  <a:fillRect l="-55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aixaDeTexto 3">
            <a:extLst>
              <a:ext uri="{FF2B5EF4-FFF2-40B4-BE49-F238E27FC236}">
                <a16:creationId xmlns:a16="http://schemas.microsoft.com/office/drawing/2014/main" id="{525A86A1-B6BA-4759-9913-CC560E1B5030}"/>
              </a:ext>
            </a:extLst>
          </p:cNvPr>
          <p:cNvSpPr txBox="1"/>
          <p:nvPr/>
        </p:nvSpPr>
        <p:spPr>
          <a:xfrm>
            <a:off x="648929" y="764705"/>
            <a:ext cx="97675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Estimação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07276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CF34A68-0EF3-44D5-9B72-133FC6F4A431}"/>
              </a:ext>
            </a:extLst>
          </p:cNvPr>
          <p:cNvSpPr txBox="1"/>
          <p:nvPr/>
        </p:nvSpPr>
        <p:spPr>
          <a:xfrm>
            <a:off x="678426" y="764704"/>
            <a:ext cx="8439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pt-BR" sz="2400" dirty="0"/>
              <a:t>Modelo de Regressão Multivariado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B4D1339-76D4-46A8-BBD0-A897C2AC7949}"/>
              </a:ext>
            </a:extLst>
          </p:cNvPr>
          <p:cNvSpPr txBox="1"/>
          <p:nvPr/>
        </p:nvSpPr>
        <p:spPr>
          <a:xfrm>
            <a:off x="678426" y="1377198"/>
            <a:ext cx="108351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/>
              <a:t>No modelo de regressão multivariado, temos a presença de mais de uma variável explicativa. </a:t>
            </a:r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Entendemos, neste caso, que a variável dependente possui mais de uma única motivação ou, de outra forma, que esta variável é explicada por várias outras simultaneamente.</a:t>
            </a:r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Em um modelo deste tipo, avaliam-se os efeitos de uma variável explicativa particular sobre a variável dependente, mantendo as demais variáveis explicativas constantes.</a:t>
            </a:r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Uma outra maneira de se referir a este efeito é de </a:t>
            </a:r>
            <a:r>
              <a:rPr lang="pt-BR" sz="2000" b="1" dirty="0"/>
              <a:t>efeito parcial</a:t>
            </a:r>
            <a:r>
              <a:rPr lang="pt-BR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264662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78426" y="1556792"/>
                <a:ext cx="10675374" cy="37240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4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pt-BR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t-BR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pt-BR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  <m:r>
                            <m:rPr>
                              <m:nor/>
                            </m:rPr>
                            <a:rPr lang="en-US" sz="4000" dirty="0"/>
                            <m:t> </m:t>
                          </m:r>
                        </m:e>
                        <m:sub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pPr algn="just"/>
                <a:r>
                  <a:rPr lang="pt-BR" sz="2000" dirty="0"/>
                  <a:t>Os</a:t>
                </a:r>
                <a:r>
                  <a:rPr lang="en-US" sz="2000" dirty="0"/>
                  <a:t> </a:t>
                </a:r>
                <a:r>
                  <a:rPr lang="pt-BR" sz="2000" dirty="0"/>
                  <a:t>parâmetros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sz="2000" dirty="0"/>
                  <a:t> 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</a:t>
                </a:r>
                <a:r>
                  <a:rPr lang="pt-BR" sz="2000" dirty="0"/>
                  <a:t>são os efeitos parciais, respectivamente, de </a:t>
                </a:r>
                <a:r>
                  <a:rPr lang="pt-BR" sz="2000" i="1" dirty="0"/>
                  <a:t>X</a:t>
                </a:r>
                <a:r>
                  <a:rPr lang="pt-BR" sz="2000" i="1" baseline="-25000" dirty="0"/>
                  <a:t>1</a:t>
                </a:r>
                <a:r>
                  <a:rPr lang="pt-BR" sz="2000" dirty="0"/>
                  <a:t> e de </a:t>
                </a:r>
                <a:r>
                  <a:rPr lang="pt-BR" sz="2000" i="1" dirty="0"/>
                  <a:t>X</a:t>
                </a:r>
                <a:r>
                  <a:rPr lang="pt-BR" sz="2000" i="1" baseline="-25000" dirty="0"/>
                  <a:t>2</a:t>
                </a:r>
                <a:r>
                  <a:rPr lang="pt-BR" sz="2000" dirty="0"/>
                  <a:t>. Eles avaliam o impacto da respectiva variável explicativa sobre </a:t>
                </a:r>
                <a:r>
                  <a:rPr lang="pt-BR" sz="2000" i="1" dirty="0"/>
                  <a:t>Y</a:t>
                </a:r>
                <a:r>
                  <a:rPr lang="pt-BR" sz="2000" dirty="0"/>
                  <a:t>, mantendo as demais variáveis constantes.</a:t>
                </a:r>
              </a:p>
              <a:p>
                <a:pPr algn="just"/>
                <a:endParaRPr lang="pt-BR" sz="2000" dirty="0"/>
              </a:p>
              <a:p>
                <a:pPr algn="just"/>
                <a:endParaRPr lang="pt-BR" sz="2000" dirty="0"/>
              </a:p>
              <a:p>
                <a:pPr algn="just"/>
                <a:r>
                  <a:rPr lang="pt-BR" sz="2000" dirty="0"/>
                  <a:t>Podemos incluir outras variáveis explicativas, se quisermos. A ausência delas pode implicar em viés no valor estimado, mas trataremos disso em outra aula.  </a:t>
                </a:r>
                <a:endParaRPr lang="en-US" sz="20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426" y="1556792"/>
                <a:ext cx="10675374" cy="3724096"/>
              </a:xfrm>
              <a:prstGeom prst="rect">
                <a:avLst/>
              </a:prstGeom>
              <a:blipFill>
                <a:blip r:embed="rId3"/>
                <a:stretch>
                  <a:fillRect l="-571" r="-57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ítulo 3">
            <a:extLst>
              <a:ext uri="{FF2B5EF4-FFF2-40B4-BE49-F238E27FC236}">
                <a16:creationId xmlns:a16="http://schemas.microsoft.com/office/drawing/2014/main" id="{5AC30641-8F5B-47FF-AEA0-54BAB3BB2518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dirty="0"/>
              <a:t>	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0BA5F2D-18E0-4472-B58A-03CE10926BC1}"/>
              </a:ext>
            </a:extLst>
          </p:cNvPr>
          <p:cNvSpPr txBox="1"/>
          <p:nvPr/>
        </p:nvSpPr>
        <p:spPr>
          <a:xfrm>
            <a:off x="678426" y="764704"/>
            <a:ext cx="8439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pt-BR" sz="2400" dirty="0"/>
              <a:t>Modelo de Regressão Multivariado</a:t>
            </a:r>
          </a:p>
        </p:txBody>
      </p:sp>
    </p:spTree>
    <p:extLst>
      <p:ext uri="{BB962C8B-B14F-4D97-AF65-F5344CB8AC3E}">
        <p14:creationId xmlns:p14="http://schemas.microsoft.com/office/powerpoint/2010/main" val="11711197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78425" y="1556792"/>
                <a:ext cx="10781071" cy="43704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pt-BR" sz="2000" dirty="0"/>
                  <a:t>Podemos reescrever a equação de regressão de forma a nos ajudar mais a frente. Considere a equação a seguir:</a:t>
                </a:r>
              </a:p>
              <a:p>
                <a:endParaRPr lang="pt-BR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4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pt-BR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pt-BR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t-BR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pt-BR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  <m:r>
                            <m:rPr>
                              <m:nor/>
                            </m:rPr>
                            <a:rPr lang="en-US" sz="4000" dirty="0"/>
                            <m:t> </m:t>
                          </m:r>
                        </m:e>
                        <m:sub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pPr algn="just"/>
                <a:r>
                  <a:rPr lang="pt-BR" sz="2000" dirty="0"/>
                  <a:t>A única diferença neste caso foi a introdução do termo </a:t>
                </a:r>
                <a:r>
                  <a:rPr lang="pt-BR" sz="2000" i="1" dirty="0"/>
                  <a:t>X</a:t>
                </a:r>
                <a:r>
                  <a:rPr lang="pt-BR" sz="2000" i="1" baseline="-25000" dirty="0"/>
                  <a:t>0</a:t>
                </a:r>
                <a:r>
                  <a:rPr lang="pt-BR" sz="2000" dirty="0"/>
                  <a:t>. Este termo não consta geralmente dos modelos anteriores porque é sempre igual a </a:t>
                </a:r>
                <a:r>
                  <a:rPr lang="pt-BR" sz="2000" b="1" dirty="0"/>
                  <a:t>1</a:t>
                </a:r>
                <a:r>
                  <a:rPr lang="pt-BR" sz="2000" dirty="0"/>
                  <a:t> para todas as observações </a:t>
                </a:r>
                <a:r>
                  <a:rPr lang="pt-BR" sz="2000" i="1" dirty="0"/>
                  <a:t>i</a:t>
                </a:r>
                <a:r>
                  <a:rPr lang="pt-BR" sz="2000" dirty="0"/>
                  <a:t>. A sua explicitação serve apenas, neste momento, para lembrarmos de que o termo da constante,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pt-BR" sz="2000" dirty="0"/>
                  <a:t>, multiplica um termo de valor 1. A interpretação dos parâmetros ou da própria equação não muda em nada com esta introdução. </a:t>
                </a:r>
              </a:p>
              <a:p>
                <a:pPr algn="just"/>
                <a:endParaRPr lang="pt-BR" sz="20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425" y="1556792"/>
                <a:ext cx="10781071" cy="4370427"/>
              </a:xfrm>
              <a:prstGeom prst="rect">
                <a:avLst/>
              </a:prstGeom>
              <a:blipFill>
                <a:blip r:embed="rId3"/>
                <a:stretch>
                  <a:fillRect l="-565" t="-697" r="-6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ítulo 3">
            <a:extLst>
              <a:ext uri="{FF2B5EF4-FFF2-40B4-BE49-F238E27FC236}">
                <a16:creationId xmlns:a16="http://schemas.microsoft.com/office/drawing/2014/main" id="{5AC30641-8F5B-47FF-AEA0-54BAB3BB2518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dirty="0"/>
              <a:t>	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0BA5F2D-18E0-4472-B58A-03CE10926BC1}"/>
              </a:ext>
            </a:extLst>
          </p:cNvPr>
          <p:cNvSpPr txBox="1"/>
          <p:nvPr/>
        </p:nvSpPr>
        <p:spPr>
          <a:xfrm>
            <a:off x="678426" y="764704"/>
            <a:ext cx="8439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pt-BR" sz="2400" dirty="0"/>
              <a:t>Modelo de Regressão Multivariado</a:t>
            </a:r>
          </a:p>
        </p:txBody>
      </p:sp>
    </p:spTree>
    <p:extLst>
      <p:ext uri="{BB962C8B-B14F-4D97-AF65-F5344CB8AC3E}">
        <p14:creationId xmlns:p14="http://schemas.microsoft.com/office/powerpoint/2010/main" val="12402822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78425" y="1556792"/>
                <a:ext cx="10781071" cy="3604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pt-BR" sz="2000" dirty="0"/>
                  <a:t>Assim como no modelo bivariado, estimamos os parâmetros do modelo multivariado minimizando os erros ao quadrado. Se tivermos </a:t>
                </a:r>
                <a:r>
                  <a:rPr lang="pt-BR" sz="2000" i="1" dirty="0"/>
                  <a:t>k</a:t>
                </a:r>
                <a:r>
                  <a:rPr lang="pt-BR" sz="2000" dirty="0"/>
                  <a:t> variáveis explicativas e se considerarmos que </a:t>
                </a:r>
                <a:r>
                  <a:rPr lang="pt-BR" sz="2000" i="1" dirty="0"/>
                  <a:t>b</a:t>
                </a:r>
                <a:r>
                  <a:rPr lang="pt-BR" sz="2000" i="1" baseline="-25000" dirty="0"/>
                  <a:t>i</a:t>
                </a:r>
                <a:r>
                  <a:rPr lang="pt-BR" sz="2000" dirty="0"/>
                  <a:t> as estimativas para os parâmetros populacionais, a expressão a ser minimizada é:</a:t>
                </a:r>
              </a:p>
              <a:p>
                <a:endParaRPr lang="pt-BR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  <m:sub>
                                      <m: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−…−</m:t>
                                  </m:r>
                                  <m:sSub>
                                    <m:sSubPr>
                                      <m:ctrlP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  <m:t>𝑘𝑖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pPr algn="just"/>
                <a:r>
                  <a:rPr lang="pt-BR" sz="2000" dirty="0"/>
                  <a:t>As estimativas via modelos de Mínimos Quadrados Ordinários (MQO) são expressas por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pt-BR" sz="20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pt-BR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sz="2000" dirty="0"/>
                  <a:t>, ...,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pt-BR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pt-BR" sz="2000" dirty="0"/>
                  <a:t>.</a:t>
                </a:r>
              </a:p>
              <a:p>
                <a:pPr algn="just"/>
                <a:endParaRPr lang="pt-BR" sz="20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425" y="1556792"/>
                <a:ext cx="10781071" cy="3604513"/>
              </a:xfrm>
              <a:prstGeom prst="rect">
                <a:avLst/>
              </a:prstGeom>
              <a:blipFill>
                <a:blip r:embed="rId3"/>
                <a:stretch>
                  <a:fillRect l="-565" t="-845" r="-6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ítulo 3">
            <a:extLst>
              <a:ext uri="{FF2B5EF4-FFF2-40B4-BE49-F238E27FC236}">
                <a16:creationId xmlns:a16="http://schemas.microsoft.com/office/drawing/2014/main" id="{5AC30641-8F5B-47FF-AEA0-54BAB3BB2518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dirty="0"/>
              <a:t>	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0BA5F2D-18E0-4472-B58A-03CE10926BC1}"/>
              </a:ext>
            </a:extLst>
          </p:cNvPr>
          <p:cNvSpPr txBox="1"/>
          <p:nvPr/>
        </p:nvSpPr>
        <p:spPr>
          <a:xfrm>
            <a:off x="678426" y="764704"/>
            <a:ext cx="8439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pt-BR" sz="2400" dirty="0"/>
              <a:t>Estimadores dos Parâmetros de Regressão Multivariado</a:t>
            </a:r>
          </a:p>
        </p:txBody>
      </p:sp>
    </p:spTree>
    <p:extLst>
      <p:ext uri="{BB962C8B-B14F-4D97-AF65-F5344CB8AC3E}">
        <p14:creationId xmlns:p14="http://schemas.microsoft.com/office/powerpoint/2010/main" val="26713074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5AC30641-8F5B-47FF-AEA0-54BAB3BB2518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dirty="0"/>
              <a:t>	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0BA5F2D-18E0-4472-B58A-03CE10926BC1}"/>
              </a:ext>
            </a:extLst>
          </p:cNvPr>
          <p:cNvSpPr txBox="1"/>
          <p:nvPr/>
        </p:nvSpPr>
        <p:spPr>
          <a:xfrm>
            <a:off x="678426" y="764704"/>
            <a:ext cx="8439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pt-BR" sz="2400" dirty="0"/>
              <a:t>Estimadores dos Parâmetros de Regressão Multivariado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541CB4D5-7A58-4A6F-8125-A49508C83F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3050" y="1495089"/>
            <a:ext cx="8613058" cy="4511602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D0A1FE3B-9C2D-475D-B993-2A6FD2484F5E}"/>
              </a:ext>
            </a:extLst>
          </p:cNvPr>
          <p:cNvSpPr/>
          <p:nvPr/>
        </p:nvSpPr>
        <p:spPr>
          <a:xfrm>
            <a:off x="2831690" y="3790335"/>
            <a:ext cx="7654418" cy="53094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4DE15FD0-B278-46F3-B6F9-8CC8975E53B3}"/>
              </a:ext>
            </a:extLst>
          </p:cNvPr>
          <p:cNvSpPr/>
          <p:nvPr/>
        </p:nvSpPr>
        <p:spPr>
          <a:xfrm>
            <a:off x="2836605" y="4326195"/>
            <a:ext cx="7654418" cy="53094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63036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78425" y="1556792"/>
                <a:ext cx="10781071" cy="38945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pt-BR" sz="2000" dirty="0"/>
                  <a:t>Para a avaliação do ajuste do modelo, há duas medidas básicas associadas entre si: o </a:t>
                </a:r>
                <a:r>
                  <a:rPr lang="pt-BR" sz="2000" i="1" dirty="0"/>
                  <a:t>R</a:t>
                </a:r>
                <a:r>
                  <a:rPr lang="pt-BR" sz="2000" i="1" baseline="30000" dirty="0"/>
                  <a:t>2</a:t>
                </a:r>
                <a:r>
                  <a:rPr lang="pt-BR" sz="2000" dirty="0"/>
                  <a:t> e o </a:t>
                </a:r>
                <a:r>
                  <a:rPr lang="pt-BR" sz="2000" i="1" dirty="0"/>
                  <a:t>Adj-R</a:t>
                </a:r>
                <a:r>
                  <a:rPr lang="pt-BR" sz="2000" i="1" baseline="30000" dirty="0"/>
                  <a:t>2</a:t>
                </a:r>
                <a:r>
                  <a:rPr lang="pt-BR" sz="2000" dirty="0"/>
                  <a:t>.</a:t>
                </a:r>
              </a:p>
              <a:p>
                <a:pPr algn="just"/>
                <a:endParaRPr lang="pt-BR" sz="2000" dirty="0"/>
              </a:p>
              <a:p>
                <a:pPr algn="just"/>
                <a:r>
                  <a:rPr lang="pt-BR" sz="2000" dirty="0"/>
                  <a:t>Ambos dependem da estimativa dos resíduos do modelo. Por esta razão, quanto menor os resíduos do modelo, melhor o modelo explica e assim, maior os valores destas medidas de ajuste. </a:t>
                </a:r>
              </a:p>
              <a:p>
                <a:pPr algn="just"/>
                <a:endParaRPr lang="pt-BR" sz="2000" dirty="0"/>
              </a:p>
              <a:p>
                <a:pPr algn="just"/>
                <a:r>
                  <a:rPr lang="pt-BR" sz="2000" dirty="0"/>
                  <a:t>Toma-se inicialmente a soma dos quadrados dos resíduos (SQR):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pt-BR" sz="20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pt-BR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Sup>
                          <m:sSubSupPr>
                            <m:ctrlPr>
                              <a:rPr lang="pt-BR" sz="20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acc>
                              <m:accPr>
                                <m:chr m:val="̂"/>
                                <m:ctrlPr>
                                  <a:rPr lang="pt-BR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sz="20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acc>
                          </m:e>
                          <m:sub>
                            <m: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nary>
                  </m:oMath>
                </a14:m>
                <a:r>
                  <a:rPr lang="pt-BR" sz="2000" dirty="0"/>
                  <a:t>. Estimamos os resíduos – como já dito, pela diferença entre o que o modelo explica e o que não explica. Não há como tentar medir diretamente o erro populacional.</a:t>
                </a:r>
              </a:p>
              <a:p>
                <a:pPr algn="just"/>
                <a:endParaRPr lang="pt-BR" sz="2000" dirty="0"/>
              </a:p>
              <a:p>
                <a:pPr algn="just"/>
                <a:r>
                  <a:rPr lang="pt-BR" sz="2000" dirty="0"/>
                  <a:t>Define-se, agora, uma medida de dispersão média dos dados – a soma dos quadrados totais (SQT):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pt-BR" sz="20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pt-BR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pt-BR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2000" b="0" i="1" smtClean="0">
                                        <a:latin typeface="Cambria Math" panose="02040503050406030204" pitchFamily="18" charset="0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pt-BR" sz="20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pt-BR" sz="20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pt-BR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pt-BR" sz="2000" b="0" i="1" smtClean="0">
                                        <a:latin typeface="Cambria Math" panose="02040503050406030204" pitchFamily="18" charset="0"/>
                                      </a:rPr>
                                      <m:t>𝑌</m:t>
                                    </m:r>
                                  </m:e>
                                </m:acc>
                              </m:e>
                            </m:d>
                          </m:e>
                          <m:sup>
                            <m:r>
                              <a:rPr lang="pt-BR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r>
                  <a:rPr lang="pt-BR" sz="2000" dirty="0"/>
                  <a:t>. Note que esta fórmula se aproxima do cálculo da variância de Y.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425" y="1556792"/>
                <a:ext cx="10781071" cy="3894592"/>
              </a:xfrm>
              <a:prstGeom prst="rect">
                <a:avLst/>
              </a:prstGeom>
              <a:blipFill>
                <a:blip r:embed="rId3"/>
                <a:stretch>
                  <a:fillRect l="-3448" t="-782" r="-622" b="-798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ítulo 3">
            <a:extLst>
              <a:ext uri="{FF2B5EF4-FFF2-40B4-BE49-F238E27FC236}">
                <a16:creationId xmlns:a16="http://schemas.microsoft.com/office/drawing/2014/main" id="{5AC30641-8F5B-47FF-AEA0-54BAB3BB2518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dirty="0"/>
              <a:t>	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0BA5F2D-18E0-4472-B58A-03CE10926BC1}"/>
              </a:ext>
            </a:extLst>
          </p:cNvPr>
          <p:cNvSpPr txBox="1"/>
          <p:nvPr/>
        </p:nvSpPr>
        <p:spPr>
          <a:xfrm>
            <a:off x="678426" y="764704"/>
            <a:ext cx="8439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pt-BR" sz="2400" dirty="0"/>
              <a:t>Medidas de Ajuste do Modelo de Regressão Multivariado</a:t>
            </a:r>
          </a:p>
        </p:txBody>
      </p:sp>
    </p:spTree>
    <p:extLst>
      <p:ext uri="{BB962C8B-B14F-4D97-AF65-F5344CB8AC3E}">
        <p14:creationId xmlns:p14="http://schemas.microsoft.com/office/powerpoint/2010/main" val="9429120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78425" y="1556792"/>
                <a:ext cx="10781071" cy="42339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pt-BR" sz="2000" dirty="0"/>
                  <a:t>Temos assim que:</a:t>
                </a:r>
              </a:p>
              <a:p>
                <a:pPr algn="just"/>
                <a:endParaRPr lang="pt-BR" sz="2000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𝑆𝑄𝑅</m:t>
                          </m:r>
                        </m:num>
                        <m:den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𝑆𝑄𝑇</m:t>
                          </m:r>
                        </m:den>
                      </m:f>
                    </m:oMath>
                  </m:oMathPara>
                </a14:m>
                <a:endParaRPr lang="pt-BR" sz="2000" dirty="0"/>
              </a:p>
              <a:p>
                <a:endParaRPr lang="en-US" dirty="0"/>
              </a:p>
              <a:p>
                <a:pPr algn="just"/>
                <a:r>
                  <a:rPr lang="en-US" sz="2000" dirty="0"/>
                  <a:t>O valor de </a:t>
                </a:r>
                <a:r>
                  <a:rPr lang="pt-BR" sz="2000" i="1" dirty="0"/>
                  <a:t>R</a:t>
                </a:r>
                <a:r>
                  <a:rPr lang="pt-BR" sz="2000" i="1" baseline="30000" dirty="0"/>
                  <a:t>2</a:t>
                </a:r>
                <a:r>
                  <a:rPr lang="pt-BR" sz="2000" dirty="0"/>
                  <a:t> está entre 0 e 1. Seu valor sempre aumenta com a introdução de qualquer variável explicativa, ainda que esta não possua relação com a variável explicativa. Para contornar o problema, altera-se a fórmula acima para considerar a introdução de novas variáveis. A nova expressão fica assim:</a:t>
                </a:r>
              </a:p>
              <a:p>
                <a:pPr algn="just"/>
                <a:endParaRPr lang="pt-BR" sz="2000" dirty="0"/>
              </a:p>
              <a:p>
                <a:pPr algn="ctr"/>
                <a:r>
                  <a:rPr lang="pt-BR" sz="2000" dirty="0"/>
                  <a:t> </a:t>
                </a:r>
                <a:r>
                  <a:rPr lang="pt-BR" sz="2000" dirty="0" err="1"/>
                  <a:t>Adj</a:t>
                </a:r>
                <a:r>
                  <a:rPr lang="pt-BR" sz="2000" dirty="0"/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=1−</m:t>
                    </m:r>
                    <m:f>
                      <m:fPr>
                        <m:ctrlPr>
                          <a:rPr lang="pt-BR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f>
                      <m:fPr>
                        <m:ctrlPr>
                          <a:rPr lang="pt-BR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𝑆𝑄𝑅</m:t>
                        </m:r>
                      </m:num>
                      <m:den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𝑆𝑄𝑇</m:t>
                        </m:r>
                      </m:den>
                    </m:f>
                  </m:oMath>
                </a14:m>
                <a:endParaRPr lang="pt-BR" sz="2000" dirty="0"/>
              </a:p>
              <a:p>
                <a:pPr algn="just"/>
                <a:endParaRPr lang="pt-BR" sz="2000" dirty="0"/>
              </a:p>
              <a:p>
                <a:pPr algn="just"/>
                <a:r>
                  <a:rPr lang="pt-BR" sz="2000" dirty="0"/>
                  <a:t>Em que </a:t>
                </a:r>
                <a:r>
                  <a:rPr lang="pt-BR" sz="2000" i="1" dirty="0"/>
                  <a:t>n</a:t>
                </a:r>
                <a:r>
                  <a:rPr lang="pt-BR" sz="2000" dirty="0"/>
                  <a:t> é o número de observações e </a:t>
                </a:r>
                <a:r>
                  <a:rPr lang="pt-BR" sz="2000" i="1" dirty="0"/>
                  <a:t>k</a:t>
                </a:r>
                <a:r>
                  <a:rPr lang="pt-BR" sz="2000" dirty="0"/>
                  <a:t>, o número de parâmetros incluídos na regressão.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425" y="1556792"/>
                <a:ext cx="10781071" cy="4233980"/>
              </a:xfrm>
              <a:prstGeom prst="rect">
                <a:avLst/>
              </a:prstGeom>
              <a:blipFill>
                <a:blip r:embed="rId3"/>
                <a:stretch>
                  <a:fillRect l="-565" t="-719" r="-622" b="-158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ítulo 3">
            <a:extLst>
              <a:ext uri="{FF2B5EF4-FFF2-40B4-BE49-F238E27FC236}">
                <a16:creationId xmlns:a16="http://schemas.microsoft.com/office/drawing/2014/main" id="{5AC30641-8F5B-47FF-AEA0-54BAB3BB2518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dirty="0"/>
              <a:t>	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0BA5F2D-18E0-4472-B58A-03CE10926BC1}"/>
              </a:ext>
            </a:extLst>
          </p:cNvPr>
          <p:cNvSpPr txBox="1"/>
          <p:nvPr/>
        </p:nvSpPr>
        <p:spPr>
          <a:xfrm>
            <a:off x="678426" y="764704"/>
            <a:ext cx="8439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pt-BR" sz="2400" dirty="0"/>
              <a:t>Medidas de Ajuste do Modelo de Regressão Multivariado</a:t>
            </a:r>
          </a:p>
        </p:txBody>
      </p:sp>
    </p:spTree>
    <p:extLst>
      <p:ext uri="{BB962C8B-B14F-4D97-AF65-F5344CB8AC3E}">
        <p14:creationId xmlns:p14="http://schemas.microsoft.com/office/powerpoint/2010/main" val="1844106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78425" y="1556792"/>
            <a:ext cx="107810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/>
              <a:t>As hipóteses do modelo de regressão bivariado continuam a valer aqui. Há adição de apenas mais uma:</a:t>
            </a: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5AC30641-8F5B-47FF-AEA0-54BAB3BB2518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dirty="0"/>
              <a:t>	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0BA5F2D-18E0-4472-B58A-03CE10926BC1}"/>
              </a:ext>
            </a:extLst>
          </p:cNvPr>
          <p:cNvSpPr txBox="1"/>
          <p:nvPr/>
        </p:nvSpPr>
        <p:spPr>
          <a:xfrm>
            <a:off x="678426" y="764704"/>
            <a:ext cx="8439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pt-BR" sz="2400" dirty="0"/>
              <a:t>Hipóteses do Modelo de Regressão Multivariado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EBD2F6F-D8A6-46DB-910A-A13662E3A1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1974" y="2090267"/>
            <a:ext cx="6356402" cy="3990922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1888D0A2-E040-46D5-A04D-980DAB7248FB}"/>
              </a:ext>
            </a:extLst>
          </p:cNvPr>
          <p:cNvSpPr/>
          <p:nvPr/>
        </p:nvSpPr>
        <p:spPr>
          <a:xfrm>
            <a:off x="2761974" y="5604387"/>
            <a:ext cx="6356402" cy="38345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11878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78425" y="1556792"/>
            <a:ext cx="107810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/>
              <a:t>A </a:t>
            </a:r>
            <a:r>
              <a:rPr lang="pt-BR" sz="2000" dirty="0" err="1"/>
              <a:t>multicolinearidade</a:t>
            </a:r>
            <a:r>
              <a:rPr lang="pt-BR" sz="2000" dirty="0"/>
              <a:t> se define pela perfeita associação linear entre linhas (observações) ou colunas (variáveis) do nosso banco de dados. Isto implica dizer que nenhuma linha ou coluna pode ser igual a uma combinação linear de outras linhas ou colunas, respectivamente. </a:t>
            </a:r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Discutiremos </a:t>
            </a:r>
            <a:r>
              <a:rPr lang="pt-BR" sz="2000" dirty="0" err="1"/>
              <a:t>multicolinearidade</a:t>
            </a:r>
            <a:r>
              <a:rPr lang="pt-BR" sz="2000" dirty="0"/>
              <a:t> em uma outra aula.</a:t>
            </a: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5AC30641-8F5B-47FF-AEA0-54BAB3BB2518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dirty="0"/>
              <a:t>	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0BA5F2D-18E0-4472-B58A-03CE10926BC1}"/>
              </a:ext>
            </a:extLst>
          </p:cNvPr>
          <p:cNvSpPr txBox="1"/>
          <p:nvPr/>
        </p:nvSpPr>
        <p:spPr>
          <a:xfrm>
            <a:off x="678426" y="764704"/>
            <a:ext cx="8439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pt-BR" sz="2400" dirty="0"/>
              <a:t>Hipóteses do Modelo de Regressão Multivariado</a:t>
            </a:r>
          </a:p>
        </p:txBody>
      </p:sp>
    </p:spTree>
    <p:extLst>
      <p:ext uri="{BB962C8B-B14F-4D97-AF65-F5344CB8AC3E}">
        <p14:creationId xmlns:p14="http://schemas.microsoft.com/office/powerpoint/2010/main" val="853791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/>
            </p:nvGraphicFramePr>
            <p:xfrm>
              <a:off x="2529344" y="1600201"/>
              <a:ext cx="7133312" cy="4525963"/>
            </p:xfrm>
            <a:graphic>
              <a:graphicData uri="http://schemas.openxmlformats.org/drawingml/2006/table">
                <a:tbl>
                  <a:tblPr firstRow="1" firstCol="1" bandRow="1">
                    <a:tableStyleId>{2D5ABB26-0587-4C30-8999-92F81FD0307C}</a:tableStyleId>
                  </a:tblPr>
                  <a:tblGrid>
                    <a:gridCol w="356665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56665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23283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noProof="0" dirty="0" err="1">
                              <a:effectLst/>
                            </a:rPr>
                            <a:t>Incondicional</a:t>
                          </a:r>
                          <a:endParaRPr lang="en-US" sz="800" noProof="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2709" marR="52709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noProof="0" dirty="0" err="1">
                              <a:effectLst/>
                            </a:rPr>
                            <a:t>Condicional</a:t>
                          </a:r>
                          <a:endParaRPr lang="en-US" sz="800" noProof="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2709" marR="52709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20268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s-ES" sz="1800" dirty="0">
                              <a:effectLst/>
                            </a:rPr>
                            <a:t> </a:t>
                          </a:r>
                          <a:endParaRPr lang="en-US" sz="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s-ES" sz="1800" dirty="0">
                              <a:effectLst/>
                            </a:rPr>
                            <a:t>E(Y)=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ES" sz="1800">
                                      <a:effectLst/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</m:acc>
                            </m:oMath>
                          </a14:m>
                          <a:endParaRPr lang="en-US" sz="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s-ES" sz="1800" dirty="0">
                              <a:effectLst/>
                            </a:rPr>
                            <a:t> </a:t>
                          </a:r>
                          <a:endParaRPr lang="en-US" sz="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effectLst/>
                            </a:rPr>
                            <a:t>E(Consumo)= 121.35    </a:t>
                          </a:r>
                          <a:endParaRPr lang="en-US" sz="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2709" marR="52709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effectLst/>
                            </a:rPr>
                            <a:t> </a:t>
                          </a:r>
                          <a:endParaRPr lang="en-US" sz="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effectLst/>
                            </a:rPr>
                            <a:t>E(Y|X) = E (</a:t>
                          </a:r>
                          <a:r>
                            <a:rPr lang="pt-BR" sz="1800" dirty="0" err="1">
                              <a:effectLst/>
                            </a:rPr>
                            <a:t>Consumo|Renda</a:t>
                          </a:r>
                          <a:r>
                            <a:rPr lang="pt-BR" sz="1800" dirty="0">
                              <a:effectLst/>
                            </a:rPr>
                            <a:t>)</a:t>
                          </a:r>
                          <a:endParaRPr lang="en-US" sz="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effectLst/>
                            </a:rPr>
                            <a:t> </a:t>
                          </a:r>
                          <a:endParaRPr lang="en-US" sz="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effectLst/>
                            </a:rPr>
                            <a:t>E(Y|80)= 65</a:t>
                          </a:r>
                          <a:endParaRPr lang="en-US" sz="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effectLst/>
                            </a:rPr>
                            <a:t>E(Y|100)= 77</a:t>
                          </a:r>
                          <a:endParaRPr lang="en-US" sz="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effectLst/>
                            </a:rPr>
                            <a:t>.</a:t>
                          </a:r>
                          <a:endParaRPr lang="en-US" sz="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effectLst/>
                            </a:rPr>
                            <a:t>.</a:t>
                          </a:r>
                          <a:endParaRPr lang="en-US" sz="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effectLst/>
                            </a:rPr>
                            <a:t>.</a:t>
                          </a:r>
                          <a:endParaRPr lang="en-US" sz="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effectLst/>
                            </a:rPr>
                            <a:t>.</a:t>
                          </a:r>
                          <a:endParaRPr lang="en-US" sz="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effectLst/>
                            </a:rPr>
                            <a:t>.</a:t>
                          </a:r>
                          <a:endParaRPr lang="en-US" sz="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effectLst/>
                            </a:rPr>
                            <a:t>E(Y|260)= 173</a:t>
                          </a:r>
                          <a:endParaRPr lang="en-US" sz="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effectLst/>
                            </a:rPr>
                            <a:t> </a:t>
                          </a:r>
                          <a:endParaRPr lang="en-US" sz="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2709" marR="52709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32178335"/>
                  </p:ext>
                </p:extLst>
              </p:nvPr>
            </p:nvGraphicFramePr>
            <p:xfrm>
              <a:off x="2529344" y="1600201"/>
              <a:ext cx="7133312" cy="4525963"/>
            </p:xfrm>
            <a:graphic>
              <a:graphicData uri="http://schemas.openxmlformats.org/drawingml/2006/table">
                <a:tbl>
                  <a:tblPr firstRow="1" firstCol="1" bandRow="1">
                    <a:tableStyleId>{2D5ABB26-0587-4C30-8999-92F81FD0307C}</a:tableStyleId>
                  </a:tblPr>
                  <a:tblGrid>
                    <a:gridCol w="356665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56665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23283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noProof="0" dirty="0" err="1">
                              <a:effectLst/>
                            </a:rPr>
                            <a:t>Incondicional</a:t>
                          </a:r>
                          <a:endParaRPr lang="en-US" sz="800" noProof="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2709" marR="52709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noProof="0" dirty="0" err="1">
                              <a:effectLst/>
                            </a:rPr>
                            <a:t>Condicional</a:t>
                          </a:r>
                          <a:endParaRPr lang="en-US" sz="800" noProof="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2709" marR="52709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202680"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52709" marR="52709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71" t="-8841" r="-100341" b="-4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effectLst/>
                            </a:rPr>
                            <a:t> </a:t>
                          </a:r>
                          <a:endParaRPr lang="en-US" sz="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effectLst/>
                            </a:rPr>
                            <a:t>E(Y|X) = E (</a:t>
                          </a:r>
                          <a:r>
                            <a:rPr lang="pt-BR" sz="1800" dirty="0" err="1">
                              <a:effectLst/>
                            </a:rPr>
                            <a:t>Consumo|Renda</a:t>
                          </a:r>
                          <a:r>
                            <a:rPr lang="pt-BR" sz="1800" dirty="0">
                              <a:effectLst/>
                            </a:rPr>
                            <a:t>)</a:t>
                          </a:r>
                          <a:endParaRPr lang="en-US" sz="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effectLst/>
                            </a:rPr>
                            <a:t> </a:t>
                          </a:r>
                          <a:endParaRPr lang="en-US" sz="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effectLst/>
                            </a:rPr>
                            <a:t>E(Y|80)= 65</a:t>
                          </a:r>
                          <a:endParaRPr lang="en-US" sz="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effectLst/>
                            </a:rPr>
                            <a:t>E(Y|100)= 77</a:t>
                          </a:r>
                          <a:endParaRPr lang="en-US" sz="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effectLst/>
                            </a:rPr>
                            <a:t>.</a:t>
                          </a:r>
                          <a:endParaRPr lang="en-US" sz="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effectLst/>
                            </a:rPr>
                            <a:t>.</a:t>
                          </a:r>
                          <a:endParaRPr lang="en-US" sz="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effectLst/>
                            </a:rPr>
                            <a:t>.</a:t>
                          </a:r>
                          <a:endParaRPr lang="en-US" sz="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effectLst/>
                            </a:rPr>
                            <a:t>.</a:t>
                          </a:r>
                          <a:endParaRPr lang="en-US" sz="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effectLst/>
                            </a:rPr>
                            <a:t>.</a:t>
                          </a:r>
                          <a:endParaRPr lang="en-US" sz="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effectLst/>
                            </a:rPr>
                            <a:t>E(Y|260)= 173</a:t>
                          </a:r>
                          <a:endParaRPr lang="en-US" sz="800" dirty="0">
                            <a:effectLst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pt-BR" sz="1800" dirty="0">
                              <a:effectLst/>
                            </a:rPr>
                            <a:t> </a:t>
                          </a:r>
                          <a:endParaRPr lang="en-US" sz="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</a:endParaRPr>
                        </a:p>
                      </a:txBody>
                      <a:tcPr marL="52709" marR="52709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CaixaDeTexto 2">
            <a:extLst>
              <a:ext uri="{FF2B5EF4-FFF2-40B4-BE49-F238E27FC236}">
                <a16:creationId xmlns:a16="http://schemas.microsoft.com/office/drawing/2014/main" id="{601CA55B-DA8E-4D84-8C46-D791EA40BB07}"/>
              </a:ext>
            </a:extLst>
          </p:cNvPr>
          <p:cNvSpPr txBox="1"/>
          <p:nvPr/>
        </p:nvSpPr>
        <p:spPr>
          <a:xfrm>
            <a:off x="619432" y="692696"/>
            <a:ext cx="8428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2400" dirty="0" err="1"/>
              <a:t>Função</a:t>
            </a:r>
            <a:r>
              <a:rPr lang="en-US" sz="2400" dirty="0"/>
              <a:t> </a:t>
            </a:r>
            <a:r>
              <a:rPr lang="en-US" sz="2400" dirty="0" err="1"/>
              <a:t>Regressão</a:t>
            </a:r>
            <a:r>
              <a:rPr lang="en-US" sz="2400" dirty="0"/>
              <a:t> </a:t>
            </a:r>
            <a:r>
              <a:rPr lang="en-US" sz="2400" dirty="0" err="1"/>
              <a:t>Populacional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57974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78425" y="1556792"/>
                <a:ext cx="10781071" cy="37240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pt-BR" sz="2000" dirty="0"/>
                  <a:t>O modelo de regressão multivariado é preferido ao bivariado por permitir não só que consideremos simultaneamente os efeitos de diversas variáveis explicativas sobre o valor de Y, como também nos permite introduzir variáveis de controle.</a:t>
                </a:r>
              </a:p>
              <a:p>
                <a:pPr algn="just"/>
                <a:endParaRPr lang="pt-BR" sz="2000" dirty="0"/>
              </a:p>
              <a:p>
                <a:pPr algn="just"/>
                <a:r>
                  <a:rPr lang="pt-BR" sz="2000" dirty="0"/>
                  <a:t>Estas podem ser entendidas como variáveis que afetam a relação causal que desejamos estudar, embora elas não tenham em si interesse de pesquisa. Sem elas, nossos resultados estariam </a:t>
                </a:r>
                <a:r>
                  <a:rPr lang="pt-BR" sz="2000" dirty="0" err="1"/>
                  <a:t>viesados</a:t>
                </a:r>
                <a:r>
                  <a:rPr lang="pt-BR" sz="2000" dirty="0"/>
                  <a:t>.</a:t>
                </a:r>
              </a:p>
              <a:p>
                <a:pPr algn="just"/>
                <a:endParaRPr lang="pt-BR" sz="2000" dirty="0"/>
              </a:p>
              <a:p>
                <a:pPr algn="just"/>
                <a:r>
                  <a:rPr lang="pt-BR" sz="2000" dirty="0"/>
                  <a:t>A fim de distingui-las no modelo, utilizamos uma notação do seguinte tipo:</a:t>
                </a:r>
              </a:p>
              <a:p>
                <a:pPr algn="just"/>
                <a:endParaRPr lang="pt-BR" sz="2000" dirty="0"/>
              </a:p>
              <a:p>
                <a:pPr algn="just"/>
                <a:endParaRPr lang="pt-BR" sz="2800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t-B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…+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t-B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pt-B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  <m:r>
                            <m:rPr>
                              <m:nor/>
                            </m:rPr>
                            <a:rPr lang="en-US" sz="2800" dirty="0"/>
                            <m:t> 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425" y="1556792"/>
                <a:ext cx="10781071" cy="3724096"/>
              </a:xfrm>
              <a:prstGeom prst="rect">
                <a:avLst/>
              </a:prstGeom>
              <a:blipFill>
                <a:blip r:embed="rId3"/>
                <a:stretch>
                  <a:fillRect l="-565" t="-818" r="-6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ítulo 3">
            <a:extLst>
              <a:ext uri="{FF2B5EF4-FFF2-40B4-BE49-F238E27FC236}">
                <a16:creationId xmlns:a16="http://schemas.microsoft.com/office/drawing/2014/main" id="{5AC30641-8F5B-47FF-AEA0-54BAB3BB2518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dirty="0"/>
              <a:t>	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0BA5F2D-18E0-4472-B58A-03CE10926BC1}"/>
              </a:ext>
            </a:extLst>
          </p:cNvPr>
          <p:cNvSpPr txBox="1"/>
          <p:nvPr/>
        </p:nvSpPr>
        <p:spPr>
          <a:xfrm>
            <a:off x="678426" y="764704"/>
            <a:ext cx="8439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pt-BR" sz="2400" dirty="0"/>
              <a:t>Variáveis de controle</a:t>
            </a:r>
          </a:p>
        </p:txBody>
      </p:sp>
    </p:spTree>
    <p:extLst>
      <p:ext uri="{BB962C8B-B14F-4D97-AF65-F5344CB8AC3E}">
        <p14:creationId xmlns:p14="http://schemas.microsoft.com/office/powerpoint/2010/main" val="27732178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78425" y="1556792"/>
                <a:ext cx="10781071" cy="3293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t-B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…+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t-B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pt-B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  <m:r>
                            <m:rPr>
                              <m:nor/>
                            </m:rPr>
                            <a:rPr lang="en-US" sz="2800" dirty="0"/>
                            <m:t> 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pt-BR" sz="2800" dirty="0"/>
              </a:p>
              <a:p>
                <a:pPr algn="just"/>
                <a:endParaRPr lang="pt-BR" sz="2000" dirty="0"/>
              </a:p>
              <a:p>
                <a:pPr algn="just"/>
                <a:endParaRPr lang="pt-BR" sz="2000" dirty="0"/>
              </a:p>
              <a:p>
                <a:pPr algn="just"/>
                <a:r>
                  <a:rPr lang="pt-BR" sz="2000" dirty="0"/>
                  <a:t>Neste caso, temos </a:t>
                </a:r>
                <a:r>
                  <a:rPr lang="pt-BR" sz="2000" i="1" dirty="0"/>
                  <a:t>k</a:t>
                </a:r>
                <a:r>
                  <a:rPr lang="pt-BR" sz="2000" dirty="0"/>
                  <a:t> variáveis explicativas </a:t>
                </a:r>
                <a:r>
                  <a:rPr lang="pt-BR" sz="2000" i="1" dirty="0"/>
                  <a:t>X </a:t>
                </a:r>
                <a:r>
                  <a:rPr lang="pt-BR" sz="2000" dirty="0"/>
                  <a:t>e </a:t>
                </a:r>
                <a:r>
                  <a:rPr lang="pt-BR" sz="2000" i="1" dirty="0"/>
                  <a:t>r</a:t>
                </a:r>
                <a:r>
                  <a:rPr lang="pt-BR" sz="2000" dirty="0"/>
                  <a:t> variáveis de controle </a:t>
                </a:r>
                <a:r>
                  <a:rPr lang="pt-BR" sz="2000" i="1" dirty="0"/>
                  <a:t>W.</a:t>
                </a:r>
                <a:r>
                  <a:rPr lang="pt-BR" sz="2000" dirty="0"/>
                  <a:t> </a:t>
                </a:r>
              </a:p>
              <a:p>
                <a:pPr algn="just"/>
                <a:endParaRPr lang="pt-BR" sz="2000" dirty="0"/>
              </a:p>
              <a:p>
                <a:pPr algn="just"/>
                <a:endParaRPr lang="pt-BR" sz="2000" dirty="0"/>
              </a:p>
              <a:p>
                <a:pPr algn="just"/>
                <a:r>
                  <a:rPr lang="pt-BR" sz="2000" dirty="0"/>
                  <a:t>A introdução das variáveis de controle fazem com que as variáveis de interesse </a:t>
                </a:r>
                <a:r>
                  <a:rPr lang="pt-BR" sz="2000" i="1" dirty="0"/>
                  <a:t>X</a:t>
                </a:r>
                <a:r>
                  <a:rPr lang="pt-BR" sz="2000" dirty="0"/>
                  <a:t> não sejam mais correlacionadas com os erros. </a:t>
                </a:r>
              </a:p>
              <a:p>
                <a:pPr algn="just"/>
                <a:endParaRPr lang="pt-BR" sz="2000" dirty="0"/>
              </a:p>
              <a:p>
                <a:pPr algn="just"/>
                <a:endParaRPr lang="pt-BR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425" y="1556792"/>
                <a:ext cx="10781071" cy="3293209"/>
              </a:xfrm>
              <a:prstGeom prst="rect">
                <a:avLst/>
              </a:prstGeom>
              <a:blipFill>
                <a:blip r:embed="rId3"/>
                <a:stretch>
                  <a:fillRect l="-565" r="-6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ítulo 3">
            <a:extLst>
              <a:ext uri="{FF2B5EF4-FFF2-40B4-BE49-F238E27FC236}">
                <a16:creationId xmlns:a16="http://schemas.microsoft.com/office/drawing/2014/main" id="{5AC30641-8F5B-47FF-AEA0-54BAB3BB2518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dirty="0"/>
              <a:t>	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0BA5F2D-18E0-4472-B58A-03CE10926BC1}"/>
              </a:ext>
            </a:extLst>
          </p:cNvPr>
          <p:cNvSpPr txBox="1"/>
          <p:nvPr/>
        </p:nvSpPr>
        <p:spPr>
          <a:xfrm>
            <a:off x="678426" y="764704"/>
            <a:ext cx="8439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pt-BR" sz="2400" dirty="0"/>
              <a:t>Variáveis de controle</a:t>
            </a:r>
          </a:p>
        </p:txBody>
      </p:sp>
    </p:spTree>
    <p:extLst>
      <p:ext uri="{BB962C8B-B14F-4D97-AF65-F5344CB8AC3E}">
        <p14:creationId xmlns:p14="http://schemas.microsoft.com/office/powerpoint/2010/main" val="35464530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78425" y="1556792"/>
            <a:ext cx="107810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/>
              <a:t>Há, assim, a mudança de uma das hipóteses do modelo:</a:t>
            </a:r>
          </a:p>
          <a:p>
            <a:pPr algn="just"/>
            <a:endParaRPr lang="pt-BR" sz="2000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5AC30641-8F5B-47FF-AEA0-54BAB3BB2518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dirty="0"/>
              <a:t>	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0BA5F2D-18E0-4472-B58A-03CE10926BC1}"/>
              </a:ext>
            </a:extLst>
          </p:cNvPr>
          <p:cNvSpPr txBox="1"/>
          <p:nvPr/>
        </p:nvSpPr>
        <p:spPr>
          <a:xfrm>
            <a:off x="678426" y="764704"/>
            <a:ext cx="8439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pt-BR" sz="2400" dirty="0"/>
              <a:t>Variáveis de controle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5AEC250-0C4A-4020-A90E-C36B2AAC54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041" y="2021111"/>
            <a:ext cx="6634946" cy="4048671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082CFB9A-A5E9-45BE-84F4-DAF4A71EBD28}"/>
              </a:ext>
            </a:extLst>
          </p:cNvPr>
          <p:cNvSpPr/>
          <p:nvPr/>
        </p:nvSpPr>
        <p:spPr>
          <a:xfrm>
            <a:off x="2761974" y="3628103"/>
            <a:ext cx="6356402" cy="9652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56027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A303FF49-A186-459B-81D2-1AC4E13FFCAF}"/>
              </a:ext>
            </a:extLst>
          </p:cNvPr>
          <p:cNvSpPr txBox="1"/>
          <p:nvPr/>
        </p:nvSpPr>
        <p:spPr>
          <a:xfrm>
            <a:off x="648929" y="764705"/>
            <a:ext cx="9767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Estimação do modelo e Interpretação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93DAE37-F462-45F4-A973-D1FD095BA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7711" y="1359229"/>
            <a:ext cx="7163064" cy="4734066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99BB5734-46E7-4A68-8D39-8A4AD63F4F8A}"/>
              </a:ext>
            </a:extLst>
          </p:cNvPr>
          <p:cNvSpPr txBox="1"/>
          <p:nvPr/>
        </p:nvSpPr>
        <p:spPr>
          <a:xfrm>
            <a:off x="443626" y="1417786"/>
            <a:ext cx="19308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Apresentação convencional de resultados de regressão</a:t>
            </a:r>
          </a:p>
        </p:txBody>
      </p:sp>
    </p:spTree>
    <p:extLst>
      <p:ext uri="{BB962C8B-B14F-4D97-AF65-F5344CB8AC3E}">
        <p14:creationId xmlns:p14="http://schemas.microsoft.com/office/powerpoint/2010/main" val="38854348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A303FF49-A186-459B-81D2-1AC4E13FFCAF}"/>
              </a:ext>
            </a:extLst>
          </p:cNvPr>
          <p:cNvSpPr txBox="1"/>
          <p:nvPr/>
        </p:nvSpPr>
        <p:spPr>
          <a:xfrm>
            <a:off x="648929" y="764705"/>
            <a:ext cx="9767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Estimação do modelo e Interpretação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93DAE37-F462-45F4-A973-D1FD095BA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7711" y="1359229"/>
            <a:ext cx="7163064" cy="4734066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274F2980-1EF8-4C13-9F08-040E5968B67A}"/>
              </a:ext>
            </a:extLst>
          </p:cNvPr>
          <p:cNvSpPr/>
          <p:nvPr/>
        </p:nvSpPr>
        <p:spPr>
          <a:xfrm>
            <a:off x="4498256" y="1548580"/>
            <a:ext cx="4911215" cy="29496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9BB5734-46E7-4A68-8D39-8A4AD63F4F8A}"/>
              </a:ext>
            </a:extLst>
          </p:cNvPr>
          <p:cNvSpPr txBox="1"/>
          <p:nvPr/>
        </p:nvSpPr>
        <p:spPr>
          <a:xfrm>
            <a:off x="9985837" y="1417786"/>
            <a:ext cx="19308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Modelos diferentes: cada um tem uma especificação diferente</a:t>
            </a:r>
          </a:p>
        </p:txBody>
      </p: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D3BC1C9D-582B-4A6D-BC19-957AB9A68242}"/>
              </a:ext>
            </a:extLst>
          </p:cNvPr>
          <p:cNvCxnSpPr>
            <a:cxnSpLocks/>
            <a:stCxn id="8" idx="1"/>
          </p:cNvCxnSpPr>
          <p:nvPr/>
        </p:nvCxnSpPr>
        <p:spPr>
          <a:xfrm flipH="1" flipV="1">
            <a:off x="9409471" y="1666568"/>
            <a:ext cx="576366" cy="120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09864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A303FF49-A186-459B-81D2-1AC4E13FFCAF}"/>
              </a:ext>
            </a:extLst>
          </p:cNvPr>
          <p:cNvSpPr txBox="1"/>
          <p:nvPr/>
        </p:nvSpPr>
        <p:spPr>
          <a:xfrm>
            <a:off x="648929" y="764705"/>
            <a:ext cx="9767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Estimação do modelo e Interpretação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93DAE37-F462-45F4-A973-D1FD095BA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7711" y="1359229"/>
            <a:ext cx="7163064" cy="4734066"/>
          </a:xfrm>
          <a:prstGeom prst="rect">
            <a:avLst/>
          </a:prstGeom>
        </p:spPr>
      </p:pic>
      <p:sp>
        <p:nvSpPr>
          <p:cNvPr id="15" name="Retângulo 14">
            <a:extLst>
              <a:ext uri="{FF2B5EF4-FFF2-40B4-BE49-F238E27FC236}">
                <a16:creationId xmlns:a16="http://schemas.microsoft.com/office/drawing/2014/main" id="{D5EB0F1D-E5CB-483B-9CED-89579E94CF09}"/>
              </a:ext>
            </a:extLst>
          </p:cNvPr>
          <p:cNvSpPr/>
          <p:nvPr/>
        </p:nvSpPr>
        <p:spPr>
          <a:xfrm>
            <a:off x="4633908" y="1583114"/>
            <a:ext cx="1058969" cy="391565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8F44EC00-0BB2-43DD-8445-D97AFE59D5CB}"/>
              </a:ext>
            </a:extLst>
          </p:cNvPr>
          <p:cNvCxnSpPr>
            <a:cxnSpLocks/>
            <a:stCxn id="18" idx="3"/>
          </p:cNvCxnSpPr>
          <p:nvPr/>
        </p:nvCxnSpPr>
        <p:spPr>
          <a:xfrm>
            <a:off x="1755363" y="2218005"/>
            <a:ext cx="2878545" cy="2892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F37D3A52-B544-443E-A71E-8099B276C1BD}"/>
              </a:ext>
            </a:extLst>
          </p:cNvPr>
          <p:cNvSpPr txBox="1"/>
          <p:nvPr/>
        </p:nvSpPr>
        <p:spPr>
          <a:xfrm>
            <a:off x="339518" y="1417786"/>
            <a:ext cx="141584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Resultados do 1º modelo. Cada coluna apresenta os resultados de especificações diferentes</a:t>
            </a:r>
          </a:p>
        </p:txBody>
      </p:sp>
    </p:spTree>
    <p:extLst>
      <p:ext uri="{BB962C8B-B14F-4D97-AF65-F5344CB8AC3E}">
        <p14:creationId xmlns:p14="http://schemas.microsoft.com/office/powerpoint/2010/main" val="18091733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A303FF49-A186-459B-81D2-1AC4E13FFCAF}"/>
              </a:ext>
            </a:extLst>
          </p:cNvPr>
          <p:cNvSpPr txBox="1"/>
          <p:nvPr/>
        </p:nvSpPr>
        <p:spPr>
          <a:xfrm>
            <a:off x="648929" y="764705"/>
            <a:ext cx="9767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Estimação do modelo e Interpretação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93DAE37-F462-45F4-A973-D1FD095BA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7711" y="1359229"/>
            <a:ext cx="7163064" cy="4734066"/>
          </a:xfrm>
          <a:prstGeom prst="rect">
            <a:avLst/>
          </a:prstGeom>
        </p:spPr>
      </p:pic>
      <p:sp>
        <p:nvSpPr>
          <p:cNvPr id="20" name="Seta: Curva para Cima 19">
            <a:extLst>
              <a:ext uri="{FF2B5EF4-FFF2-40B4-BE49-F238E27FC236}">
                <a16:creationId xmlns:a16="http://schemas.microsoft.com/office/drawing/2014/main" id="{9CE2C8D5-7D4C-431E-BA1D-F38039597BC6}"/>
              </a:ext>
            </a:extLst>
          </p:cNvPr>
          <p:cNvSpPr/>
          <p:nvPr/>
        </p:nvSpPr>
        <p:spPr>
          <a:xfrm>
            <a:off x="5252017" y="2058994"/>
            <a:ext cx="1058969" cy="483511"/>
          </a:xfrm>
          <a:prstGeom prst="curvedUpArrow">
            <a:avLst/>
          </a:prstGeom>
          <a:solidFill>
            <a:srgbClr val="FF0000">
              <a:alpha val="55000"/>
            </a:srgbClr>
          </a:solidFill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cxnSp>
        <p:nvCxnSpPr>
          <p:cNvPr id="22" name="Conector de Seta Reta 21">
            <a:extLst>
              <a:ext uri="{FF2B5EF4-FFF2-40B4-BE49-F238E27FC236}">
                <a16:creationId xmlns:a16="http://schemas.microsoft.com/office/drawing/2014/main" id="{DC03206E-0BCF-46FF-BC9B-F304F29101DD}"/>
              </a:ext>
            </a:extLst>
          </p:cNvPr>
          <p:cNvCxnSpPr>
            <a:stCxn id="20" idx="3"/>
          </p:cNvCxnSpPr>
          <p:nvPr/>
        </p:nvCxnSpPr>
        <p:spPr>
          <a:xfrm>
            <a:off x="5751282" y="2542505"/>
            <a:ext cx="4234555" cy="8422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73FE775F-DBD0-4497-BD86-415E0E0E4122}"/>
              </a:ext>
            </a:extLst>
          </p:cNvPr>
          <p:cNvSpPr txBox="1"/>
          <p:nvPr/>
        </p:nvSpPr>
        <p:spPr>
          <a:xfrm>
            <a:off x="9985837" y="2930118"/>
            <a:ext cx="19308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O valor do coeficiente mudou de um modelo para o outro (de -2,28 para -1,10). </a:t>
            </a:r>
          </a:p>
        </p:txBody>
      </p:sp>
    </p:spTree>
    <p:extLst>
      <p:ext uri="{BB962C8B-B14F-4D97-AF65-F5344CB8AC3E}">
        <p14:creationId xmlns:p14="http://schemas.microsoft.com/office/powerpoint/2010/main" val="29096025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FBD52F27-33FF-4A7C-9393-EBA7C30B27BB}"/>
              </a:ext>
            </a:extLst>
          </p:cNvPr>
          <p:cNvSpPr txBox="1"/>
          <p:nvPr/>
        </p:nvSpPr>
        <p:spPr>
          <a:xfrm>
            <a:off x="648929" y="764705"/>
            <a:ext cx="9767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Estimação do modelo e Interpretação</a:t>
            </a:r>
          </a:p>
        </p:txBody>
      </p:sp>
      <p:sp>
        <p:nvSpPr>
          <p:cNvPr id="5" name="TextBox 2">
            <a:extLst>
              <a:ext uri="{FF2B5EF4-FFF2-40B4-BE49-F238E27FC236}">
                <a16:creationId xmlns:a16="http://schemas.microsoft.com/office/drawing/2014/main" id="{92ABE1E6-1C57-4ACE-A8D6-05B859B1B9E9}"/>
              </a:ext>
            </a:extLst>
          </p:cNvPr>
          <p:cNvSpPr txBox="1"/>
          <p:nvPr/>
        </p:nvSpPr>
        <p:spPr>
          <a:xfrm>
            <a:off x="648929" y="1319092"/>
            <a:ext cx="1089414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2400"/>
              </a:spcAft>
            </a:pPr>
            <a:r>
              <a:rPr lang="pt-BR" sz="2000" dirty="0">
                <a:ea typeface="ＭＳ Ｐゴシック" pitchFamily="34" charset="-128"/>
              </a:rPr>
              <a:t>Na tabela acima, como saber se a mudança do coeficiente é em si mesmo significativa?</a:t>
            </a:r>
          </a:p>
          <a:p>
            <a:pPr algn="just">
              <a:spcAft>
                <a:spcPts val="2400"/>
              </a:spcAft>
            </a:pPr>
            <a:r>
              <a:rPr lang="pt-BR" sz="2000" dirty="0">
                <a:ea typeface="ＭＳ Ｐゴシック" pitchFamily="34" charset="-128"/>
              </a:rPr>
              <a:t>Embora o coeficiente sejam ambos diferentes de 0 a 5% – vemos isso no intervalo de confiança apresentado logo abaixo dos valores dos coeficientes – a diferença entre os coeficientes é uma outra avaliação.</a:t>
            </a:r>
          </a:p>
          <a:p>
            <a:pPr algn="just">
              <a:spcAft>
                <a:spcPts val="2400"/>
              </a:spcAft>
            </a:pPr>
            <a:r>
              <a:rPr lang="pt-BR" sz="2000" dirty="0">
                <a:ea typeface="ＭＳ Ｐゴシック" pitchFamily="34" charset="-128"/>
              </a:rPr>
              <a:t>A tabela nos diz muito pouco a respeito disto. É possível vermos que os intervalos de confiança entre os dois coeficientes se sobrepõe; há intersecção entre eles, já que o valor máximo de um é igual a -1,26 e o valor mínimo do outro é igual a -1,95. </a:t>
            </a:r>
          </a:p>
          <a:p>
            <a:pPr algn="just">
              <a:spcAft>
                <a:spcPts val="2400"/>
              </a:spcAft>
            </a:pPr>
            <a:r>
              <a:rPr lang="pt-BR" sz="2000" dirty="0">
                <a:ea typeface="ＭＳ Ｐゴシック" pitchFamily="34" charset="-128"/>
              </a:rPr>
              <a:t>A fim de averiguar se são diferentes, um outro teste de hipóteses deveria ser feito. </a:t>
            </a:r>
          </a:p>
          <a:p>
            <a:pPr algn="just">
              <a:spcAft>
                <a:spcPts val="2400"/>
              </a:spcAft>
            </a:pPr>
            <a:r>
              <a:rPr lang="pt-BR" sz="2000" dirty="0">
                <a:ea typeface="ＭＳ Ｐゴシック" pitchFamily="34" charset="-128"/>
              </a:rPr>
              <a:t>Uma análise gráfica nos ajuda a entender a situação. </a:t>
            </a:r>
          </a:p>
          <a:p>
            <a:pPr algn="just">
              <a:spcAft>
                <a:spcPts val="2400"/>
              </a:spcAft>
            </a:pPr>
            <a:endParaRPr lang="pt-BR" sz="20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78249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Agrupar 16">
            <a:extLst>
              <a:ext uri="{FF2B5EF4-FFF2-40B4-BE49-F238E27FC236}">
                <a16:creationId xmlns:a16="http://schemas.microsoft.com/office/drawing/2014/main" id="{9F14013E-9BF6-4A38-957C-F62FAC193663}"/>
              </a:ext>
            </a:extLst>
          </p:cNvPr>
          <p:cNvGrpSpPr/>
          <p:nvPr/>
        </p:nvGrpSpPr>
        <p:grpSpPr>
          <a:xfrm>
            <a:off x="8420024" y="1431672"/>
            <a:ext cx="2903115" cy="4584589"/>
            <a:chOff x="6443744" y="1431672"/>
            <a:chExt cx="2903115" cy="4584589"/>
          </a:xfrm>
        </p:grpSpPr>
        <p:grpSp>
          <p:nvGrpSpPr>
            <p:cNvPr id="9" name="Agrupar 8">
              <a:extLst>
                <a:ext uri="{FF2B5EF4-FFF2-40B4-BE49-F238E27FC236}">
                  <a16:creationId xmlns:a16="http://schemas.microsoft.com/office/drawing/2014/main" id="{9C4EF45A-5C16-46C9-8FE7-DB4459683CE3}"/>
                </a:ext>
              </a:extLst>
            </p:cNvPr>
            <p:cNvGrpSpPr/>
            <p:nvPr/>
          </p:nvGrpSpPr>
          <p:grpSpPr>
            <a:xfrm>
              <a:off x="6443744" y="1431672"/>
              <a:ext cx="2903115" cy="4584589"/>
              <a:chOff x="4570700" y="1431672"/>
              <a:chExt cx="2903115" cy="4584589"/>
            </a:xfrm>
          </p:grpSpPr>
          <p:pic>
            <p:nvPicPr>
              <p:cNvPr id="2" name="Imagem 1">
                <a:extLst>
                  <a:ext uri="{FF2B5EF4-FFF2-40B4-BE49-F238E27FC236}">
                    <a16:creationId xmlns:a16="http://schemas.microsoft.com/office/drawing/2014/main" id="{66004FB0-C962-483B-84DA-C67B5AB6529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16200000">
                <a:off x="3803705" y="2346151"/>
                <a:ext cx="4584589" cy="2755631"/>
              </a:xfrm>
              <a:prstGeom prst="rect">
                <a:avLst/>
              </a:prstGeom>
            </p:spPr>
          </p:pic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7AD39A5B-F6D7-478F-B8F8-77437FD9F64D}"/>
                  </a:ext>
                </a:extLst>
              </p:cNvPr>
              <p:cNvSpPr txBox="1"/>
              <p:nvPr/>
            </p:nvSpPr>
            <p:spPr>
              <a:xfrm>
                <a:off x="4570700" y="5708484"/>
                <a:ext cx="2903115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pt-BR" sz="1400" dirty="0">
                    <a:solidFill>
                      <a:schemeClr val="bg1">
                        <a:lumMod val="65000"/>
                      </a:schemeClr>
                    </a:solidFill>
                  </a:rPr>
                  <a:t>-3,5    -3    -2,5   -2     -1,5   -1   -0,5     0</a:t>
                </a:r>
              </a:p>
            </p:txBody>
          </p:sp>
          <p:cxnSp>
            <p:nvCxnSpPr>
              <p:cNvPr id="8" name="Conector reto 7">
                <a:extLst>
                  <a:ext uri="{FF2B5EF4-FFF2-40B4-BE49-F238E27FC236}">
                    <a16:creationId xmlns:a16="http://schemas.microsoft.com/office/drawing/2014/main" id="{093A8A51-9ABA-4836-9557-3D4E3AF434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29948" y="1533835"/>
                <a:ext cx="0" cy="423278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Conector reto 13">
              <a:extLst>
                <a:ext uri="{FF2B5EF4-FFF2-40B4-BE49-F238E27FC236}">
                  <a16:creationId xmlns:a16="http://schemas.microsoft.com/office/drawing/2014/main" id="{921443E9-37E4-4591-A1FD-4FC613489A78}"/>
                </a:ext>
              </a:extLst>
            </p:cNvPr>
            <p:cNvCxnSpPr/>
            <p:nvPr/>
          </p:nvCxnSpPr>
          <p:spPr>
            <a:xfrm>
              <a:off x="7521677" y="4540357"/>
              <a:ext cx="0" cy="1846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4">
              <a:extLst>
                <a:ext uri="{FF2B5EF4-FFF2-40B4-BE49-F238E27FC236}">
                  <a16:creationId xmlns:a16="http://schemas.microsoft.com/office/drawing/2014/main" id="{89A5B6E5-B567-41DA-8883-FDDE61E2DE07}"/>
                </a:ext>
              </a:extLst>
            </p:cNvPr>
            <p:cNvCxnSpPr/>
            <p:nvPr/>
          </p:nvCxnSpPr>
          <p:spPr>
            <a:xfrm>
              <a:off x="8426243" y="2495246"/>
              <a:ext cx="0" cy="1846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CaixaDeTexto 9">
            <a:extLst>
              <a:ext uri="{FF2B5EF4-FFF2-40B4-BE49-F238E27FC236}">
                <a16:creationId xmlns:a16="http://schemas.microsoft.com/office/drawing/2014/main" id="{2E17D86B-B4BD-4B00-8526-CFE8C882E679}"/>
              </a:ext>
            </a:extLst>
          </p:cNvPr>
          <p:cNvSpPr txBox="1"/>
          <p:nvPr/>
        </p:nvSpPr>
        <p:spPr>
          <a:xfrm>
            <a:off x="7351419" y="2354431"/>
            <a:ext cx="168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IC – Modelo 2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0E6B3727-768B-44A8-883A-1D8B229F8576}"/>
              </a:ext>
            </a:extLst>
          </p:cNvPr>
          <p:cNvSpPr txBox="1"/>
          <p:nvPr/>
        </p:nvSpPr>
        <p:spPr>
          <a:xfrm>
            <a:off x="7351419" y="4385187"/>
            <a:ext cx="168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IC – Modelo 1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CFC11B9D-A218-4F4C-9848-4E5213F38AB0}"/>
              </a:ext>
            </a:extLst>
          </p:cNvPr>
          <p:cNvSpPr txBox="1"/>
          <p:nvPr/>
        </p:nvSpPr>
        <p:spPr>
          <a:xfrm>
            <a:off x="648929" y="764705"/>
            <a:ext cx="9767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Estimação do modelo e Interpretação</a:t>
            </a:r>
          </a:p>
        </p:txBody>
      </p:sp>
      <p:sp>
        <p:nvSpPr>
          <p:cNvPr id="21" name="TextBox 2">
            <a:extLst>
              <a:ext uri="{FF2B5EF4-FFF2-40B4-BE49-F238E27FC236}">
                <a16:creationId xmlns:a16="http://schemas.microsoft.com/office/drawing/2014/main" id="{F338574A-1132-4BDD-B13E-44674A2FED2F}"/>
              </a:ext>
            </a:extLst>
          </p:cNvPr>
          <p:cNvSpPr txBox="1"/>
          <p:nvPr/>
        </p:nvSpPr>
        <p:spPr>
          <a:xfrm>
            <a:off x="648929" y="1319092"/>
            <a:ext cx="655862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2400"/>
              </a:spcAft>
            </a:pPr>
            <a:r>
              <a:rPr lang="pt-BR" sz="2000" dirty="0">
                <a:ea typeface="ＭＳ Ｐゴシック" pitchFamily="34" charset="-128"/>
              </a:rPr>
              <a:t>O gráfico à direita apresenta os intervalos de confiança de cada um dos dois modelos apontados (poderíamos fazer para todos). Note que nenhum dos dois intervalos de confiança (IC) cruza o eixo com o valor zero (mais à direita). </a:t>
            </a:r>
          </a:p>
          <a:p>
            <a:pPr algn="just">
              <a:spcAft>
                <a:spcPts val="2400"/>
              </a:spcAft>
            </a:pPr>
            <a:r>
              <a:rPr lang="pt-BR" sz="2000" dirty="0">
                <a:ea typeface="ＭＳ Ｐゴシック" pitchFamily="34" charset="-128"/>
              </a:rPr>
              <a:t>Porém, os dois intervalos de confiança cruzam-se entre si. Em uma abordagem gráfica, é mais fácil de notar. Isto implica dizer que, apesar de numericamente os coeficientes estimados em cada um dos modelos serem diferentes, a diferença entre eles pode não ser estatisticamente significativa.</a:t>
            </a:r>
          </a:p>
        </p:txBody>
      </p: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4E1E4451-91B5-4B69-A475-B1B7F2705854}"/>
              </a:ext>
            </a:extLst>
          </p:cNvPr>
          <p:cNvCxnSpPr/>
          <p:nvPr/>
        </p:nvCxnSpPr>
        <p:spPr>
          <a:xfrm>
            <a:off x="8420024" y="5678988"/>
            <a:ext cx="32244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A65BA777-CC3F-43FF-B7BE-76006FBEE6C9}"/>
              </a:ext>
            </a:extLst>
          </p:cNvPr>
          <p:cNvSpPr txBox="1"/>
          <p:nvPr/>
        </p:nvSpPr>
        <p:spPr>
          <a:xfrm>
            <a:off x="10132137" y="2153264"/>
            <a:ext cx="7736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-1,10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56C5DFDD-1B15-460B-9AFA-A77DE6771A66}"/>
              </a:ext>
            </a:extLst>
          </p:cNvPr>
          <p:cNvSpPr txBox="1"/>
          <p:nvPr/>
        </p:nvSpPr>
        <p:spPr>
          <a:xfrm>
            <a:off x="9134160" y="4193453"/>
            <a:ext cx="7736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-2,28</a:t>
            </a: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6C511138-A952-4982-A63F-AA2E568B8055}"/>
              </a:ext>
            </a:extLst>
          </p:cNvPr>
          <p:cNvCxnSpPr>
            <a:cxnSpLocks/>
          </p:cNvCxnSpPr>
          <p:nvPr/>
        </p:nvCxnSpPr>
        <p:spPr>
          <a:xfrm flipV="1">
            <a:off x="9819303" y="1533836"/>
            <a:ext cx="0" cy="4145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13410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FBD52F27-33FF-4A7C-9393-EBA7C30B27BB}"/>
              </a:ext>
            </a:extLst>
          </p:cNvPr>
          <p:cNvSpPr txBox="1"/>
          <p:nvPr/>
        </p:nvSpPr>
        <p:spPr>
          <a:xfrm>
            <a:off x="648929" y="764705"/>
            <a:ext cx="9767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Estimação do modelo e Interpretação</a:t>
            </a:r>
          </a:p>
        </p:txBody>
      </p:sp>
      <p:sp>
        <p:nvSpPr>
          <p:cNvPr id="5" name="TextBox 2">
            <a:extLst>
              <a:ext uri="{FF2B5EF4-FFF2-40B4-BE49-F238E27FC236}">
                <a16:creationId xmlns:a16="http://schemas.microsoft.com/office/drawing/2014/main" id="{92ABE1E6-1C57-4ACE-A8D6-05B859B1B9E9}"/>
              </a:ext>
            </a:extLst>
          </p:cNvPr>
          <p:cNvSpPr txBox="1"/>
          <p:nvPr/>
        </p:nvSpPr>
        <p:spPr>
          <a:xfrm>
            <a:off x="648929" y="1319092"/>
            <a:ext cx="1089414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ea typeface="ＭＳ Ｐゴシック" pitchFamily="34" charset="-128"/>
              </a:rPr>
              <a:t>Este é um exemplo publicado. Em cada linha, há um coeficiente medido para uma determinada região do estado de SP.  As linhas vermelhas e pretas indicam critérios distintos entre si – tem uma cidade de referência distinta.</a:t>
            </a:r>
          </a:p>
          <a:p>
            <a:pPr algn="just"/>
            <a:br>
              <a:rPr lang="pt-BR" sz="2000" dirty="0">
                <a:ea typeface="ＭＳ Ｐゴシック" pitchFamily="34" charset="-128"/>
              </a:rPr>
            </a:br>
            <a:r>
              <a:rPr lang="pt-BR" sz="2000" dirty="0">
                <a:ea typeface="ＭＳ Ｐゴシック" pitchFamily="34" charset="-128"/>
              </a:rPr>
              <a:t>O eixo Y que cruza o valor zero foi destacado.</a:t>
            </a:r>
          </a:p>
          <a:p>
            <a:pPr algn="just"/>
            <a:endParaRPr lang="pt-BR" sz="2000" dirty="0">
              <a:ea typeface="ＭＳ Ｐゴシック" pitchFamily="34" charset="-128"/>
            </a:endParaRPr>
          </a:p>
          <a:p>
            <a:pPr algn="just"/>
            <a:r>
              <a:rPr lang="pt-BR" sz="2000" dirty="0">
                <a:ea typeface="ＭＳ Ｐゴシック" pitchFamily="34" charset="-128"/>
              </a:rPr>
              <a:t>Note que para cada região, os valores dos </a:t>
            </a:r>
            <a:r>
              <a:rPr lang="pt-BR" sz="2000" dirty="0" err="1">
                <a:ea typeface="ＭＳ Ｐゴシック" pitchFamily="34" charset="-128"/>
              </a:rPr>
              <a:t>coefici</a:t>
            </a:r>
            <a:r>
              <a:rPr lang="pt-BR" sz="2000" dirty="0">
                <a:ea typeface="ＭＳ Ｐゴシック" pitchFamily="34" charset="-128"/>
              </a:rPr>
              <a:t>-</a:t>
            </a:r>
          </a:p>
          <a:p>
            <a:pPr algn="just"/>
            <a:r>
              <a:rPr lang="pt-BR" sz="2000" dirty="0">
                <a:ea typeface="ＭＳ Ｐゴシック" pitchFamily="34" charset="-128"/>
              </a:rPr>
              <a:t>entes são ou não diferentes de zero. Mas é uma</a:t>
            </a:r>
          </a:p>
          <a:p>
            <a:pPr algn="just"/>
            <a:r>
              <a:rPr lang="pt-BR" sz="2000" dirty="0">
                <a:ea typeface="ＭＳ Ｐゴシック" pitchFamily="34" charset="-128"/>
              </a:rPr>
              <a:t>análise diferente avaliar se os valores entre as</a:t>
            </a:r>
          </a:p>
          <a:p>
            <a:pPr algn="just"/>
            <a:r>
              <a:rPr lang="pt-BR" sz="2000" dirty="0">
                <a:ea typeface="ＭＳ Ｐゴシック" pitchFamily="34" charset="-128"/>
              </a:rPr>
              <a:t>diferentes regiões são ou não iguais entre si.</a:t>
            </a:r>
          </a:p>
          <a:p>
            <a:pPr algn="just"/>
            <a:endParaRPr lang="pt-BR" sz="2000" dirty="0">
              <a:ea typeface="ＭＳ Ｐゴシック" pitchFamily="34" charset="-128"/>
            </a:endParaRPr>
          </a:p>
          <a:p>
            <a:pPr algn="just"/>
            <a:endParaRPr lang="pt-BR" sz="2000" dirty="0">
              <a:ea typeface="ＭＳ Ｐゴシック" pitchFamily="34" charset="-128"/>
            </a:endParaRPr>
          </a:p>
        </p:txBody>
      </p:sp>
      <p:pic>
        <p:nvPicPr>
          <p:cNvPr id="8" name="image40.png">
            <a:extLst>
              <a:ext uri="{FF2B5EF4-FFF2-40B4-BE49-F238E27FC236}">
                <a16:creationId xmlns:a16="http://schemas.microsoft.com/office/drawing/2014/main" id="{4F264CA2-2736-46DE-8773-5AFABDBD30AD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947274" y="2230561"/>
            <a:ext cx="5424170" cy="3818890"/>
          </a:xfrm>
          <a:prstGeom prst="rect">
            <a:avLst/>
          </a:prstGeom>
          <a:ln/>
        </p:spPr>
      </p:pic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10785299-B6C0-41A7-93F1-58735038BD47}"/>
              </a:ext>
            </a:extLst>
          </p:cNvPr>
          <p:cNvCxnSpPr/>
          <p:nvPr/>
        </p:nvCxnSpPr>
        <p:spPr>
          <a:xfrm flipV="1">
            <a:off x="8303342" y="2094271"/>
            <a:ext cx="0" cy="362810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id="{32905339-A78D-41B1-921D-A8300C43206B}"/>
              </a:ext>
            </a:extLst>
          </p:cNvPr>
          <p:cNvSpPr txBox="1"/>
          <p:nvPr/>
        </p:nvSpPr>
        <p:spPr>
          <a:xfrm>
            <a:off x="9910917" y="5783982"/>
            <a:ext cx="20205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Silva e </a:t>
            </a:r>
            <a:r>
              <a:rPr lang="pt-BR" sz="1400" dirty="0" err="1"/>
              <a:t>Silotto</a:t>
            </a:r>
            <a:r>
              <a:rPr lang="pt-BR" sz="1400" dirty="0"/>
              <a:t>, 2018</a:t>
            </a:r>
          </a:p>
        </p:txBody>
      </p:sp>
    </p:spTree>
    <p:extLst>
      <p:ext uri="{BB962C8B-B14F-4D97-AF65-F5344CB8AC3E}">
        <p14:creationId xmlns:p14="http://schemas.microsoft.com/office/powerpoint/2010/main" val="3360592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1991544" y="692696"/>
                <a:ext cx="6984776" cy="49675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FontTx/>
                  <a:buNone/>
                </a:pPr>
                <a:r>
                  <a:rPr lang="pt-BR" sz="2400" dirty="0" err="1"/>
                  <a:t>Confidence</a:t>
                </a:r>
                <a:r>
                  <a:rPr lang="pt-BR" sz="2400" dirty="0"/>
                  <a:t> </a:t>
                </a:r>
                <a:r>
                  <a:rPr lang="pt-BR" sz="2400" dirty="0" err="1"/>
                  <a:t>Interval</a:t>
                </a:r>
                <a:r>
                  <a:rPr lang="pt-BR" sz="2400" dirty="0"/>
                  <a:t> for a </a:t>
                </a:r>
                <a:r>
                  <a:rPr lang="pt-BR" sz="2400" dirty="0" err="1"/>
                  <a:t>Population</a:t>
                </a:r>
                <a:r>
                  <a:rPr lang="pt-BR" sz="2400" dirty="0"/>
                  <a:t> </a:t>
                </a:r>
                <a:r>
                  <a:rPr lang="pt-BR" sz="2400" dirty="0" err="1"/>
                  <a:t>Mean</a:t>
                </a:r>
                <a:endParaRPr lang="pt-BR" sz="2400" dirty="0"/>
              </a:p>
              <a:p>
                <a:pPr>
                  <a:buFontTx/>
                  <a:buNone/>
                </a:pPr>
                <a:endParaRPr lang="pt-BR" dirty="0"/>
              </a:p>
              <a:p>
                <a:r>
                  <a:rPr lang="en-US" dirty="0">
                    <a:cs typeface="Segoe UI Semibold" panose="020B0702040204020203" pitchFamily="34" charset="0"/>
                  </a:rPr>
                  <a:t>For “large </a:t>
                </a:r>
                <a:r>
                  <a:rPr lang="en-US" i="1" dirty="0">
                    <a:cs typeface="Segoe UI Semibold" panose="020B0702040204020203" pitchFamily="34" charset="0"/>
                  </a:rPr>
                  <a:t>n,</a:t>
                </a:r>
                <a:r>
                  <a:rPr lang="en-US" dirty="0">
                    <a:cs typeface="Segoe UI Semibold" panose="020B0702040204020203" pitchFamily="34" charset="0"/>
                  </a:rPr>
                  <a:t>”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sub>
                    </m:sSub>
                  </m:oMath>
                </a14:m>
                <a:r>
                  <a:rPr lang="en-US" i="1" dirty="0">
                    <a:cs typeface="Segoe UI Semibold" panose="020B0702040204020203" pitchFamily="34" charset="0"/>
                  </a:rPr>
                  <a:t> </a:t>
                </a:r>
                <a:r>
                  <a:rPr lang="en-US" dirty="0">
                    <a:cs typeface="Segoe UI Semibold" panose="020B0702040204020203" pitchFamily="34" charset="0"/>
                  </a:rPr>
                  <a:t>is a good estimate of </a:t>
                </a:r>
                <a:r>
                  <a:rPr lang="el-GR" dirty="0">
                    <a:cs typeface="Segoe UI Semibold" panose="020B0702040204020203" pitchFamily="34" charset="0"/>
                  </a:rPr>
                  <a:t>σ</a:t>
                </a:r>
                <a:r>
                  <a:rPr lang="en-US" dirty="0">
                    <a:cs typeface="Segoe UI Semibold" panose="020B0702040204020203" pitchFamily="34" charset="0"/>
                  </a:rPr>
                  <a:t> (and CLT applies).  </a:t>
                </a:r>
              </a:p>
              <a:p>
                <a:endParaRPr lang="en-US" dirty="0">
                  <a:cs typeface="Segoe UI Semibold" panose="020B0702040204020203" pitchFamily="34" charset="0"/>
                </a:endParaRPr>
              </a:p>
              <a:p>
                <a:r>
                  <a:rPr lang="en-US" dirty="0">
                    <a:cs typeface="Segoe UI Semibold" panose="020B0702040204020203" pitchFamily="34" charset="0"/>
                  </a:rPr>
                  <a:t>For small </a:t>
                </a:r>
                <a:r>
                  <a:rPr lang="en-US" i="1" dirty="0">
                    <a:cs typeface="Segoe UI Semibold" panose="020B0702040204020203" pitchFamily="34" charset="0"/>
                  </a:rPr>
                  <a:t>n, </a:t>
                </a:r>
                <a:r>
                  <a:rPr lang="en-US" dirty="0">
                    <a:cs typeface="Segoe UI Semibold" panose="020B0702040204020203" pitchFamily="34" charset="0"/>
                  </a:rPr>
                  <a:t>replacing </a:t>
                </a:r>
                <a:r>
                  <a:rPr lang="el-GR" dirty="0">
                    <a:cs typeface="Segoe UI Semibold" panose="020B0702040204020203" pitchFamily="34" charset="0"/>
                  </a:rPr>
                  <a:t>σ</a:t>
                </a:r>
                <a:r>
                  <a:rPr lang="en-US" dirty="0">
                    <a:cs typeface="Segoe UI Semibold" panose="020B0702040204020203" pitchFamily="34" charset="0"/>
                  </a:rPr>
                  <a:t> by its estimate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sub>
                    </m:sSub>
                  </m:oMath>
                </a14:m>
                <a:r>
                  <a:rPr lang="en-US" dirty="0">
                    <a:cs typeface="Segoe UI Semibold" panose="020B0702040204020203" pitchFamily="34" charset="0"/>
                  </a:rPr>
                  <a:t>introduces extra error, and CI is not quite wide enough unless we replace </a:t>
                </a:r>
                <a:r>
                  <a:rPr lang="en-US" i="1" dirty="0">
                    <a:cs typeface="Segoe UI Semibold" panose="020B0702040204020203" pitchFamily="34" charset="0"/>
                  </a:rPr>
                  <a:t>z-</a:t>
                </a:r>
                <a:r>
                  <a:rPr lang="en-US" dirty="0">
                    <a:cs typeface="Segoe UI Semibold" panose="020B0702040204020203" pitchFamily="34" charset="0"/>
                  </a:rPr>
                  <a:t>score by a slightly larger “</a:t>
                </a:r>
                <a:r>
                  <a:rPr lang="en-US" i="1" dirty="0">
                    <a:cs typeface="Segoe UI Semibold" panose="020B0702040204020203" pitchFamily="34" charset="0"/>
                  </a:rPr>
                  <a:t>t-</a:t>
                </a:r>
                <a:r>
                  <a:rPr lang="en-US" dirty="0">
                    <a:cs typeface="Segoe UI Semibold" panose="020B0702040204020203" pitchFamily="34" charset="0"/>
                  </a:rPr>
                  <a:t>score.”</a:t>
                </a:r>
              </a:p>
              <a:p>
                <a:pPr>
                  <a:lnSpc>
                    <a:spcPct val="90000"/>
                  </a:lnSpc>
                </a:pPr>
                <a:endParaRPr lang="en-US" dirty="0"/>
              </a:p>
              <a:p>
                <a:pPr>
                  <a:lnSpc>
                    <a:spcPct val="90000"/>
                  </a:lnSpc>
                </a:pPr>
                <a:endParaRPr lang="en-US" dirty="0"/>
              </a:p>
              <a:p>
                <a:pPr>
                  <a:lnSpc>
                    <a:spcPct val="90000"/>
                  </a:lnSpc>
                </a:pPr>
                <a:r>
                  <a:rPr lang="en-US" dirty="0"/>
                  <a:t>Precise shape depends on </a:t>
                </a:r>
                <a:r>
                  <a:rPr lang="en-US" b="1" dirty="0"/>
                  <a:t>degrees of freedom</a:t>
                </a:r>
                <a:r>
                  <a:rPr lang="en-US" dirty="0"/>
                  <a:t> (</a:t>
                </a:r>
                <a:r>
                  <a:rPr lang="en-US" i="1" dirty="0" err="1"/>
                  <a:t>df</a:t>
                </a:r>
                <a:r>
                  <a:rPr lang="en-US" dirty="0"/>
                  <a:t>).  For inference about mean, </a:t>
                </a:r>
                <a:r>
                  <a:rPr lang="en-US" i="1" dirty="0" err="1"/>
                  <a:t>df</a:t>
                </a:r>
                <a:r>
                  <a:rPr lang="en-US" i="1" dirty="0"/>
                  <a:t> = n – 1 </a:t>
                </a:r>
                <a:endParaRPr lang="en-US" dirty="0"/>
              </a:p>
              <a:p>
                <a:endParaRPr lang="en-US" sz="2400" dirty="0">
                  <a:cs typeface="Segoe UI Semibold" panose="020B0702040204020203" pitchFamily="34" charset="0"/>
                </a:endParaRPr>
              </a:p>
              <a:p>
                <a:endParaRPr lang="pt-BR" sz="2400" dirty="0">
                  <a:cs typeface="Segoe UI Semibold" panose="020B0702040204020203" pitchFamily="34" charset="0"/>
                </a:endParaRPr>
              </a:p>
              <a:p>
                <a:endParaRPr lang="en-US" sz="2400" dirty="0">
                  <a:cs typeface="Segoe UI Semibold" panose="020B0702040204020203" pitchFamily="34" charset="0"/>
                </a:endParaRPr>
              </a:p>
              <a:p>
                <a:pPr>
                  <a:buFontTx/>
                  <a:buNone/>
                </a:pPr>
                <a:endParaRPr lang="pt-BR" sz="2400" dirty="0"/>
              </a:p>
              <a:p>
                <a:pPr>
                  <a:buFontTx/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1544" y="692696"/>
                <a:ext cx="6984776" cy="4967514"/>
              </a:xfrm>
              <a:prstGeom prst="rect">
                <a:avLst/>
              </a:prstGeom>
              <a:blipFill>
                <a:blip r:embed="rId3"/>
                <a:stretch>
                  <a:fillRect l="-1397" t="-982" r="-26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49450" y="733425"/>
            <a:ext cx="829310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83300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678426" y="605978"/>
                <a:ext cx="9378014" cy="54476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  <a:p>
                <a:endParaRPr lang="en-US" dirty="0"/>
              </a:p>
              <a:p>
                <a:br>
                  <a:rPr lang="en-US" dirty="0">
                    <a:cs typeface="Arial" panose="020B0604020202020204" pitchFamily="34" charset="0"/>
                    <a:sym typeface="Euclid Symbol" panose="05050102010706020507" pitchFamily="18" charset="2"/>
                  </a:rPr>
                </a:br>
                <a:r>
                  <a:rPr lang="en-US" sz="2400" dirty="0" err="1"/>
                  <a:t>Função</a:t>
                </a:r>
                <a:r>
                  <a:rPr lang="en-US" sz="2400" dirty="0"/>
                  <a:t> </a:t>
                </a:r>
                <a:r>
                  <a:rPr lang="en-US" sz="2400" dirty="0" err="1"/>
                  <a:t>Regressão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Populacional</a:t>
                </a:r>
                <a:r>
                  <a:rPr lang="pt-BR" sz="2400" i="1" dirty="0"/>
                  <a:t> (FRP)</a:t>
                </a:r>
                <a:r>
                  <a:rPr lang="pt-BR" sz="2400" dirty="0"/>
                  <a:t>:</a:t>
                </a:r>
                <a:endParaRPr lang="en-US" sz="2400" dirty="0"/>
              </a:p>
              <a:p>
                <a:r>
                  <a:rPr lang="pt-BR" sz="2400" dirty="0"/>
                  <a:t> </a:t>
                </a:r>
                <a:endParaRPr lang="en-US" sz="2400" dirty="0"/>
              </a:p>
              <a:p>
                <a:r>
                  <a:rPr lang="pt-BR" sz="2400" dirty="0"/>
                  <a:t> </a:t>
                </a:r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  <m:sub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pt-BR" sz="2400" b="1" i="1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pt-BR" sz="2400" b="1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pt-BR" sz="2400" b="1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  <a:p>
                <a:r>
                  <a:rPr lang="pt-BR" sz="2400" dirty="0"/>
                  <a:t> </a:t>
                </a:r>
                <a:endParaRPr lang="en-US" sz="2400" dirty="0"/>
              </a:p>
              <a:p>
                <a:r>
                  <a:rPr lang="pt-BR" sz="2400" dirty="0"/>
                  <a:t> </a:t>
                </a:r>
                <a:endParaRPr lang="en-US" sz="2400" dirty="0"/>
              </a:p>
              <a:p>
                <a:pPr algn="just"/>
                <a:r>
                  <a:rPr lang="en-US" sz="2400" dirty="0" err="1"/>
                  <a:t>Pensamos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sobre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os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valores</a:t>
                </a:r>
                <a:r>
                  <a:rPr lang="en-US" sz="2400" dirty="0"/>
                  <a:t> de </a:t>
                </a:r>
                <a:r>
                  <a:rPr lang="en-US" sz="2400" dirty="0" err="1"/>
                  <a:t>nossa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variável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dependente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b="1" i="1">
                            <a:latin typeface="Cambria Math" panose="02040503050406030204" pitchFamily="18" charset="0"/>
                          </a:rPr>
                          <m:t>𝒀</m:t>
                        </m:r>
                      </m:e>
                      <m:sub>
                        <m:r>
                          <a:rPr lang="pt-BR" sz="2400" b="1" i="1"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possuindo</a:t>
                </a:r>
                <a:r>
                  <a:rPr lang="en-US" sz="2400" dirty="0"/>
                  <a:t> um </a:t>
                </a:r>
                <a:r>
                  <a:rPr lang="en-US" sz="2400" u="sng" dirty="0" err="1"/>
                  <a:t>componente</a:t>
                </a:r>
                <a:r>
                  <a:rPr lang="en-US" sz="2400" u="sng" dirty="0"/>
                  <a:t> </a:t>
                </a:r>
                <a:r>
                  <a:rPr lang="en-US" sz="2400" u="sng" dirty="0" err="1"/>
                  <a:t>sistemático</a:t>
                </a:r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b="1" i="1">
                            <a:latin typeface="Cambria Math" panose="02040503050406030204" pitchFamily="18" charset="0"/>
                          </a:rPr>
                          <m:t>𝜷</m:t>
                        </m:r>
                      </m:e>
                      <m:sub>
                        <m:r>
                          <a:rPr lang="pt-BR" sz="2400" b="1" i="1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pt-BR" sz="2400" b="1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b="1" i="1">
                            <a:latin typeface="Cambria Math" panose="02040503050406030204" pitchFamily="18" charset="0"/>
                          </a:rPr>
                          <m:t>𝜷</m:t>
                        </m:r>
                      </m:e>
                      <m:sub>
                        <m:r>
                          <a:rPr lang="pt-BR" sz="2400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b="1" i="1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pt-BR" sz="2400" b="1" i="1"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400" dirty="0"/>
                  <a:t>; e um outro </a:t>
                </a:r>
                <a:r>
                  <a:rPr lang="en-US" sz="2400" u="sng" dirty="0" err="1"/>
                  <a:t>componente</a:t>
                </a:r>
                <a:r>
                  <a:rPr lang="en-US" sz="2400" u="sng" dirty="0"/>
                  <a:t> </a:t>
                </a:r>
                <a:r>
                  <a:rPr lang="en-US" sz="2400" u="sng" dirty="0" err="1"/>
                  <a:t>estocástico</a:t>
                </a:r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b="1" i="1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pt-BR" sz="2400" b="1" i="1"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400" dirty="0"/>
                  <a:t>.</a:t>
                </a:r>
              </a:p>
              <a:p>
                <a:r>
                  <a:rPr lang="pt-BR" sz="2400" b="1" dirty="0"/>
                  <a:t> </a:t>
                </a:r>
                <a:endParaRPr lang="en-US" sz="2400" dirty="0"/>
              </a:p>
              <a:p>
                <a:br>
                  <a:rPr lang="en-US" dirty="0">
                    <a:sym typeface="Symbol" panose="05050102010706020507" pitchFamily="18" charset="2"/>
                  </a:rPr>
                </a:br>
                <a:endParaRPr lang="pt-BR" dirty="0"/>
              </a:p>
              <a:p>
                <a:pPr marL="342900" indent="-342900"/>
                <a:endParaRPr lang="en-US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426" y="605978"/>
                <a:ext cx="9378014" cy="5447645"/>
              </a:xfrm>
              <a:prstGeom prst="rect">
                <a:avLst/>
              </a:prstGeom>
              <a:blipFill>
                <a:blip r:embed="rId2"/>
                <a:stretch>
                  <a:fillRect l="-975" r="-97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524001" y="4535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EC3EE2FF-74E3-45E2-9A7F-16DD32B6D6B8}"/>
              </a:ext>
            </a:extLst>
          </p:cNvPr>
          <p:cNvSpPr txBox="1"/>
          <p:nvPr/>
        </p:nvSpPr>
        <p:spPr>
          <a:xfrm>
            <a:off x="678426" y="764704"/>
            <a:ext cx="8439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2400" dirty="0" err="1"/>
              <a:t>Função</a:t>
            </a:r>
            <a:r>
              <a:rPr lang="en-US" sz="2400" dirty="0"/>
              <a:t> </a:t>
            </a:r>
            <a:r>
              <a:rPr lang="en-US" sz="2400" dirty="0" err="1"/>
              <a:t>Regressão</a:t>
            </a:r>
            <a:r>
              <a:rPr lang="en-US" sz="2400" dirty="0"/>
              <a:t> </a:t>
            </a:r>
            <a:r>
              <a:rPr lang="en-US" sz="2400" dirty="0" err="1"/>
              <a:t>Populacional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77747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78426" y="1052736"/>
            <a:ext cx="1083514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endParaRPr lang="pt-BR" sz="2400" dirty="0"/>
          </a:p>
          <a:p>
            <a:r>
              <a:rPr lang="en-US" sz="2000" b="1" dirty="0"/>
              <a:t>Se </a:t>
            </a:r>
            <a:r>
              <a:rPr lang="en-US" sz="2000" b="1" dirty="0" err="1"/>
              <a:t>calcularmos</a:t>
            </a:r>
            <a:r>
              <a:rPr lang="en-US" sz="2000" b="1" dirty="0"/>
              <a:t> a media </a:t>
            </a:r>
            <a:r>
              <a:rPr lang="en-US" sz="2000" b="1" dirty="0" err="1"/>
              <a:t>condicional</a:t>
            </a:r>
            <a:r>
              <a:rPr lang="en-US" sz="2000" b="1" dirty="0"/>
              <a:t> para </a:t>
            </a:r>
            <a:r>
              <a:rPr lang="en-US" sz="2000" b="1" dirty="0" err="1"/>
              <a:t>cada</a:t>
            </a:r>
            <a:r>
              <a:rPr lang="en-US" sz="2000" b="1" dirty="0"/>
              <a:t> X, </a:t>
            </a:r>
            <a:r>
              <a:rPr lang="en-US" sz="2000" b="1" dirty="0" err="1"/>
              <a:t>obtemos</a:t>
            </a:r>
            <a:r>
              <a:rPr lang="en-US" sz="2000" b="1" dirty="0"/>
              <a:t> a </a:t>
            </a:r>
            <a:r>
              <a:rPr lang="en-US" sz="2000" b="1" dirty="0" err="1"/>
              <a:t>função</a:t>
            </a:r>
            <a:r>
              <a:rPr lang="en-US" sz="2000" b="1" dirty="0"/>
              <a:t> de </a:t>
            </a:r>
            <a:r>
              <a:rPr lang="en-US" sz="2000" b="1" dirty="0" err="1"/>
              <a:t>regressão</a:t>
            </a:r>
            <a:r>
              <a:rPr lang="en-US" sz="2000" b="1" dirty="0"/>
              <a:t> </a:t>
            </a:r>
            <a:r>
              <a:rPr lang="en-US" sz="2000" b="1" dirty="0" err="1"/>
              <a:t>populacional</a:t>
            </a:r>
            <a:r>
              <a:rPr lang="en-US" sz="2000" b="1" dirty="0"/>
              <a:t>. </a:t>
            </a:r>
            <a:endParaRPr lang="en-US" sz="2000" dirty="0"/>
          </a:p>
          <a:p>
            <a:r>
              <a:rPr lang="en-US" sz="2000" dirty="0"/>
              <a:t> </a:t>
            </a:r>
            <a:endParaRPr lang="en-US" sz="2000" i="1" dirty="0"/>
          </a:p>
          <a:p>
            <a:endParaRPr lang="en-US" sz="2000" i="1" dirty="0"/>
          </a:p>
          <a:p>
            <a:r>
              <a:rPr lang="fr-FR" sz="2000" i="1" dirty="0"/>
              <a:t>Para x=80, por exemplo, temos: </a:t>
            </a:r>
            <a:endParaRPr lang="en-US" sz="2000" dirty="0"/>
          </a:p>
          <a:p>
            <a:r>
              <a:rPr lang="fr-FR" sz="2000" i="1" dirty="0"/>
              <a:t>	Y</a:t>
            </a:r>
            <a:r>
              <a:rPr lang="fr-FR" sz="2000" baseline="-25000" dirty="0"/>
              <a:t>1</a:t>
            </a:r>
            <a:r>
              <a:rPr lang="fr-FR" sz="2000" dirty="0"/>
              <a:t> = 55 = </a:t>
            </a:r>
            <a:r>
              <a:rPr lang="fr-FR" sz="2000" i="1" dirty="0"/>
              <a:t>β</a:t>
            </a:r>
            <a:r>
              <a:rPr lang="fr-FR" sz="2000" baseline="-25000" dirty="0"/>
              <a:t>0</a:t>
            </a:r>
            <a:r>
              <a:rPr lang="fr-FR" sz="2000" dirty="0"/>
              <a:t> + </a:t>
            </a:r>
            <a:r>
              <a:rPr lang="fr-FR" sz="2000" i="1" dirty="0"/>
              <a:t>β</a:t>
            </a:r>
            <a:r>
              <a:rPr lang="fr-FR" sz="2000" baseline="-25000" dirty="0"/>
              <a:t>1</a:t>
            </a:r>
            <a:r>
              <a:rPr lang="fr-FR" sz="2000" dirty="0"/>
              <a:t>(80) + </a:t>
            </a:r>
            <a:r>
              <a:rPr lang="fr-FR" sz="2000" i="1" dirty="0"/>
              <a:t>u</a:t>
            </a:r>
            <a:r>
              <a:rPr lang="fr-FR" sz="2000" baseline="-25000" dirty="0"/>
              <a:t>1</a:t>
            </a:r>
            <a:endParaRPr lang="en-US" sz="2000" dirty="0"/>
          </a:p>
          <a:p>
            <a:r>
              <a:rPr lang="fr-FR" sz="2000" i="1" dirty="0"/>
              <a:t>	Y</a:t>
            </a:r>
            <a:r>
              <a:rPr lang="fr-FR" sz="2000" baseline="-25000" dirty="0"/>
              <a:t>2 </a:t>
            </a:r>
            <a:r>
              <a:rPr lang="fr-FR" sz="2000" dirty="0"/>
              <a:t>= 60 = </a:t>
            </a:r>
            <a:r>
              <a:rPr lang="fr-FR" sz="2000" i="1" dirty="0"/>
              <a:t>β</a:t>
            </a:r>
            <a:r>
              <a:rPr lang="fr-FR" sz="2000" baseline="-25000" dirty="0"/>
              <a:t>0</a:t>
            </a:r>
            <a:r>
              <a:rPr lang="fr-FR" sz="2000" dirty="0"/>
              <a:t>+ </a:t>
            </a:r>
            <a:r>
              <a:rPr lang="fr-FR" sz="2000" i="1" dirty="0"/>
              <a:t>β</a:t>
            </a:r>
            <a:r>
              <a:rPr lang="fr-FR" sz="2000" baseline="-25000" dirty="0"/>
              <a:t>1</a:t>
            </a:r>
            <a:r>
              <a:rPr lang="fr-FR" sz="2000" dirty="0"/>
              <a:t> (80) + </a:t>
            </a:r>
            <a:r>
              <a:rPr lang="fr-FR" sz="2000" i="1" dirty="0"/>
              <a:t>u</a:t>
            </a:r>
            <a:r>
              <a:rPr lang="fr-FR" sz="2000" baseline="-25000" dirty="0"/>
              <a:t>2</a:t>
            </a:r>
            <a:endParaRPr lang="en-US" sz="2000" dirty="0"/>
          </a:p>
          <a:p>
            <a:r>
              <a:rPr lang="fr-FR" sz="2000" i="1" dirty="0"/>
              <a:t>	Y</a:t>
            </a:r>
            <a:r>
              <a:rPr lang="fr-FR" sz="2000" baseline="-25000" dirty="0"/>
              <a:t>3</a:t>
            </a:r>
            <a:r>
              <a:rPr lang="fr-FR" sz="2000" dirty="0"/>
              <a:t> = 65 = </a:t>
            </a:r>
            <a:r>
              <a:rPr lang="fr-FR" sz="2000" i="1" dirty="0"/>
              <a:t>β</a:t>
            </a:r>
            <a:r>
              <a:rPr lang="fr-FR" sz="2000" baseline="-25000" dirty="0"/>
              <a:t>0</a:t>
            </a:r>
            <a:r>
              <a:rPr lang="fr-FR" sz="2000" dirty="0"/>
              <a:t> + </a:t>
            </a:r>
            <a:r>
              <a:rPr lang="fr-FR" sz="2000" i="1" dirty="0"/>
              <a:t>β</a:t>
            </a:r>
            <a:r>
              <a:rPr lang="fr-FR" sz="2000" baseline="-25000" dirty="0"/>
              <a:t>1</a:t>
            </a:r>
            <a:r>
              <a:rPr lang="fr-FR" sz="2000" dirty="0"/>
              <a:t> (80) + </a:t>
            </a:r>
            <a:r>
              <a:rPr lang="fr-FR" sz="2000" i="1" dirty="0"/>
              <a:t>u</a:t>
            </a:r>
            <a:r>
              <a:rPr lang="fr-FR" sz="2000" baseline="-25000" dirty="0"/>
              <a:t>3</a:t>
            </a:r>
            <a:endParaRPr lang="en-US" sz="2000" dirty="0"/>
          </a:p>
          <a:p>
            <a:r>
              <a:rPr lang="fr-FR" sz="2000" i="1" dirty="0"/>
              <a:t>	Y</a:t>
            </a:r>
            <a:r>
              <a:rPr lang="fr-FR" sz="2000" baseline="-25000" dirty="0"/>
              <a:t>4</a:t>
            </a:r>
            <a:r>
              <a:rPr lang="fr-FR" sz="2000" dirty="0"/>
              <a:t> = 70 = </a:t>
            </a:r>
            <a:r>
              <a:rPr lang="fr-FR" sz="2000" i="1" dirty="0"/>
              <a:t>β</a:t>
            </a:r>
            <a:r>
              <a:rPr lang="fr-FR" sz="2000" baseline="-25000" dirty="0"/>
              <a:t>0</a:t>
            </a:r>
            <a:r>
              <a:rPr lang="fr-FR" sz="2000" dirty="0"/>
              <a:t> + </a:t>
            </a:r>
            <a:r>
              <a:rPr lang="fr-FR" sz="2000" i="1" dirty="0"/>
              <a:t>β</a:t>
            </a:r>
            <a:r>
              <a:rPr lang="fr-FR" sz="2000" baseline="-25000" dirty="0"/>
              <a:t>1</a:t>
            </a:r>
            <a:r>
              <a:rPr lang="fr-FR" sz="2000" dirty="0"/>
              <a:t> (80) + </a:t>
            </a:r>
            <a:r>
              <a:rPr lang="fr-FR" sz="2000" i="1" dirty="0"/>
              <a:t>u</a:t>
            </a:r>
            <a:r>
              <a:rPr lang="fr-FR" sz="2000" baseline="-25000" dirty="0"/>
              <a:t>4</a:t>
            </a:r>
            <a:endParaRPr lang="en-US" sz="2000" dirty="0"/>
          </a:p>
          <a:p>
            <a:r>
              <a:rPr lang="fr-FR" sz="2000" i="1" dirty="0"/>
              <a:t>	Y</a:t>
            </a:r>
            <a:r>
              <a:rPr lang="fr-FR" sz="2000" baseline="-25000" dirty="0"/>
              <a:t>5</a:t>
            </a:r>
            <a:r>
              <a:rPr lang="fr-FR" sz="2000" dirty="0"/>
              <a:t> = 75 = </a:t>
            </a:r>
            <a:r>
              <a:rPr lang="fr-FR" sz="2000" i="1" dirty="0"/>
              <a:t>β</a:t>
            </a:r>
            <a:r>
              <a:rPr lang="fr-FR" sz="2000" baseline="-25000" dirty="0"/>
              <a:t>0</a:t>
            </a:r>
            <a:r>
              <a:rPr lang="fr-FR" sz="2000" dirty="0"/>
              <a:t> + </a:t>
            </a:r>
            <a:r>
              <a:rPr lang="fr-FR" sz="2000" i="1" dirty="0"/>
              <a:t>β</a:t>
            </a:r>
            <a:r>
              <a:rPr lang="fr-FR" sz="2000" baseline="-25000" dirty="0"/>
              <a:t>1</a:t>
            </a:r>
            <a:r>
              <a:rPr lang="fr-FR" sz="2000" dirty="0"/>
              <a:t> (80) + </a:t>
            </a:r>
            <a:r>
              <a:rPr lang="fr-FR" sz="2000" i="1" dirty="0"/>
              <a:t>u</a:t>
            </a:r>
            <a:r>
              <a:rPr lang="fr-FR" sz="2000" baseline="-25000" dirty="0"/>
              <a:t>5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pt-BR" sz="2000" dirty="0"/>
              <a:t>Portanto, E(Y|X=80)= 65.</a:t>
            </a:r>
            <a:endParaRPr lang="en-US" sz="2000" dirty="0"/>
          </a:p>
          <a:p>
            <a:r>
              <a:rPr lang="pt-BR" sz="2000" i="1" dirty="0"/>
              <a:t> </a:t>
            </a:r>
            <a:endParaRPr lang="en-US" sz="2000" dirty="0"/>
          </a:p>
          <a:p>
            <a:endParaRPr lang="pt-BR" sz="2400" dirty="0">
              <a:cs typeface="Segoe UI Semibold" panose="020B0702040204020203" pitchFamily="34" charset="0"/>
            </a:endParaRPr>
          </a:p>
          <a:p>
            <a:endParaRPr lang="en-US" sz="2400" dirty="0">
              <a:cs typeface="Segoe UI Semibold" panose="020B0702040204020203" pitchFamily="34" charset="0"/>
            </a:endParaRPr>
          </a:p>
          <a:p>
            <a:pPr>
              <a:buFontTx/>
              <a:buNone/>
            </a:pPr>
            <a:endParaRPr lang="pt-BR" sz="2400" dirty="0"/>
          </a:p>
          <a:p>
            <a:pPr>
              <a:buFontTx/>
              <a:buNone/>
            </a:pPr>
            <a:endParaRPr lang="en-US" sz="24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4EB81C7-FF3D-46FC-BEFD-F23BFBB74337}"/>
              </a:ext>
            </a:extLst>
          </p:cNvPr>
          <p:cNvSpPr txBox="1"/>
          <p:nvPr/>
        </p:nvSpPr>
        <p:spPr>
          <a:xfrm>
            <a:off x="678426" y="764704"/>
            <a:ext cx="8439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2400" dirty="0" err="1"/>
              <a:t>Função</a:t>
            </a:r>
            <a:r>
              <a:rPr lang="en-US" sz="2400" dirty="0"/>
              <a:t> </a:t>
            </a:r>
            <a:r>
              <a:rPr lang="en-US" sz="2400" dirty="0" err="1"/>
              <a:t>Regressão</a:t>
            </a:r>
            <a:r>
              <a:rPr lang="en-US" sz="2400" dirty="0"/>
              <a:t> </a:t>
            </a:r>
            <a:r>
              <a:rPr lang="en-US" sz="2400" dirty="0" err="1"/>
              <a:t>Populacional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4555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678426" y="605978"/>
                <a:ext cx="9378014" cy="58365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  <a:p>
                <a:endParaRPr lang="en-US" dirty="0"/>
              </a:p>
              <a:p>
                <a:br>
                  <a:rPr lang="en-US" dirty="0">
                    <a:cs typeface="Arial" panose="020B0604020202020204" pitchFamily="34" charset="0"/>
                    <a:sym typeface="Euclid Symbol" panose="05050102010706020507" pitchFamily="18" charset="2"/>
                  </a:rPr>
                </a:br>
                <a:r>
                  <a:rPr lang="pt-BR" sz="2400" i="1" dirty="0"/>
                  <a:t>Função de Regressão Populacional (FRP)</a:t>
                </a:r>
                <a:r>
                  <a:rPr lang="pt-BR" sz="2400" dirty="0"/>
                  <a:t>:</a:t>
                </a:r>
                <a:endParaRPr lang="en-US" sz="2400" dirty="0"/>
              </a:p>
              <a:p>
                <a:r>
                  <a:rPr lang="pt-BR" sz="2400" dirty="0"/>
                  <a:t> </a:t>
                </a:r>
                <a:endParaRPr lang="en-US" sz="2400" dirty="0"/>
              </a:p>
              <a:p>
                <a:r>
                  <a:rPr lang="pt-BR" sz="2400" dirty="0"/>
                  <a:t> </a:t>
                </a:r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  <m:sub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pt-BR" sz="2400" b="1" i="1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pt-BR" sz="2400" b="1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pt-BR" sz="2400" b="1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  <a:p>
                <a:r>
                  <a:rPr lang="pt-BR" sz="2400" dirty="0"/>
                  <a:t> </a:t>
                </a:r>
                <a:endParaRPr lang="en-US" sz="2400" dirty="0"/>
              </a:p>
              <a:p>
                <a:r>
                  <a:rPr lang="pt-BR" sz="2400" dirty="0"/>
                  <a:t> </a:t>
                </a:r>
                <a:endParaRPr lang="en-US" sz="2400" dirty="0"/>
              </a:p>
              <a:p>
                <a:r>
                  <a:rPr lang="pt-BR" sz="2400" i="1" dirty="0"/>
                  <a:t>Função de Regressão Amostral (FRA)</a:t>
                </a:r>
                <a:r>
                  <a:rPr lang="pt-BR" sz="2400" dirty="0"/>
                  <a:t>:</a:t>
                </a:r>
                <a:endParaRPr lang="en-US" sz="2400" dirty="0"/>
              </a:p>
              <a:p>
                <a:r>
                  <a:rPr lang="pt-BR" sz="2400" dirty="0"/>
                  <a:t> </a:t>
                </a:r>
                <a:endParaRPr lang="en-US" sz="2400" dirty="0"/>
              </a:p>
              <a:p>
                <a:r>
                  <a:rPr lang="pt-BR" sz="2400" dirty="0"/>
                  <a:t> </a:t>
                </a:r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pt-BR" sz="2400" b="1" i="1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</m:e>
                      </m:acc>
                      <m:r>
                        <a:rPr lang="pt-BR" sz="2400" b="1" i="1">
                          <a:latin typeface="Cambria Math" panose="02040503050406030204" pitchFamily="18" charset="0"/>
                        </a:rPr>
                        <m:t>= </m:t>
                      </m:r>
                      <m:acc>
                        <m:accPr>
                          <m:chr m:val="̂"/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1" i="1">
                                  <a:latin typeface="Cambria Math" panose="02040503050406030204" pitchFamily="18" charset="0"/>
                                </a:rPr>
                                <m:t>𝜷</m:t>
                              </m:r>
                            </m:e>
                            <m:sub>
                              <m:r>
                                <a:rPr lang="pt-BR" sz="24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acc>
                      <m:r>
                        <a:rPr lang="pt-BR" sz="2400" b="1" i="1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1" i="1">
                                  <a:latin typeface="Cambria Math" panose="02040503050406030204" pitchFamily="18" charset="0"/>
                                </a:rPr>
                                <m:t>𝜷</m:t>
                              </m:r>
                            </m:e>
                            <m:sub>
                              <m:r>
                                <a:rPr lang="pt-BR" sz="24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acc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en-US" sz="2400" b="1" i="1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1" i="1"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pt-BR" sz="2400" b="1" i="1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sz="2400" dirty="0"/>
              </a:p>
              <a:p>
                <a:r>
                  <a:rPr lang="pt-BR" sz="2400" b="1" dirty="0"/>
                  <a:t> </a:t>
                </a:r>
                <a:endParaRPr lang="en-US" sz="2400" dirty="0"/>
              </a:p>
              <a:p>
                <a:br>
                  <a:rPr lang="en-US" dirty="0">
                    <a:sym typeface="Symbol" panose="05050102010706020507" pitchFamily="18" charset="2"/>
                  </a:rPr>
                </a:br>
                <a:endParaRPr lang="pt-BR" dirty="0"/>
              </a:p>
              <a:p>
                <a:pPr marL="342900" indent="-342900"/>
                <a:endParaRPr lang="en-US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426" y="605978"/>
                <a:ext cx="9378014" cy="5836534"/>
              </a:xfrm>
              <a:prstGeom prst="rect">
                <a:avLst/>
              </a:prstGeom>
              <a:blipFill>
                <a:blip r:embed="rId2"/>
                <a:stretch>
                  <a:fillRect l="-97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524001" y="4535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2605BD6-09A8-4941-BB84-77F368778355}"/>
              </a:ext>
            </a:extLst>
          </p:cNvPr>
          <p:cNvSpPr txBox="1"/>
          <p:nvPr/>
        </p:nvSpPr>
        <p:spPr>
          <a:xfrm>
            <a:off x="678426" y="764704"/>
            <a:ext cx="8439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2400" dirty="0" err="1"/>
              <a:t>Função</a:t>
            </a:r>
            <a:r>
              <a:rPr lang="en-US" sz="2400" dirty="0"/>
              <a:t> </a:t>
            </a:r>
            <a:r>
              <a:rPr lang="en-US" sz="2400" dirty="0" err="1"/>
              <a:t>Regressão</a:t>
            </a:r>
            <a:r>
              <a:rPr lang="en-US" sz="2400" dirty="0"/>
              <a:t> </a:t>
            </a:r>
            <a:r>
              <a:rPr lang="en-US" sz="2400" dirty="0" err="1"/>
              <a:t>Populacional</a:t>
            </a:r>
            <a:r>
              <a:rPr lang="en-US" sz="2400" dirty="0"/>
              <a:t> e </a:t>
            </a:r>
            <a:r>
              <a:rPr lang="en-US" sz="2400" dirty="0" err="1"/>
              <a:t>Amostral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1442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34181" y="764704"/>
            <a:ext cx="834213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2400" dirty="0" err="1"/>
              <a:t>Função</a:t>
            </a:r>
            <a:r>
              <a:rPr lang="en-US" sz="2400" dirty="0"/>
              <a:t> </a:t>
            </a:r>
            <a:r>
              <a:rPr lang="en-US" sz="2400" dirty="0" err="1"/>
              <a:t>Regressão</a:t>
            </a:r>
            <a:r>
              <a:rPr lang="en-US" sz="2400" dirty="0"/>
              <a:t> </a:t>
            </a:r>
            <a:r>
              <a:rPr lang="en-US" sz="2400" dirty="0" err="1"/>
              <a:t>Populacional</a:t>
            </a:r>
            <a:r>
              <a:rPr lang="en-US" sz="2400" dirty="0"/>
              <a:t> e </a:t>
            </a:r>
            <a:r>
              <a:rPr lang="en-US" sz="2400" dirty="0" err="1"/>
              <a:t>Amostral</a:t>
            </a:r>
            <a:endParaRPr lang="en-US" sz="2400" dirty="0"/>
          </a:p>
          <a:p>
            <a:r>
              <a:rPr lang="pt-BR" sz="2400" dirty="0"/>
              <a:t>	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/>
            <a:endParaRPr lang="en-US" dirty="0"/>
          </a:p>
          <a:p>
            <a:pPr marL="342900" indent="-342900"/>
            <a:endParaRPr lang="en-US" dirty="0"/>
          </a:p>
          <a:p>
            <a:pPr marL="342900" indent="-342900"/>
            <a:endParaRPr lang="en-US" dirty="0"/>
          </a:p>
          <a:p>
            <a:pPr marL="342900" indent="-342900"/>
            <a:endParaRPr lang="pt-BR" dirty="0"/>
          </a:p>
          <a:p>
            <a:pPr marL="342900" indent="-342900"/>
            <a:endParaRPr lang="pt-BR" dirty="0"/>
          </a:p>
          <a:p>
            <a:pPr marL="342900" indent="-342900"/>
            <a:endParaRPr lang="pt-BR" dirty="0"/>
          </a:p>
          <a:p>
            <a:pPr marL="342900" indent="-342900"/>
            <a:endParaRPr lang="pt-BR" dirty="0"/>
          </a:p>
          <a:p>
            <a:pPr marL="342900" indent="-342900"/>
            <a:endParaRPr lang="en-US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524001" y="4535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3513" y="1628800"/>
            <a:ext cx="8717155" cy="4252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18273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619432" y="764705"/>
                <a:ext cx="10884310" cy="46782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/>
                  <a:t>Termo</a:t>
                </a:r>
                <a:r>
                  <a:rPr lang="en-US" sz="2400" dirty="0"/>
                  <a:t> de </a:t>
                </a:r>
                <a:r>
                  <a:rPr lang="en-US" sz="2400" dirty="0" err="1"/>
                  <a:t>Erro</a:t>
                </a:r>
                <a:endParaRPr lang="en-US" sz="2400" dirty="0"/>
              </a:p>
              <a:p>
                <a:endParaRPr lang="en-US" dirty="0"/>
              </a:p>
              <a:p>
                <a:r>
                  <a:rPr lang="pt-BR" sz="3600" dirty="0"/>
                  <a:t> </a:t>
                </a:r>
                <a:endParaRPr lang="en-US" sz="3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3600" i="1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pt-BR" sz="36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36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3600" dirty="0"/>
              </a:p>
              <a:p>
                <a:r>
                  <a:rPr lang="pt-BR" sz="3600" dirty="0"/>
                  <a:t> </a:t>
                </a:r>
                <a:endParaRPr lang="en-US" sz="3600" dirty="0"/>
              </a:p>
              <a:p>
                <a:r>
                  <a:rPr lang="pt-BR" sz="2200" dirty="0"/>
                  <a:t>e, portanto:</a:t>
                </a:r>
              </a:p>
              <a:p>
                <a:endParaRPr lang="pt-BR" sz="3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36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pt-BR" sz="3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3600" i="1">
                          <a:latin typeface="Cambria Math" panose="02040503050406030204" pitchFamily="18" charset="0"/>
                        </a:rPr>
                        <m:t>− 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pt-BR" sz="3600" i="1">
                          <a:latin typeface="Cambria Math" panose="02040503050406030204" pitchFamily="18" charset="0"/>
                        </a:rPr>
                        <m:t>− 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3600" dirty="0"/>
              </a:p>
              <a:p>
                <a:r>
                  <a:rPr lang="pt-BR" sz="3600" dirty="0"/>
                  <a:t> </a:t>
                </a:r>
                <a:endParaRPr lang="en-US" dirty="0"/>
              </a:p>
              <a:p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432" y="764705"/>
                <a:ext cx="10884310" cy="4678204"/>
              </a:xfrm>
              <a:prstGeom prst="rect">
                <a:avLst/>
              </a:prstGeom>
              <a:blipFill>
                <a:blip r:embed="rId2"/>
                <a:stretch>
                  <a:fillRect l="-896" t="-104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2659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1394</TotalTime>
  <Words>2091</Words>
  <Application>Microsoft Office PowerPoint</Application>
  <PresentationFormat>Widescreen</PresentationFormat>
  <Paragraphs>354</Paragraphs>
  <Slides>39</Slides>
  <Notes>19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39</vt:i4>
      </vt:variant>
    </vt:vector>
  </HeadingPairs>
  <TitlesOfParts>
    <vt:vector size="47" baseType="lpstr">
      <vt:lpstr>Arial</vt:lpstr>
      <vt:lpstr>Calibri</vt:lpstr>
      <vt:lpstr>Calibri Light</vt:lpstr>
      <vt:lpstr>Cambria Math</vt:lpstr>
      <vt:lpstr>Times New Roman</vt:lpstr>
      <vt:lpstr>Trebuchet MS</vt:lpstr>
      <vt:lpstr>Verdana</vt:lpstr>
      <vt:lpstr>Tema do Office</vt:lpstr>
      <vt:lpstr>FLS-6183 Métodos Quantitativos II // FLP-0468 - Métodos Quantitativos de Pesquisa na Ciência Política IV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FLS-6183 Métodos Quantitativos II // FLP0468 - Métodos Quantitativos de Pesquisa na Ciência Política IV</dc:title>
  <dc:creator>Glauco</dc:creator>
  <cp:lastModifiedBy>Author</cp:lastModifiedBy>
  <cp:revision>85</cp:revision>
  <cp:lastPrinted>2020-09-22T20:39:19Z</cp:lastPrinted>
  <dcterms:created xsi:type="dcterms:W3CDTF">2020-09-11T15:58:13Z</dcterms:created>
  <dcterms:modified xsi:type="dcterms:W3CDTF">2022-08-29T21:16:23Z</dcterms:modified>
</cp:coreProperties>
</file>