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78" r:id="rId3"/>
    <p:sldId id="257" r:id="rId4"/>
    <p:sldId id="258" r:id="rId5"/>
    <p:sldId id="259" r:id="rId6"/>
    <p:sldId id="260" r:id="rId7"/>
    <p:sldId id="280" r:id="rId8"/>
    <p:sldId id="279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81" r:id="rId17"/>
    <p:sldId id="268" r:id="rId18"/>
    <p:sldId id="276" r:id="rId19"/>
    <p:sldId id="277" r:id="rId2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Lobster" panose="00000500000000000000" pitchFamily="2" charset="0"/>
      <p:regular r:id="rId26"/>
    </p:embeddedFont>
    <p:embeddedFont>
      <p:font typeface="Nunito" pitchFamily="2" charset="0"/>
      <p:regular r:id="rId27"/>
      <p:bold r:id="rId28"/>
      <p:italic r:id="rId29"/>
      <p:boldItalic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663" autoAdjust="0"/>
  </p:normalViewPr>
  <p:slideViewPr>
    <p:cSldViewPr snapToGrid="0">
      <p:cViewPr varScale="1">
        <p:scale>
          <a:sx n="77" d="100"/>
          <a:sy n="77" d="100"/>
        </p:scale>
        <p:origin x="120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UFcyD-AMPg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300">
                <a:solidFill>
                  <a:srgbClr val="538135"/>
                </a:solidFill>
                <a:latin typeface="Calibri"/>
                <a:ea typeface="Calibri"/>
                <a:cs typeface="Calibri"/>
                <a:sym typeface="Calibri"/>
              </a:rPr>
              <a:t>esportes paralímpicos </a:t>
            </a:r>
            <a:endParaRPr sz="1300">
              <a:solidFill>
                <a:srgbClr val="53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300">
                <a:solidFill>
                  <a:srgbClr val="538135"/>
                </a:solidFill>
                <a:latin typeface="Calibri"/>
                <a:ea typeface="Calibri"/>
                <a:cs typeface="Calibri"/>
                <a:sym typeface="Calibri"/>
              </a:rPr>
              <a:t>principais atletas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d93b369b0c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d93b369b0c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 dirty="0">
                <a:solidFill>
                  <a:schemeClr val="hlink"/>
                </a:solidFill>
                <a:hlinkClick r:id="rId3"/>
              </a:rPr>
              <a:t>https://www.youtube.com/watch?v=AUFcyD-AMPg</a:t>
            </a:r>
            <a:r>
              <a:rPr lang="pt-BR" dirty="0"/>
              <a:t> - Apoio ou </a:t>
            </a:r>
            <a:r>
              <a:rPr lang="pt-BR" sz="1350" dirty="0">
                <a:solidFill>
                  <a:srgbClr val="333333"/>
                </a:solidFill>
                <a:highlight>
                  <a:srgbClr val="FFFFFF"/>
                </a:highlight>
              </a:rPr>
              <a:t>guias indicadores salto em distância e lançamento </a:t>
            </a:r>
            <a:endParaRPr sz="1350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50" dirty="0"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db54ec9131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db54ec9131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50">
                <a:solidFill>
                  <a:srgbClr val="333333"/>
                </a:solidFill>
                <a:highlight>
                  <a:srgbClr val="FFFFFF"/>
                </a:highlight>
              </a:rPr>
              <a:t>Os dois ciclistas não só devem pedalar na mesma sintonia, como também devem sair da bicicleta, virar e manter o equilíbrio ao mesmo tempo em situações complicadas</a:t>
            </a:r>
            <a:endParaRPr sz="135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</a:rPr>
              <a:t>Ciclismo e pista e ciclismo de estrada 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</a:rPr>
              <a:t>Todos os atletas indiferentes da classe visual (B1, B2 ou B3) correm juntos numa categoria única.</a:t>
            </a:r>
            <a:endParaRPr sz="12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>
                <a:solidFill>
                  <a:schemeClr val="dk1"/>
                </a:solidFill>
              </a:rPr>
              <a:t>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db54ec9131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db54ec9131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db54ec9131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db54ec9131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rgbClr val="606060"/>
                </a:solidFill>
              </a:rPr>
              <a:t>Remadores que possuem AMPUTADOS OU COM PARALISIA COM </a:t>
            </a:r>
            <a:r>
              <a:rPr lang="pt-BR" sz="1200" dirty="0" err="1">
                <a:solidFill>
                  <a:srgbClr val="606060"/>
                </a:solidFill>
              </a:rPr>
              <a:t>COM</a:t>
            </a:r>
            <a:r>
              <a:rPr lang="pt-BR" sz="1200" dirty="0">
                <a:solidFill>
                  <a:srgbClr val="606060"/>
                </a:solidFill>
              </a:rPr>
              <a:t> mobilidade de membros inferiores, tronco e braços, cegueira:</a:t>
            </a:r>
            <a:endParaRPr sz="1200" dirty="0">
              <a:solidFill>
                <a:srgbClr val="60606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60606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rgbClr val="606060"/>
                </a:solidFill>
              </a:rPr>
              <a:t>uso obrigatório de venda, </a:t>
            </a:r>
            <a:endParaRPr sz="1200" dirty="0">
              <a:solidFill>
                <a:srgbClr val="60606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50" dirty="0">
                <a:solidFill>
                  <a:srgbClr val="333333"/>
                </a:solidFill>
                <a:highlight>
                  <a:srgbClr val="FFFFFF"/>
                </a:highlight>
              </a:rPr>
              <a:t>na modalidade de embarcações de quatro atletas, podem participar até dois atletas com deficiência visual.  a embarcação deve conter </a:t>
            </a:r>
            <a:r>
              <a:rPr lang="pt-BR" sz="1200" dirty="0">
                <a:solidFill>
                  <a:srgbClr val="666666"/>
                </a:solidFill>
                <a:highlight>
                  <a:srgbClr val="FFFFFF"/>
                </a:highlight>
              </a:rPr>
              <a:t>dois homens e duas mulheres, além de um timoneiro, que pode ser do sexo feminino ou masculino e não precisa ser uma pessoa com deficiência</a:t>
            </a:r>
            <a:endParaRPr sz="1200" dirty="0">
              <a:solidFill>
                <a:srgbClr val="60606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60606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rgbClr val="606060"/>
                </a:solidFill>
              </a:rPr>
              <a:t>não é permitido compor a mesma tripulação 2 atletas B3.</a:t>
            </a: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db54ec9131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db54ec9131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Grau 3 - </a:t>
            </a:r>
            <a:r>
              <a:rPr lang="pt-BR" sz="1350" dirty="0">
                <a:solidFill>
                  <a:schemeClr val="dk1"/>
                </a:solidFill>
                <a:highlight>
                  <a:srgbClr val="FFFFFF"/>
                </a:highlight>
              </a:rPr>
              <a:t>Andantes com comprometimento unilateral, moderado nos quatro membros ou severo nos braços. Atletas com deficiência visual severa</a:t>
            </a:r>
            <a:endParaRPr sz="135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50" dirty="0">
                <a:solidFill>
                  <a:schemeClr val="dk1"/>
                </a:solidFill>
                <a:highlight>
                  <a:srgbClr val="FFFFFF"/>
                </a:highlight>
              </a:rPr>
              <a:t>Grau 4 - Comprometimento leve em um ou dois membros. Atletas com deficiência visual moderada</a:t>
            </a:r>
            <a:endParaRPr sz="135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50" dirty="0" err="1">
                <a:solidFill>
                  <a:schemeClr val="dk1"/>
                </a:solidFill>
                <a:highlight>
                  <a:srgbClr val="FFFFFF"/>
                </a:highlight>
              </a:rPr>
              <a:t>gRAU</a:t>
            </a:r>
            <a:r>
              <a:rPr lang="pt-BR" sz="1350" dirty="0">
                <a:solidFill>
                  <a:schemeClr val="dk1"/>
                </a:solidFill>
                <a:highlight>
                  <a:srgbClr val="FFFFFF"/>
                </a:highlight>
              </a:rPr>
              <a:t> 5 - Comprometimento leve em um ou dois membros. Atletas com deficiência visual leve.</a:t>
            </a:r>
            <a:endParaRPr sz="1350" dirty="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db54ec9131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db54ec9131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endParaRPr sz="1400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d93b369b0c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d93b369b0c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db74fff6a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db74fff6a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pt-BR" dirty="0"/>
              <a:t>acuidade visual (aquilo que se enxerga a determinada distância) e campo visual (amplitude da área alcançada pela visão). 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pt-BR" dirty="0">
                <a:solidFill>
                  <a:schemeClr val="dk1"/>
                </a:solidFill>
              </a:rPr>
              <a:t>é considerado cego quando há um campo visual menor do que 20 graus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1078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d93b369b0c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d93b369b0c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100" dirty="0">
                <a:solidFill>
                  <a:schemeClr val="dk1"/>
                </a:solidFill>
                <a:highlight>
                  <a:srgbClr val="FFFFFF"/>
                </a:highlight>
              </a:rPr>
              <a:t>se visão for corrigida com lentes ou cirurgia, não é considerado deficiência.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d93b369b0c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d93b369b0c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pt-BR" sz="1400" dirty="0">
                <a:solidFill>
                  <a:schemeClr val="dk1"/>
                </a:solidFill>
                <a:highlight>
                  <a:srgbClr val="FFFFFF"/>
                </a:highlight>
              </a:rPr>
              <a:t>visão monocular - Enxerga somente com um olho, no outro há uma limitada noção de profundidade e redução do campo periférico, podendo ser também perda total ou parcial -</a:t>
            </a:r>
            <a:endParaRPr sz="14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50" dirty="0">
                <a:solidFill>
                  <a:srgbClr val="212529"/>
                </a:solidFill>
                <a:highlight>
                  <a:srgbClr val="F5F7FA"/>
                </a:highlight>
                <a:latin typeface="Roboto"/>
                <a:ea typeface="Roboto"/>
                <a:cs typeface="Roboto"/>
                <a:sym typeface="Roboto"/>
              </a:rPr>
              <a:t>Quem possui essa deficiência tem as noções de distância, profundidade e espaço distorcidas o que pode impactar na coordenação motora e no equilíbrio, pois as configurações do espaço são alteradas,</a:t>
            </a:r>
            <a:r>
              <a:rPr lang="pt-BR" sz="1400" dirty="0">
                <a:solidFill>
                  <a:schemeClr val="dk1"/>
                </a:solidFill>
                <a:highlight>
                  <a:srgbClr val="FFFFFF"/>
                </a:highlight>
              </a:rPr>
              <a:t> dificultando algumas atividades diárias. </a:t>
            </a:r>
            <a:endParaRPr sz="14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chemeClr val="dk1"/>
                </a:solidFill>
                <a:highlight>
                  <a:srgbClr val="FFFFFF"/>
                </a:highlight>
              </a:rPr>
              <a:t>O judoca, que é dono de seis medalhas paralímpicas (quatro ouros, uma prata e um bronze)</a:t>
            </a:r>
            <a:endParaRPr sz="12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pt-BR" sz="1200" dirty="0">
                <a:solidFill>
                  <a:schemeClr val="dk1"/>
                </a:solidFill>
                <a:highlight>
                  <a:srgbClr val="FFFFFF"/>
                </a:highlight>
              </a:rPr>
              <a:t>Pratica </a:t>
            </a:r>
            <a:r>
              <a:rPr lang="pt-BR" sz="1200" dirty="0" err="1">
                <a:solidFill>
                  <a:schemeClr val="dk1"/>
                </a:solidFill>
                <a:highlight>
                  <a:srgbClr val="FFFFFF"/>
                </a:highlight>
              </a:rPr>
              <a:t>judo</a:t>
            </a:r>
            <a:r>
              <a:rPr lang="pt-BR" sz="1200" dirty="0">
                <a:solidFill>
                  <a:schemeClr val="dk1"/>
                </a:solidFill>
                <a:highlight>
                  <a:srgbClr val="FFFFFF"/>
                </a:highlight>
              </a:rPr>
              <a:t> desde os 8 anos, aos 13 anos brincando com os amigos na rua sofreu um acidente, perdendo a visão do olho esquerda, seis anos depois uma infecção atingiu o olho direito perdendo totalmente a visão.  Aos 26 anos participou da sua primeira </a:t>
            </a:r>
            <a:r>
              <a:rPr lang="pt-BR" sz="1200" dirty="0" err="1">
                <a:solidFill>
                  <a:schemeClr val="dk1"/>
                </a:solidFill>
                <a:highlight>
                  <a:srgbClr val="FFFFFF"/>
                </a:highlight>
              </a:rPr>
              <a:t>paralimpida</a:t>
            </a:r>
            <a:r>
              <a:rPr lang="pt-BR" sz="1200" dirty="0">
                <a:solidFill>
                  <a:schemeClr val="dk1"/>
                </a:solidFill>
                <a:highlight>
                  <a:srgbClr val="FFFFFF"/>
                </a:highlight>
              </a:rPr>
              <a:t> em Atlanta - 1986. Hoje ele luta na categoria B1 para cegos totais </a:t>
            </a:r>
            <a:endParaRPr sz="1200" dirty="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d93b369b0c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d93b369b0c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pt-BR" dirty="0">
                <a:solidFill>
                  <a:schemeClr val="dk1"/>
                </a:solidFill>
              </a:rPr>
              <a:t>Visão subnormal OU BAIXA VISÃO - perda nos dois olhos, e mesmo com todo o suporte do óculos ou lentes, 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pt-BR" dirty="0">
                <a:solidFill>
                  <a:schemeClr val="dk1"/>
                </a:solidFill>
              </a:rPr>
              <a:t>a pessoa pode fazer outro de suporte e tecnologias assistivas para cada tipo de atividade (leitura, locomoção, jogar cartas, uso de tecnologia audível, entre outros)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pt-BR" sz="1250" dirty="0">
                <a:solidFill>
                  <a:srgbClr val="565656"/>
                </a:solidFill>
                <a:highlight>
                  <a:srgbClr val="FFFFFF"/>
                </a:highlight>
              </a:rPr>
              <a:t>Nasceu com síndrome de </a:t>
            </a:r>
            <a:r>
              <a:rPr lang="pt-BR" sz="1250" dirty="0" err="1">
                <a:solidFill>
                  <a:srgbClr val="565656"/>
                </a:solidFill>
                <a:highlight>
                  <a:srgbClr val="FFFFFF"/>
                </a:highlight>
              </a:rPr>
              <a:t>Morning</a:t>
            </a:r>
            <a:r>
              <a:rPr lang="pt-BR" sz="1250" dirty="0">
                <a:solidFill>
                  <a:srgbClr val="565656"/>
                </a:solidFill>
                <a:highlight>
                  <a:srgbClr val="FFFFFF"/>
                </a:highlight>
              </a:rPr>
              <a:t> Glory,  participava das competições de natação nacional inclusiva em águas abertas.  </a:t>
            </a:r>
            <a:endParaRPr sz="1250" dirty="0">
              <a:solidFill>
                <a:srgbClr val="565656"/>
              </a:solidFill>
              <a:highlight>
                <a:srgbClr val="FFFFFF"/>
              </a:highlight>
            </a:endParaRPr>
          </a:p>
          <a:p>
            <a:pPr marL="457200" lvl="0" indent="-2952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Char char="-"/>
            </a:pPr>
            <a:r>
              <a:rPr lang="pt-BR" dirty="0">
                <a:solidFill>
                  <a:schemeClr val="dk1"/>
                </a:solidFill>
              </a:rPr>
              <a:t>aos 30 anos entrou na seleção. um pouco depois da rio 2016,  e hoje </a:t>
            </a:r>
            <a:r>
              <a:rPr lang="pt-BR" dirty="0" err="1">
                <a:solidFill>
                  <a:schemeClr val="dk1"/>
                </a:solidFill>
              </a:rPr>
              <a:t>hoje</a:t>
            </a:r>
            <a:r>
              <a:rPr lang="pt-BR" dirty="0">
                <a:solidFill>
                  <a:schemeClr val="dk1"/>
                </a:solidFill>
              </a:rPr>
              <a:t> aos 34 anos é recordista dos 100 METROS COSTAS NO  </a:t>
            </a:r>
            <a:r>
              <a:rPr lang="pt-BR" dirty="0" err="1">
                <a:solidFill>
                  <a:schemeClr val="dk1"/>
                </a:solidFill>
              </a:rPr>
              <a:t>parapan</a:t>
            </a:r>
            <a:r>
              <a:rPr lang="pt-BR" dirty="0">
                <a:solidFill>
                  <a:schemeClr val="dk1"/>
                </a:solidFill>
              </a:rPr>
              <a:t> (LIMA)  e 50 metros peito no mundial de Londres (2019), isso lhe garantiu  classificação direta para Tóquio, é a promessa do ano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pt-BR" dirty="0">
                <a:solidFill>
                  <a:schemeClr val="dk1"/>
                </a:solidFill>
              </a:rPr>
              <a:t>Categoria s12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d93b369b0c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d93b369b0c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highlight>
                  <a:srgbClr val="FFFFFF"/>
                </a:highlight>
              </a:rPr>
              <a:t>Jerusa nasceu totalmente cega, aos 19 anos entrou no esporte , é a atual recordista mundial dos 100m da classe T11 do atletismo.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pt-BR" dirty="0"/>
              <a:t>Na avaliação funcional, : Não é avaliada a doença em si, o que importa é o quanto que a pessoa tem de visão corrigida, ou seja  quanto ele consegue enxergar com o suporte ótico (óculos ou lente de contato) pois o grupo  reúne indivíduos com vários graus de visão residual. Assim, o termo cego ou cegueira não é necessariamente a total incapacidade para ver, mas sim, o prejuízo dessa aptidão a níveis incapacitantes para o exercício de tarefas rotineiras.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22233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d93b369b0c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d93b369b0c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chemeClr val="dk1"/>
                </a:solidFill>
              </a:rPr>
              <a:t>Nas paralimpíadas.</a:t>
            </a:r>
            <a:endParaRPr sz="1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 err="1">
                <a:solidFill>
                  <a:schemeClr val="dk1"/>
                </a:solidFill>
              </a:rPr>
              <a:t>Goalboll</a:t>
            </a:r>
            <a:r>
              <a:rPr lang="pt-BR" sz="1400" dirty="0">
                <a:solidFill>
                  <a:schemeClr val="dk1"/>
                </a:solidFill>
              </a:rPr>
              <a:t> Todas as categorias competem com o uso de vendas. </a:t>
            </a:r>
            <a:endParaRPr sz="1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400" dirty="0">
                <a:solidFill>
                  <a:schemeClr val="dk1"/>
                </a:solidFill>
              </a:rPr>
              <a:t> No judô </a:t>
            </a:r>
            <a:r>
              <a:rPr lang="pt-BR" sz="1350" dirty="0">
                <a:solidFill>
                  <a:schemeClr val="dk1"/>
                </a:solidFill>
                <a:highlight>
                  <a:srgbClr val="FFFFFF"/>
                </a:highlight>
              </a:rPr>
              <a:t>atletas de diferentes podem competir juntos.</a:t>
            </a:r>
            <a:endParaRPr sz="135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400" dirty="0">
                <a:solidFill>
                  <a:schemeClr val="dk1"/>
                </a:solidFill>
              </a:rPr>
              <a:t>Futebol de 5, somente a categoria B1 compete </a:t>
            </a:r>
            <a:endParaRPr sz="135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50" dirty="0">
                <a:solidFill>
                  <a:schemeClr val="dk1"/>
                </a:solidFill>
                <a:highlight>
                  <a:srgbClr val="F9EFDC"/>
                </a:highlight>
              </a:rPr>
              <a:t>nas demais competições Os atletas das categorias </a:t>
            </a:r>
            <a:r>
              <a:rPr lang="pt-BR" sz="1150" b="1" dirty="0">
                <a:solidFill>
                  <a:schemeClr val="dk1"/>
                </a:solidFill>
                <a:highlight>
                  <a:srgbClr val="F9EFDC"/>
                </a:highlight>
              </a:rPr>
              <a:t>B2 e B3 jogam juntos</a:t>
            </a:r>
            <a:r>
              <a:rPr lang="pt-BR" sz="1150" dirty="0">
                <a:solidFill>
                  <a:schemeClr val="dk1"/>
                </a:solidFill>
                <a:highlight>
                  <a:srgbClr val="F9EFDC"/>
                </a:highlight>
              </a:rPr>
              <a:t>, porém em uma partida deve-se ter em quadra, no mínimo dois jogadores da classe B2 durante toda a partida. Em caso de lesão de um jogador na categoria B2, deverá ser substituído por outro jogador B2, Em caso de não dispor de jogadores B2 para tal substituição, deverá terminar a partida com 3 (três) jogadores de linha.</a:t>
            </a:r>
            <a:endParaRPr sz="135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d93b369b0c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d93b369b0c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s11 = B1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S12 = B2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S13= B3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50" dirty="0">
                <a:solidFill>
                  <a:schemeClr val="dk1"/>
                </a:solidFill>
                <a:highlight>
                  <a:srgbClr val="FFFFFF"/>
                </a:highlight>
              </a:rPr>
              <a:t>“</a:t>
            </a:r>
            <a:r>
              <a:rPr lang="pt-BR" sz="1150" dirty="0" err="1">
                <a:solidFill>
                  <a:schemeClr val="dk1"/>
                </a:solidFill>
                <a:highlight>
                  <a:srgbClr val="FFFFFF"/>
                </a:highlight>
              </a:rPr>
              <a:t>tapper</a:t>
            </a:r>
            <a:r>
              <a:rPr lang="pt-BR" sz="1150" dirty="0">
                <a:solidFill>
                  <a:schemeClr val="dk1"/>
                </a:solidFill>
                <a:highlight>
                  <a:srgbClr val="FFFFFF"/>
                </a:highlight>
              </a:rPr>
              <a:t>”, usado na chegada das provas dos atletas que COM deficiência visual.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Co-M5e-ohF8&amp;t=1375s" TargetMode="Externa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2jF31x2zlE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youtube.com/watch?v=ioE870380j8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bc.gov.br/fique-por-dentro/cegueira-e-baixa-visao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bn7zgUVf8SE&amp;t=465s" TargetMode="External"/><Relationship Id="rId3" Type="http://schemas.openxmlformats.org/officeDocument/2006/relationships/hyperlink" Target="https://www.youtube.com/watch?v=62tWdea2iyU" TargetMode="External"/><Relationship Id="rId7" Type="http://schemas.openxmlformats.org/officeDocument/2006/relationships/hyperlink" Target="https://www.youtube.com/watch?v=RMfqlJmAOhE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ChMmIx4w6nc" TargetMode="External"/><Relationship Id="rId5" Type="http://schemas.openxmlformats.org/officeDocument/2006/relationships/hyperlink" Target="https://www.youtube.com/watch?v=10KyUHxCsnQ&amp;t=904s" TargetMode="External"/><Relationship Id="rId4" Type="http://schemas.openxmlformats.org/officeDocument/2006/relationships/hyperlink" Target="https://www.youtube.com/watch?v=AUFcyD-AMPg" TargetMode="External"/><Relationship Id="rId9" Type="http://schemas.openxmlformats.org/officeDocument/2006/relationships/hyperlink" Target="https://www.youtube.com/watch?v=Ff2dq19DeIY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ge.globo.com/paralimpiadas/noticia/prova-que-tinha-podio-garantido-termina-sem-medalhas-para-o-brasil-entenda.ghtml" TargetMode="Externa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subTitle" idx="1"/>
          </p:nvPr>
        </p:nvSpPr>
        <p:spPr>
          <a:xfrm>
            <a:off x="3146950" y="3700877"/>
            <a:ext cx="5361300" cy="11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r>
              <a:rPr lang="pt-BR" sz="13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Profa. Dra. Michele Carbinatto</a:t>
            </a:r>
            <a:endParaRPr sz="130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r>
              <a:rPr lang="pt-BR" sz="13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Orientandas: Lionela da Silva Corrêa; Enoly Cristine Frazão da Silva</a:t>
            </a:r>
            <a:endParaRPr sz="1300" b="1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endParaRPr sz="400"/>
          </a:p>
        </p:txBody>
      </p:sp>
      <p:pic>
        <p:nvPicPr>
          <p:cNvPr id="129" name="Google Shape;12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0137" y="278323"/>
            <a:ext cx="3689938" cy="3422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O Deficiente Visual e a Aula de Educação Física: reflexões - Mário Jorge  Lopes">
            <a:extLst>
              <a:ext uri="{FF2B5EF4-FFF2-40B4-BE49-F238E27FC236}">
                <a16:creationId xmlns:a16="http://schemas.microsoft.com/office/drawing/2014/main" id="{947BD541-18CA-4A47-84A8-2E0C6CFBB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25" y="278323"/>
            <a:ext cx="5046212" cy="308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9"/>
          <p:cNvSpPr txBox="1">
            <a:spLocks noGrp="1"/>
          </p:cNvSpPr>
          <p:nvPr>
            <p:ph type="title"/>
          </p:nvPr>
        </p:nvSpPr>
        <p:spPr>
          <a:xfrm>
            <a:off x="542425" y="358925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2" name="Google Shape;18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500" y="274726"/>
            <a:ext cx="4702751" cy="317805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9"/>
          <p:cNvSpPr/>
          <p:nvPr/>
        </p:nvSpPr>
        <p:spPr>
          <a:xfrm>
            <a:off x="5179400" y="406775"/>
            <a:ext cx="906600" cy="858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S11</a:t>
            </a:r>
            <a:endParaRPr/>
          </a:p>
        </p:txBody>
      </p:sp>
      <p:sp>
        <p:nvSpPr>
          <p:cNvPr id="184" name="Google Shape;184;p19"/>
          <p:cNvSpPr/>
          <p:nvPr/>
        </p:nvSpPr>
        <p:spPr>
          <a:xfrm>
            <a:off x="6362100" y="1712850"/>
            <a:ext cx="906600" cy="858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S12</a:t>
            </a:r>
            <a:endParaRPr/>
          </a:p>
        </p:txBody>
      </p:sp>
      <p:sp>
        <p:nvSpPr>
          <p:cNvPr id="185" name="Google Shape;185;p19"/>
          <p:cNvSpPr/>
          <p:nvPr/>
        </p:nvSpPr>
        <p:spPr>
          <a:xfrm>
            <a:off x="7421375" y="3161925"/>
            <a:ext cx="906600" cy="858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S13</a:t>
            </a:r>
            <a:endParaRPr/>
          </a:p>
        </p:txBody>
      </p:sp>
      <p:sp>
        <p:nvSpPr>
          <p:cNvPr id="186" name="Google Shape;186;p19"/>
          <p:cNvSpPr txBox="1">
            <a:spLocks noGrp="1"/>
          </p:cNvSpPr>
          <p:nvPr>
            <p:ph type="title"/>
          </p:nvPr>
        </p:nvSpPr>
        <p:spPr>
          <a:xfrm>
            <a:off x="278400" y="3641600"/>
            <a:ext cx="42936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Natação 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0"/>
          <p:cNvSpPr txBox="1">
            <a:spLocks noGrp="1"/>
          </p:cNvSpPr>
          <p:nvPr>
            <p:ph type="title"/>
          </p:nvPr>
        </p:nvSpPr>
        <p:spPr>
          <a:xfrm>
            <a:off x="256150" y="234875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Atletismo </a:t>
            </a:r>
            <a:endParaRPr/>
          </a:p>
        </p:txBody>
      </p:sp>
      <p:sp>
        <p:nvSpPr>
          <p:cNvPr id="192" name="Google Shape;192;p20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93" name="Google Shape;19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4400" y="170100"/>
            <a:ext cx="3964350" cy="2700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4400" y="2571750"/>
            <a:ext cx="3964351" cy="238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4200" y="2162375"/>
            <a:ext cx="4307850" cy="275127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0"/>
          <p:cNvSpPr/>
          <p:nvPr/>
        </p:nvSpPr>
        <p:spPr>
          <a:xfrm>
            <a:off x="560750" y="1167175"/>
            <a:ext cx="1034100" cy="754200"/>
          </a:xfrm>
          <a:prstGeom prst="triangle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T11</a:t>
            </a:r>
            <a:endParaRPr/>
          </a:p>
        </p:txBody>
      </p:sp>
      <p:sp>
        <p:nvSpPr>
          <p:cNvPr id="197" name="Google Shape;197;p20"/>
          <p:cNvSpPr/>
          <p:nvPr/>
        </p:nvSpPr>
        <p:spPr>
          <a:xfrm>
            <a:off x="1651663" y="751925"/>
            <a:ext cx="1034100" cy="754200"/>
          </a:xfrm>
          <a:prstGeom prst="triangle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T12</a:t>
            </a:r>
            <a:endParaRPr/>
          </a:p>
        </p:txBody>
      </p:sp>
      <p:sp>
        <p:nvSpPr>
          <p:cNvPr id="198" name="Google Shape;198;p20"/>
          <p:cNvSpPr/>
          <p:nvPr/>
        </p:nvSpPr>
        <p:spPr>
          <a:xfrm>
            <a:off x="2742575" y="1237000"/>
            <a:ext cx="1034100" cy="706200"/>
          </a:xfrm>
          <a:prstGeom prst="triangle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T13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1"/>
          <p:cNvSpPr txBox="1">
            <a:spLocks noGrp="1"/>
          </p:cNvSpPr>
          <p:nvPr>
            <p:ph type="title"/>
          </p:nvPr>
        </p:nvSpPr>
        <p:spPr>
          <a:xfrm>
            <a:off x="361125" y="3303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Ciclismo </a:t>
            </a:r>
            <a:endParaRPr/>
          </a:p>
        </p:txBody>
      </p:sp>
      <p:sp>
        <p:nvSpPr>
          <p:cNvPr id="204" name="Google Shape;204;p21"/>
          <p:cNvSpPr txBox="1">
            <a:spLocks noGrp="1"/>
          </p:cNvSpPr>
          <p:nvPr>
            <p:ph type="body" idx="1"/>
          </p:nvPr>
        </p:nvSpPr>
        <p:spPr>
          <a:xfrm>
            <a:off x="361125" y="1885775"/>
            <a:ext cx="29892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400">
                <a:latin typeface="Arial"/>
                <a:ea typeface="Arial"/>
                <a:cs typeface="Arial"/>
                <a:sym typeface="Arial"/>
              </a:rPr>
              <a:t>Para essa classe são utilizadas bicicletas específicas chamadas Tandem, onde há dois lugares, um para o atleta com deficiência visual, que fica na parte de trás, e outro para o piloto (Guia) 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21"/>
          <p:cNvSpPr/>
          <p:nvPr/>
        </p:nvSpPr>
        <p:spPr>
          <a:xfrm>
            <a:off x="522550" y="1095725"/>
            <a:ext cx="1794025" cy="486675"/>
          </a:xfrm>
          <a:prstGeom prst="flowChartOffpageConnector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/>
              <a:t>Blind </a:t>
            </a:r>
            <a:endParaRPr sz="2200"/>
          </a:p>
        </p:txBody>
      </p:sp>
      <p:pic>
        <p:nvPicPr>
          <p:cNvPr id="206" name="Google Shape;20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8363" y="330300"/>
            <a:ext cx="4905375" cy="325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2"/>
          <p:cNvSpPr txBox="1">
            <a:spLocks noGrp="1"/>
          </p:cNvSpPr>
          <p:nvPr>
            <p:ph type="title"/>
          </p:nvPr>
        </p:nvSpPr>
        <p:spPr>
          <a:xfrm>
            <a:off x="541650" y="196700"/>
            <a:ext cx="71724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Triatlo</a:t>
            </a:r>
            <a:endParaRPr dirty="0"/>
          </a:p>
        </p:txBody>
      </p:sp>
      <p:sp>
        <p:nvSpPr>
          <p:cNvPr id="212" name="Google Shape;212;p22"/>
          <p:cNvSpPr txBox="1">
            <a:spLocks noGrp="1"/>
          </p:cNvSpPr>
          <p:nvPr>
            <p:ph type="body" idx="1"/>
          </p:nvPr>
        </p:nvSpPr>
        <p:spPr>
          <a:xfrm>
            <a:off x="317725" y="1072950"/>
            <a:ext cx="3716400" cy="264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13" name="Google Shape;213;p22"/>
          <p:cNvPicPr preferRelativeResize="0"/>
          <p:nvPr/>
        </p:nvPicPr>
        <p:blipFill rotWithShape="1">
          <a:blip r:embed="rId3">
            <a:alphaModFix/>
          </a:blip>
          <a:srcRect t="21166" r="35872"/>
          <a:stretch/>
        </p:blipFill>
        <p:spPr>
          <a:xfrm>
            <a:off x="4425525" y="337925"/>
            <a:ext cx="4256025" cy="391805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2"/>
          <p:cNvSpPr/>
          <p:nvPr/>
        </p:nvSpPr>
        <p:spPr>
          <a:xfrm>
            <a:off x="6162300" y="2065825"/>
            <a:ext cx="1351500" cy="1263000"/>
          </a:xfrm>
          <a:prstGeom prst="ellipse">
            <a:avLst/>
          </a:prstGeom>
          <a:noFill/>
          <a:ln w="1143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2"/>
          <p:cNvSpPr/>
          <p:nvPr/>
        </p:nvSpPr>
        <p:spPr>
          <a:xfrm>
            <a:off x="627550" y="1668300"/>
            <a:ext cx="1059300" cy="7920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PTVI1</a:t>
            </a:r>
            <a:endParaRPr dirty="0"/>
          </a:p>
        </p:txBody>
      </p:sp>
      <p:sp>
        <p:nvSpPr>
          <p:cNvPr id="216" name="Google Shape;216;p22"/>
          <p:cNvSpPr/>
          <p:nvPr/>
        </p:nvSpPr>
        <p:spPr>
          <a:xfrm>
            <a:off x="1467000" y="2689075"/>
            <a:ext cx="1059300" cy="7920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PTVI2</a:t>
            </a:r>
            <a:endParaRPr/>
          </a:p>
        </p:txBody>
      </p:sp>
      <p:sp>
        <p:nvSpPr>
          <p:cNvPr id="217" name="Google Shape;217;p22"/>
          <p:cNvSpPr/>
          <p:nvPr/>
        </p:nvSpPr>
        <p:spPr>
          <a:xfrm>
            <a:off x="2411425" y="1668300"/>
            <a:ext cx="1059300" cy="7920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PTVI3</a:t>
            </a: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3"/>
          <p:cNvSpPr txBox="1">
            <a:spLocks noGrp="1"/>
          </p:cNvSpPr>
          <p:nvPr>
            <p:ph type="title"/>
          </p:nvPr>
        </p:nvSpPr>
        <p:spPr>
          <a:xfrm>
            <a:off x="475625" y="387550"/>
            <a:ext cx="15453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Remo </a:t>
            </a:r>
            <a:endParaRPr/>
          </a:p>
        </p:txBody>
      </p:sp>
      <p:sp>
        <p:nvSpPr>
          <p:cNvPr id="224" name="Google Shape;224;p23"/>
          <p:cNvSpPr/>
          <p:nvPr/>
        </p:nvSpPr>
        <p:spPr>
          <a:xfrm>
            <a:off x="331725" y="981225"/>
            <a:ext cx="3677400" cy="2904000"/>
          </a:xfrm>
          <a:prstGeom prst="ellipse">
            <a:avLst/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dirty="0"/>
              <a:t>PR3/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dirty="0"/>
              <a:t>Mix4+</a:t>
            </a:r>
            <a:endParaRPr sz="3600" dirty="0"/>
          </a:p>
        </p:txBody>
      </p:sp>
      <p:sp>
        <p:nvSpPr>
          <p:cNvPr id="225" name="Google Shape;225;p23"/>
          <p:cNvSpPr/>
          <p:nvPr/>
        </p:nvSpPr>
        <p:spPr>
          <a:xfrm>
            <a:off x="2413848" y="1801200"/>
            <a:ext cx="1364700" cy="13743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/>
              <a:t>B1 </a:t>
            </a:r>
            <a:endParaRPr sz="18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/>
              <a:t>B2 </a:t>
            </a:r>
            <a:endParaRPr sz="18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/>
              <a:t>B3 </a:t>
            </a:r>
            <a:endParaRPr sz="1800" dirty="0"/>
          </a:p>
        </p:txBody>
      </p:sp>
      <p:pic>
        <p:nvPicPr>
          <p:cNvPr id="226" name="Google Shape;22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9700" y="981225"/>
            <a:ext cx="4518537" cy="301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4"/>
          <p:cNvSpPr txBox="1">
            <a:spLocks noGrp="1"/>
          </p:cNvSpPr>
          <p:nvPr>
            <p:ph type="title"/>
          </p:nvPr>
        </p:nvSpPr>
        <p:spPr>
          <a:xfrm>
            <a:off x="523350" y="3303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Hipismo </a:t>
            </a:r>
            <a:endParaRPr dirty="0"/>
          </a:p>
        </p:txBody>
      </p:sp>
      <p:sp>
        <p:nvSpPr>
          <p:cNvPr id="232" name="Google Shape;232;p2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233" name="Google Shape;2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7100" y="807425"/>
            <a:ext cx="4457700" cy="29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4"/>
          <p:cNvSpPr/>
          <p:nvPr/>
        </p:nvSpPr>
        <p:spPr>
          <a:xfrm>
            <a:off x="694350" y="1200700"/>
            <a:ext cx="3234900" cy="438900"/>
          </a:xfrm>
          <a:prstGeom prst="homePlate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Grau III - Deficiência Visual Severa </a:t>
            </a:r>
            <a:endParaRPr dirty="0"/>
          </a:p>
        </p:txBody>
      </p:sp>
      <p:sp>
        <p:nvSpPr>
          <p:cNvPr id="235" name="Google Shape;235;p24"/>
          <p:cNvSpPr/>
          <p:nvPr/>
        </p:nvSpPr>
        <p:spPr>
          <a:xfrm>
            <a:off x="694350" y="1897025"/>
            <a:ext cx="3387600" cy="438900"/>
          </a:xfrm>
          <a:prstGeom prst="homePlate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Grau IV - Deficiência Visual Moderada </a:t>
            </a:r>
            <a:endParaRPr dirty="0"/>
          </a:p>
        </p:txBody>
      </p:sp>
      <p:sp>
        <p:nvSpPr>
          <p:cNvPr id="236" name="Google Shape;236;p24"/>
          <p:cNvSpPr/>
          <p:nvPr/>
        </p:nvSpPr>
        <p:spPr>
          <a:xfrm>
            <a:off x="694350" y="2660150"/>
            <a:ext cx="3234900" cy="438900"/>
          </a:xfrm>
          <a:prstGeom prst="homePlate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Grau V - Deficiência Visual Leve </a:t>
            </a: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D6BCF0-3562-4C50-9FAD-9280D12E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Jogo cego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6B4FC3F-089A-4225-91DD-F9125595E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9150" y="1990725"/>
            <a:ext cx="7505700" cy="1491511"/>
          </a:xfrm>
        </p:spPr>
        <p:txBody>
          <a:bodyPr>
            <a:normAutofit/>
          </a:bodyPr>
          <a:lstStyle/>
          <a:p>
            <a:r>
              <a:rPr lang="pt-BR" sz="2000" dirty="0">
                <a:hlinkClick r:id="rId2"/>
              </a:rPr>
              <a:t>https://www.youtube.com/watch?v=Co-M5e-ohF8&amp;t=1375s</a:t>
            </a:r>
            <a:endParaRPr lang="pt-BR" sz="2000" dirty="0"/>
          </a:p>
          <a:p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716596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5"/>
          <p:cNvSpPr txBox="1">
            <a:spLocks noGrp="1"/>
          </p:cNvSpPr>
          <p:nvPr>
            <p:ph type="title"/>
          </p:nvPr>
        </p:nvSpPr>
        <p:spPr>
          <a:xfrm>
            <a:off x="535500" y="1275025"/>
            <a:ext cx="80730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55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Uniformes do comitê paralímpico</a:t>
            </a:r>
            <a:r>
              <a:rPr lang="pt-BR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 dirty="0">
                <a:solidFill>
                  <a:schemeClr val="hlink"/>
                </a:solidFill>
                <a:hlinkClick r:id="rId3"/>
              </a:rPr>
              <a:t>https://www.youtube.com/watch?v=l2jF31x2zlE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66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Dicas de </a:t>
            </a:r>
            <a:r>
              <a:rPr lang="pt-BR" sz="1966" dirty="0">
                <a:solidFill>
                  <a:schemeClr val="dk2"/>
                </a:solidFill>
                <a:highlight>
                  <a:srgbClr val="F9F9F9"/>
                </a:highlight>
                <a:latin typeface="Arial"/>
                <a:ea typeface="Arial"/>
                <a:cs typeface="Arial"/>
                <a:sym typeface="Arial"/>
              </a:rPr>
              <a:t>Como lidar com pessoas com deficiência visual</a:t>
            </a:r>
            <a:endParaRPr sz="1966" dirty="0">
              <a:solidFill>
                <a:schemeClr val="dk2"/>
              </a:solidFill>
              <a:highlight>
                <a:srgbClr val="F9F9F9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 dirty="0">
                <a:solidFill>
                  <a:schemeClr val="hlink"/>
                </a:solidFill>
                <a:hlinkClick r:id="rId4"/>
              </a:rPr>
              <a:t>https://www.youtube.com/watch?v=ioE870380j8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3"/>
          <p:cNvSpPr txBox="1">
            <a:spLocks noGrp="1"/>
          </p:cNvSpPr>
          <p:nvPr>
            <p:ph type="title"/>
          </p:nvPr>
        </p:nvSpPr>
        <p:spPr>
          <a:xfrm>
            <a:off x="733425" y="40745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Referências </a:t>
            </a:r>
            <a:endParaRPr/>
          </a:p>
        </p:txBody>
      </p:sp>
      <p:sp>
        <p:nvSpPr>
          <p:cNvPr id="308" name="Google Shape;308;p33"/>
          <p:cNvSpPr txBox="1">
            <a:spLocks noGrp="1"/>
          </p:cNvSpPr>
          <p:nvPr>
            <p:ph type="body" idx="1"/>
          </p:nvPr>
        </p:nvSpPr>
        <p:spPr>
          <a:xfrm>
            <a:off x="733425" y="1133475"/>
            <a:ext cx="7505700" cy="35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latin typeface="Arial"/>
                <a:ea typeface="Arial"/>
                <a:cs typeface="Arial"/>
                <a:sym typeface="Arial"/>
              </a:rPr>
              <a:t>CONDE, Antônio João Menescal. </a:t>
            </a:r>
            <a:r>
              <a:rPr lang="pt-BR" sz="1200" b="1">
                <a:latin typeface="Arial"/>
                <a:ea typeface="Arial"/>
                <a:cs typeface="Arial"/>
                <a:sym typeface="Arial"/>
              </a:rPr>
              <a:t>Definição de cegueira e baixa visão. </a:t>
            </a:r>
            <a:r>
              <a:rPr lang="pt-BR" sz="12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Instituto Benjamin Constant. Ministério da educação. Março de 2020. Disponível em:</a:t>
            </a:r>
            <a:r>
              <a:rPr lang="pt-BR" sz="1200" u="sng">
                <a:solidFill>
                  <a:schemeClr val="hlink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http://www.ibc.gov.br/fique-por-dentro/cegueira-e-baixa-visao</a:t>
            </a:r>
            <a:endParaRPr sz="12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DIEHL, Rosilene Moraes. Qualificação científica da bateria de aptidão física para crianças e jovens com deficiência visual (BAF‐DV). 2013.tese (doutorado) programa de pós- graduação da ciência do movimento. Universidade Federal do Rio Grande do Sul. </a:t>
            </a:r>
            <a:endParaRPr sz="12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DIEHL, Rosilene Moraes. </a:t>
            </a:r>
            <a:r>
              <a:rPr lang="pt-BR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Jogando com as diferenças</a:t>
            </a:r>
            <a:r>
              <a:rPr lang="pt-BR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Jogos para crianças e jovens com deficiência . 2 ed. São Paulo: Phorte, 2008.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4"/>
          <p:cNvSpPr txBox="1">
            <a:spLocks noGrp="1"/>
          </p:cNvSpPr>
          <p:nvPr>
            <p:ph type="title"/>
          </p:nvPr>
        </p:nvSpPr>
        <p:spPr>
          <a:xfrm>
            <a:off x="628650" y="25505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     Vídeos de apoio </a:t>
            </a:r>
            <a:endParaRPr/>
          </a:p>
        </p:txBody>
      </p:sp>
      <p:sp>
        <p:nvSpPr>
          <p:cNvPr id="314" name="Google Shape;314;p34"/>
          <p:cNvSpPr txBox="1">
            <a:spLocks noGrp="1"/>
          </p:cNvSpPr>
          <p:nvPr>
            <p:ph type="body" idx="1"/>
          </p:nvPr>
        </p:nvSpPr>
        <p:spPr>
          <a:xfrm>
            <a:off x="819150" y="855575"/>
            <a:ext cx="7505700" cy="35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pt-BR" sz="1600" u="sng">
                <a:solidFill>
                  <a:schemeClr val="hlink"/>
                </a:solidFill>
                <a:hlinkClick r:id="rId3"/>
              </a:rPr>
              <a:t>Atletismo Paralímpico - Guias | Comitê Paralímpico Brasileiro</a:t>
            </a:r>
            <a:r>
              <a:rPr lang="pt-BR" sz="1600"/>
              <a:t> 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pt-BR" sz="1600" u="sng">
                <a:solidFill>
                  <a:schemeClr val="hlink"/>
                </a:solidFill>
                <a:hlinkClick r:id="rId4"/>
              </a:rPr>
              <a:t>Final Salto em distância T11 - bronze Ricardo Costa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pt-BR" sz="1600"/>
              <a:t> </a:t>
            </a:r>
            <a:r>
              <a:rPr lang="pt-BR" sz="1600" u="sng">
                <a:solidFill>
                  <a:schemeClr val="hlink"/>
                </a:solidFill>
                <a:hlinkClick r:id="rId5"/>
              </a:rPr>
              <a:t>Atletas com baixa visão se destacam na natação paralímpica | Programa Especial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pt-BR" sz="1600"/>
              <a:t> </a:t>
            </a:r>
            <a:r>
              <a:rPr lang="pt-BR" sz="1600" u="sng">
                <a:solidFill>
                  <a:schemeClr val="hlink"/>
                </a:solidFill>
                <a:hlinkClick r:id="rId6"/>
              </a:rPr>
              <a:t>Conheça as submodalidades do ciclismo paralímpico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pt-BR" sz="1600" u="sng">
                <a:solidFill>
                  <a:schemeClr val="hlink"/>
                </a:solidFill>
                <a:hlinkClick r:id="rId7"/>
              </a:rPr>
              <a:t>Futebol de 5 (futebol de cegos)</a:t>
            </a:r>
            <a:r>
              <a:rPr lang="pt-BR" sz="1600"/>
              <a:t> 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pt-BR" sz="1600"/>
              <a:t> </a:t>
            </a:r>
            <a:r>
              <a:rPr lang="pt-BR" sz="1600" u="sng">
                <a:solidFill>
                  <a:schemeClr val="hlink"/>
                </a:solidFill>
                <a:hlinkClick r:id="rId8"/>
              </a:rPr>
              <a:t>Parapan 2011 - Vídeo Release Futebol de 5</a:t>
            </a:r>
            <a:r>
              <a:rPr lang="pt-BR" sz="1600"/>
              <a:t> 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pt-BR" sz="1600" u="sng">
                <a:solidFill>
                  <a:schemeClr val="hlink"/>
                </a:solidFill>
                <a:hlinkClick r:id="rId9"/>
              </a:rPr>
              <a:t>100 dias para os Jogos Paralímpicos de Tóquio - Lançamento do uniforme oficial</a:t>
            </a:r>
            <a:r>
              <a:rPr lang="pt-BR" sz="1600"/>
              <a:t> </a:t>
            </a:r>
            <a:endParaRPr sz="16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7;p14">
            <a:extLst>
              <a:ext uri="{FF2B5EF4-FFF2-40B4-BE49-F238E27FC236}">
                <a16:creationId xmlns:a16="http://schemas.microsoft.com/office/drawing/2014/main" id="{F8CFB727-8915-44A5-A4FC-87D1737F06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5502" y="669056"/>
            <a:ext cx="2947632" cy="145883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525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</a:pPr>
            <a:r>
              <a:rPr lang="pt-BR" sz="2400" dirty="0">
                <a:solidFill>
                  <a:schemeClr val="bg1">
                    <a:lumMod val="75000"/>
                  </a:schemeClr>
                </a:solidFill>
                <a:highlight>
                  <a:schemeClr val="dk1"/>
                </a:highlight>
              </a:rPr>
              <a:t>Perda de acuidade visual e campo visual. </a:t>
            </a:r>
            <a:endParaRPr sz="3200" dirty="0">
              <a:solidFill>
                <a:schemeClr val="bg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Tabela de Snellen com marcadores para acuidade visual Imagem disponível...  | Download Scientific Diagram">
            <a:extLst>
              <a:ext uri="{FF2B5EF4-FFF2-40B4-BE49-F238E27FC236}">
                <a16:creationId xmlns:a16="http://schemas.microsoft.com/office/drawing/2014/main" id="{31CCAF4F-53A8-4F6B-84DA-DCB456913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842" y="313897"/>
            <a:ext cx="4572001" cy="457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línica de Olhos Arruda de Mello">
            <a:extLst>
              <a:ext uri="{FF2B5EF4-FFF2-40B4-BE49-F238E27FC236}">
                <a16:creationId xmlns:a16="http://schemas.microsoft.com/office/drawing/2014/main" id="{B10DC6F0-CD47-463A-86C7-4BA0943F7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66030"/>
            <a:ext cx="4606284" cy="201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67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>
            <a:spLocks noGrp="1"/>
          </p:cNvSpPr>
          <p:nvPr>
            <p:ph type="body" idx="1"/>
          </p:nvPr>
        </p:nvSpPr>
        <p:spPr>
          <a:xfrm>
            <a:off x="341275" y="399125"/>
            <a:ext cx="6269400" cy="154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Perda total ou parcial da capacidade de ver com o melhor olho mesmo após correção ótica.</a:t>
            </a:r>
            <a:endParaRPr sz="2100" dirty="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3657600" lvl="0" indent="4572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210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(DIEHL, 2013)</a:t>
            </a:r>
            <a:endParaRPr sz="2100" dirty="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150" dirty="0">
              <a:solidFill>
                <a:srgbClr val="4D5156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" name="Google Shape;13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7525" y="1906150"/>
            <a:ext cx="1905000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4"/>
          <p:cNvSpPr txBox="1"/>
          <p:nvPr/>
        </p:nvSpPr>
        <p:spPr>
          <a:xfrm>
            <a:off x="341275" y="2151909"/>
            <a:ext cx="6002400" cy="232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solidFill>
                <a:schemeClr val="dk2"/>
              </a:solidFill>
              <a:highlight>
                <a:srgbClr val="FFFFFF"/>
              </a:highlight>
            </a:endParaRPr>
          </a:p>
          <a:p>
            <a:pPr marL="95250" lvl="0" algn="just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100"/>
            </a:pPr>
            <a:r>
              <a:rPr lang="pt-BR" sz="2100" dirty="0">
                <a:solidFill>
                  <a:schemeClr val="dk2"/>
                </a:solidFill>
              </a:rPr>
              <a:t>Não é necessariamente a total incapacidade para ver, mas sim, o prejuízo dessa aptidão a níveis incapacitantes para o exercício de tarefas rotineiras.</a:t>
            </a:r>
            <a:endParaRPr sz="2100" dirty="0">
              <a:solidFill>
                <a:schemeClr val="dk2"/>
              </a:solidFill>
            </a:endParaRPr>
          </a:p>
          <a:p>
            <a:pPr marL="36576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dirty="0">
                <a:solidFill>
                  <a:schemeClr val="dk2"/>
                </a:solidFill>
              </a:rPr>
              <a:t>(CONDE, 2020) </a:t>
            </a:r>
            <a:endParaRPr sz="2100" dirty="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"/>
          <p:cNvSpPr txBox="1">
            <a:spLocks noGrp="1"/>
          </p:cNvSpPr>
          <p:nvPr>
            <p:ph type="title"/>
          </p:nvPr>
        </p:nvSpPr>
        <p:spPr>
          <a:xfrm>
            <a:off x="408800" y="358925"/>
            <a:ext cx="7505700" cy="5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TIPOS </a:t>
            </a:r>
            <a:endParaRPr/>
          </a:p>
        </p:txBody>
      </p:sp>
      <p:sp>
        <p:nvSpPr>
          <p:cNvPr id="143" name="Google Shape;143;p15"/>
          <p:cNvSpPr txBox="1">
            <a:spLocks noGrp="1"/>
          </p:cNvSpPr>
          <p:nvPr>
            <p:ph type="body" idx="1"/>
          </p:nvPr>
        </p:nvSpPr>
        <p:spPr>
          <a:xfrm>
            <a:off x="913825" y="1737125"/>
            <a:ext cx="305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65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700"/>
              <a:buFont typeface="Arial"/>
              <a:buChar char="●"/>
            </a:pPr>
            <a:r>
              <a:rPr lang="pt-BR" sz="1700" dirty="0">
                <a:solidFill>
                  <a:srgbClr val="20212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Limitada noção de profundidade e redução do campo periférico em um dos olhos </a:t>
            </a:r>
            <a:endParaRPr sz="1700" dirty="0">
              <a:solidFill>
                <a:srgbClr val="20212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rgbClr val="20212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36550" algn="just" rtl="0">
              <a:spcBef>
                <a:spcPts val="0"/>
              </a:spcBef>
              <a:spcAft>
                <a:spcPts val="0"/>
              </a:spcAft>
              <a:buSzPts val="1700"/>
              <a:buFont typeface="Lobster"/>
              <a:buChar char="●"/>
            </a:pPr>
            <a:r>
              <a:rPr lang="pt-BR" sz="1700" dirty="0">
                <a:latin typeface="Lobster"/>
                <a:ea typeface="Lobster"/>
                <a:cs typeface="Lobster"/>
                <a:sym typeface="Lobster"/>
              </a:rPr>
              <a:t>Lei 14.126, de 22 de março de 2021 </a:t>
            </a:r>
            <a:endParaRPr sz="1700" dirty="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44" name="Google Shape;144;p15"/>
          <p:cNvSpPr/>
          <p:nvPr/>
        </p:nvSpPr>
        <p:spPr>
          <a:xfrm>
            <a:off x="913825" y="1048025"/>
            <a:ext cx="3311400" cy="574500"/>
          </a:xfrm>
          <a:prstGeom prst="homePlate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dirty="0"/>
              <a:t>Visão monocular </a:t>
            </a:r>
            <a:endParaRPr sz="2200" b="1" dirty="0"/>
          </a:p>
        </p:txBody>
      </p:sp>
      <p:pic>
        <p:nvPicPr>
          <p:cNvPr id="5122" name="Picture 2" descr="Conhece Lucas Mazzo? Paraense disputa Marcha nas Olimpíadas">
            <a:extLst>
              <a:ext uri="{FF2B5EF4-FFF2-40B4-BE49-F238E27FC236}">
                <a16:creationId xmlns:a16="http://schemas.microsoft.com/office/drawing/2014/main" id="{8D7F0922-B991-4050-85A2-C09A9F1806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4" r="517"/>
          <a:stretch/>
        </p:blipFill>
        <p:spPr bwMode="auto">
          <a:xfrm>
            <a:off x="4858401" y="358925"/>
            <a:ext cx="3462174" cy="336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O paraense estampa nos olhos a bandeira do Brasil.">
            <a:extLst>
              <a:ext uri="{FF2B5EF4-FFF2-40B4-BE49-F238E27FC236}">
                <a16:creationId xmlns:a16="http://schemas.microsoft.com/office/drawing/2014/main" id="{5BD4B321-5D2C-438B-BD11-927CBF206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25" y="185737"/>
            <a:ext cx="8486775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6"/>
          <p:cNvSpPr txBox="1">
            <a:spLocks noGrp="1"/>
          </p:cNvSpPr>
          <p:nvPr>
            <p:ph type="body" idx="1"/>
          </p:nvPr>
        </p:nvSpPr>
        <p:spPr>
          <a:xfrm>
            <a:off x="465950" y="1724025"/>
            <a:ext cx="45126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latin typeface="Arial"/>
                <a:ea typeface="Arial"/>
                <a:cs typeface="Arial"/>
                <a:sym typeface="Arial"/>
              </a:rPr>
              <a:t>A restrição causada por essa deficiência vai da perda visual leve mesmo com a melhor correção ótica até à restrição severa de enxergar com os dois olhos.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800" dirty="0"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- Campo visual menor do que 20 graus</a:t>
            </a: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800" dirty="0">
                <a:highlight>
                  <a:schemeClr val="dk1"/>
                </a:highlight>
                <a:latin typeface="Arial"/>
                <a:ea typeface="Arial"/>
                <a:cs typeface="Arial"/>
                <a:sym typeface="Arial"/>
              </a:rPr>
              <a:t>- LEVE, MODERADA OU PROFUNDA</a:t>
            </a:r>
            <a:endParaRPr sz="1800" dirty="0"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endParaRPr sz="1800" dirty="0">
              <a:highlight>
                <a:schemeClr val="dk1"/>
              </a:highlight>
            </a:endParaRPr>
          </a:p>
        </p:txBody>
      </p:sp>
      <p:sp>
        <p:nvSpPr>
          <p:cNvPr id="152" name="Google Shape;152;p16"/>
          <p:cNvSpPr txBox="1">
            <a:spLocks noGrp="1"/>
          </p:cNvSpPr>
          <p:nvPr>
            <p:ph type="title"/>
          </p:nvPr>
        </p:nvSpPr>
        <p:spPr>
          <a:xfrm>
            <a:off x="408800" y="358925"/>
            <a:ext cx="7505700" cy="5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TIPOS </a:t>
            </a:r>
            <a:endParaRPr/>
          </a:p>
        </p:txBody>
      </p:sp>
      <p:sp>
        <p:nvSpPr>
          <p:cNvPr id="153" name="Google Shape;153;p16"/>
          <p:cNvSpPr/>
          <p:nvPr/>
        </p:nvSpPr>
        <p:spPr>
          <a:xfrm>
            <a:off x="408800" y="1076600"/>
            <a:ext cx="4751700" cy="574500"/>
          </a:xfrm>
          <a:prstGeom prst="homePlate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dirty="0"/>
              <a:t>Visão subnormal ou visão baixa </a:t>
            </a:r>
            <a:endParaRPr sz="2200" b="1" dirty="0"/>
          </a:p>
        </p:txBody>
      </p:sp>
      <p:sp>
        <p:nvSpPr>
          <p:cNvPr id="154" name="Google Shape;154;p16"/>
          <p:cNvSpPr txBox="1"/>
          <p:nvPr/>
        </p:nvSpPr>
        <p:spPr>
          <a:xfrm flipH="1">
            <a:off x="5435750" y="4217900"/>
            <a:ext cx="22881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50" b="1" dirty="0">
                <a:solidFill>
                  <a:srgbClr val="030303"/>
                </a:solidFill>
                <a:highlight>
                  <a:srgbClr val="F9F9F9"/>
                </a:highlight>
              </a:rPr>
              <a:t>Maria Carolina Santiago</a:t>
            </a:r>
            <a:endParaRPr sz="1700" b="1" dirty="0"/>
          </a:p>
        </p:txBody>
      </p:sp>
      <p:pic>
        <p:nvPicPr>
          <p:cNvPr id="155" name="Google Shape;15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5600" y="2417675"/>
            <a:ext cx="2438250" cy="162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Carol Santiago com suas cinco medalhas conquistadas em Tóquio, três delas de ouro.">
            <a:extLst>
              <a:ext uri="{FF2B5EF4-FFF2-40B4-BE49-F238E27FC236}">
                <a16:creationId xmlns:a16="http://schemas.microsoft.com/office/drawing/2014/main" id="{01B58FD1-CC18-497B-BA41-97C91CE71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552" y="92515"/>
            <a:ext cx="3198060" cy="232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"/>
          <p:cNvSpPr txBox="1">
            <a:spLocks noGrp="1"/>
          </p:cNvSpPr>
          <p:nvPr>
            <p:ph type="body" idx="1"/>
          </p:nvPr>
        </p:nvSpPr>
        <p:spPr>
          <a:xfrm>
            <a:off x="447675" y="1990725"/>
            <a:ext cx="40650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 dirty="0">
                <a:latin typeface="Arial"/>
                <a:ea typeface="Arial"/>
                <a:cs typeface="Arial"/>
                <a:sym typeface="Arial"/>
              </a:rPr>
              <a:t>Completa perda de visão. </a:t>
            </a:r>
            <a:endParaRPr sz="19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900" dirty="0">
                <a:latin typeface="Arial"/>
                <a:ea typeface="Arial"/>
                <a:cs typeface="Arial"/>
                <a:sym typeface="Arial"/>
              </a:rPr>
              <a:t>A visão é nula, isto é, nem a percepção luminosa está presente. No jargão oftalmológico, usa-se a expressão “visão zero”.</a:t>
            </a: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900" dirty="0">
                <a:latin typeface="Arial"/>
                <a:ea typeface="Arial"/>
                <a:cs typeface="Arial"/>
                <a:sym typeface="Arial"/>
              </a:rPr>
              <a:t>		(CONDE, 2020)</a:t>
            </a:r>
            <a:endParaRPr sz="19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1200"/>
              </a:spcBef>
              <a:spcAft>
                <a:spcPts val="1200"/>
              </a:spcAft>
              <a:buNone/>
            </a:pPr>
            <a:endParaRPr sz="19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7"/>
          <p:cNvSpPr txBox="1">
            <a:spLocks noGrp="1"/>
          </p:cNvSpPr>
          <p:nvPr>
            <p:ph type="title"/>
          </p:nvPr>
        </p:nvSpPr>
        <p:spPr>
          <a:xfrm>
            <a:off x="408800" y="358925"/>
            <a:ext cx="7505700" cy="5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TIPOS </a:t>
            </a:r>
            <a:endParaRPr/>
          </a:p>
        </p:txBody>
      </p:sp>
      <p:sp>
        <p:nvSpPr>
          <p:cNvPr id="163" name="Google Shape;163;p17"/>
          <p:cNvSpPr/>
          <p:nvPr/>
        </p:nvSpPr>
        <p:spPr>
          <a:xfrm>
            <a:off x="408800" y="1076600"/>
            <a:ext cx="4065000" cy="574500"/>
          </a:xfrm>
          <a:prstGeom prst="homePlate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dirty="0"/>
              <a:t>Cegueira total ou Amaurose</a:t>
            </a:r>
            <a:endParaRPr sz="2200" b="1" dirty="0"/>
          </a:p>
        </p:txBody>
      </p:sp>
      <p:pic>
        <p:nvPicPr>
          <p:cNvPr id="164" name="Google Shape;164;p17"/>
          <p:cNvPicPr preferRelativeResize="0"/>
          <p:nvPr/>
        </p:nvPicPr>
        <p:blipFill rotWithShape="1">
          <a:blip r:embed="rId3">
            <a:alphaModFix/>
          </a:blip>
          <a:srcRect t="2889" r="49584" b="-2890"/>
          <a:stretch/>
        </p:blipFill>
        <p:spPr>
          <a:xfrm>
            <a:off x="4848253" y="2376962"/>
            <a:ext cx="1641530" cy="2061763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7"/>
          <p:cNvSpPr txBox="1"/>
          <p:nvPr/>
        </p:nvSpPr>
        <p:spPr>
          <a:xfrm>
            <a:off x="4848253" y="4360067"/>
            <a:ext cx="23073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50" b="1" dirty="0">
                <a:highlight>
                  <a:srgbClr val="FFFFFF"/>
                </a:highlight>
              </a:rPr>
              <a:t>Jerusa </a:t>
            </a:r>
            <a:r>
              <a:rPr lang="pt-BR" sz="1150" b="1" dirty="0" err="1">
                <a:highlight>
                  <a:srgbClr val="FFFFFF"/>
                </a:highlight>
              </a:rPr>
              <a:t>Geber</a:t>
            </a:r>
            <a:r>
              <a:rPr lang="pt-BR" sz="1150" b="1" dirty="0">
                <a:highlight>
                  <a:srgbClr val="FFFFFF"/>
                </a:highlight>
              </a:rPr>
              <a:t> dos Santos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8" name="Picture 2" descr="Terezinha Guilhermina. A cega mais rápida do mundo - É Desporto">
            <a:extLst>
              <a:ext uri="{FF2B5EF4-FFF2-40B4-BE49-F238E27FC236}">
                <a16:creationId xmlns:a16="http://schemas.microsoft.com/office/drawing/2014/main" id="{CF670175-7064-44FD-A4BF-DCE3C9B16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551" y="109016"/>
            <a:ext cx="2940986" cy="193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65;p17">
            <a:extLst>
              <a:ext uri="{FF2B5EF4-FFF2-40B4-BE49-F238E27FC236}">
                <a16:creationId xmlns:a16="http://schemas.microsoft.com/office/drawing/2014/main" id="{979937A2-3681-48ED-97B8-F835E468E522}"/>
              </a:ext>
            </a:extLst>
          </p:cNvPr>
          <p:cNvSpPr txBox="1"/>
          <p:nvPr/>
        </p:nvSpPr>
        <p:spPr>
          <a:xfrm>
            <a:off x="6389025" y="1980641"/>
            <a:ext cx="2307300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latin typeface="Calibri"/>
                <a:ea typeface="Calibri"/>
                <a:cs typeface="Calibri"/>
                <a:sym typeface="Calibri"/>
              </a:rPr>
              <a:t>Terezinha Guilhermina 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56F4C87-D230-45E7-A8B9-A930C74275A9}"/>
              </a:ext>
            </a:extLst>
          </p:cNvPr>
          <p:cNvSpPr txBox="1"/>
          <p:nvPr/>
        </p:nvSpPr>
        <p:spPr>
          <a:xfrm>
            <a:off x="6807008" y="2735439"/>
            <a:ext cx="203786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hlinkClick r:id="rId5"/>
              </a:rPr>
              <a:t>https://ge.globo.com/paralimpiadas/noticia/prova-que-tinha-podio-garantido-termina-sem-medalhas-para-o-brasil-entenda.ghtml</a:t>
            </a:r>
            <a:endParaRPr lang="pt-BR" dirty="0"/>
          </a:p>
          <a:p>
            <a:endParaRPr lang="pt-B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C39079-47D0-40E5-8489-0FAF2DE32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161" y="227475"/>
            <a:ext cx="7505700" cy="649347"/>
          </a:xfrm>
        </p:spPr>
        <p:txBody>
          <a:bodyPr/>
          <a:lstStyle/>
          <a:p>
            <a:r>
              <a:rPr lang="pt-BR" dirty="0"/>
              <a:t>Esportes paralímpicos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C0F620A-5FCD-43BF-977E-98CF8BB6EC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1C9ECB7-67DE-4896-A871-52AF8470F7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74" t="33112" r="30709" b="32138"/>
          <a:stretch/>
        </p:blipFill>
        <p:spPr>
          <a:xfrm>
            <a:off x="487210" y="876822"/>
            <a:ext cx="8169580" cy="3745282"/>
          </a:xfrm>
          <a:prstGeom prst="rect">
            <a:avLst/>
          </a:prstGeom>
        </p:spPr>
      </p:pic>
      <p:pic>
        <p:nvPicPr>
          <p:cNvPr id="7" name="Gráfico 6" descr="Floco de neve">
            <a:extLst>
              <a:ext uri="{FF2B5EF4-FFF2-40B4-BE49-F238E27FC236}">
                <a16:creationId xmlns:a16="http://schemas.microsoft.com/office/drawing/2014/main" id="{DBE67158-1AFE-4521-A5B1-9081BC370B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09178" y="3555043"/>
            <a:ext cx="378129" cy="378129"/>
          </a:xfrm>
          <a:prstGeom prst="rect">
            <a:avLst/>
          </a:prstGeom>
        </p:spPr>
      </p:pic>
      <p:pic>
        <p:nvPicPr>
          <p:cNvPr id="8" name="Gráfico 7" descr="Floco de neve">
            <a:extLst>
              <a:ext uri="{FF2B5EF4-FFF2-40B4-BE49-F238E27FC236}">
                <a16:creationId xmlns:a16="http://schemas.microsoft.com/office/drawing/2014/main" id="{6B18A380-37F4-45F0-90AA-3E49B91CF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7173" y="2603065"/>
            <a:ext cx="378129" cy="378129"/>
          </a:xfrm>
          <a:prstGeom prst="rect">
            <a:avLst/>
          </a:prstGeom>
        </p:spPr>
      </p:pic>
      <p:pic>
        <p:nvPicPr>
          <p:cNvPr id="9" name="Gráfico 8" descr="Floco de neve">
            <a:extLst>
              <a:ext uri="{FF2B5EF4-FFF2-40B4-BE49-F238E27FC236}">
                <a16:creationId xmlns:a16="http://schemas.microsoft.com/office/drawing/2014/main" id="{6FAA370F-7C37-4827-B3E9-1EC89440F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7173" y="2981194"/>
            <a:ext cx="378129" cy="37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30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2F60CF-9686-414C-A62C-DB52E50CF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417" y="292147"/>
            <a:ext cx="7505700" cy="954600"/>
          </a:xfrm>
        </p:spPr>
        <p:txBody>
          <a:bodyPr/>
          <a:lstStyle/>
          <a:p>
            <a:r>
              <a:rPr lang="pt-BR" dirty="0"/>
              <a:t>Avaliação funcional – Perfil das classes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16ECBCD-CE4E-4D1C-BFF3-B5B7DC04C2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1A04280-7F39-461F-B15D-7B364FEA28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44" t="45294" r="29041" b="13685"/>
          <a:stretch/>
        </p:blipFill>
        <p:spPr>
          <a:xfrm>
            <a:off x="1099029" y="977030"/>
            <a:ext cx="6604477" cy="387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29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8"/>
          <p:cNvSpPr txBox="1">
            <a:spLocks noGrp="1"/>
          </p:cNvSpPr>
          <p:nvPr>
            <p:ph type="title"/>
          </p:nvPr>
        </p:nvSpPr>
        <p:spPr>
          <a:xfrm>
            <a:off x="447675" y="245525"/>
            <a:ext cx="7505700" cy="5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Classificação esportiva e esportes Paralímpicos </a:t>
            </a:r>
            <a:endParaRPr/>
          </a:p>
        </p:txBody>
      </p:sp>
      <p:pic>
        <p:nvPicPr>
          <p:cNvPr id="171" name="Google Shape;17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325" y="808025"/>
            <a:ext cx="3041324" cy="181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975" y="2332025"/>
            <a:ext cx="3966874" cy="2643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78275" y="2409825"/>
            <a:ext cx="3589376" cy="2394076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8"/>
          <p:cNvSpPr/>
          <p:nvPr/>
        </p:nvSpPr>
        <p:spPr>
          <a:xfrm>
            <a:off x="4278274" y="1279075"/>
            <a:ext cx="1076476" cy="8001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/>
              <a:t>  B1- J2</a:t>
            </a:r>
            <a:endParaRPr sz="1200" dirty="0"/>
          </a:p>
        </p:txBody>
      </p:sp>
      <p:sp>
        <p:nvSpPr>
          <p:cNvPr id="175" name="Google Shape;175;p18"/>
          <p:cNvSpPr/>
          <p:nvPr/>
        </p:nvSpPr>
        <p:spPr>
          <a:xfrm>
            <a:off x="5354750" y="777325"/>
            <a:ext cx="1076475" cy="7227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/>
              <a:t>B2 – J1 </a:t>
            </a:r>
            <a:endParaRPr sz="1200" dirty="0"/>
          </a:p>
        </p:txBody>
      </p:sp>
      <p:sp>
        <p:nvSpPr>
          <p:cNvPr id="176" name="Google Shape;176;p18"/>
          <p:cNvSpPr/>
          <p:nvPr/>
        </p:nvSpPr>
        <p:spPr>
          <a:xfrm>
            <a:off x="6737269" y="1444400"/>
            <a:ext cx="1216106" cy="8001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/>
              <a:t>B3 – J1 </a:t>
            </a:r>
            <a:endParaRPr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</TotalTime>
  <Words>1367</Words>
  <Application>Microsoft Office PowerPoint</Application>
  <PresentationFormat>Apresentação na tela (16:9)</PresentationFormat>
  <Paragraphs>125</Paragraphs>
  <Slides>19</Slides>
  <Notes>17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5" baseType="lpstr">
      <vt:lpstr>Nunito</vt:lpstr>
      <vt:lpstr>Arial</vt:lpstr>
      <vt:lpstr>Calibri</vt:lpstr>
      <vt:lpstr>Lobster</vt:lpstr>
      <vt:lpstr>Roboto</vt:lpstr>
      <vt:lpstr>Shift</vt:lpstr>
      <vt:lpstr>Apresentação do PowerPoint</vt:lpstr>
      <vt:lpstr>Perda de acuidade visual e campo visual. </vt:lpstr>
      <vt:lpstr>Apresentação do PowerPoint</vt:lpstr>
      <vt:lpstr>TIPOS </vt:lpstr>
      <vt:lpstr>TIPOS </vt:lpstr>
      <vt:lpstr>TIPOS </vt:lpstr>
      <vt:lpstr>Esportes paralímpicos </vt:lpstr>
      <vt:lpstr>Avaliação funcional – Perfil das classes</vt:lpstr>
      <vt:lpstr>Classificação esportiva e esportes Paralímpicos </vt:lpstr>
      <vt:lpstr>Apresentação do PowerPoint</vt:lpstr>
      <vt:lpstr>Atletismo </vt:lpstr>
      <vt:lpstr>Ciclismo </vt:lpstr>
      <vt:lpstr>Triatlo</vt:lpstr>
      <vt:lpstr>Remo </vt:lpstr>
      <vt:lpstr>Hipismo </vt:lpstr>
      <vt:lpstr>Jogo cego </vt:lpstr>
      <vt:lpstr>Uniformes do comitê paralímpico  https://www.youtube.com/watch?v=l2jF31x2zlE   Dicas de Como lidar com pessoas com deficiência visual https://www.youtube.com/watch?v=ioE870380j8   </vt:lpstr>
      <vt:lpstr>Referências </vt:lpstr>
      <vt:lpstr>     Vídeos de apoio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ENOLY</dc:creator>
  <cp:lastModifiedBy>Enoly Crys</cp:lastModifiedBy>
  <cp:revision>2</cp:revision>
  <dcterms:modified xsi:type="dcterms:W3CDTF">2022-04-19T10:36:58Z</dcterms:modified>
</cp:coreProperties>
</file>