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3" r:id="rId4"/>
    <p:sldId id="258" r:id="rId5"/>
    <p:sldId id="269" r:id="rId6"/>
    <p:sldId id="270" r:id="rId7"/>
    <p:sldId id="271" r:id="rId8"/>
    <p:sldId id="259" r:id="rId9"/>
    <p:sldId id="260" r:id="rId10"/>
    <p:sldId id="261" r:id="rId11"/>
    <p:sldId id="262" r:id="rId12"/>
    <p:sldId id="263" r:id="rId13"/>
    <p:sldId id="272" r:id="rId14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6DD69B0-9C6B-4180-8818-1B0DBA731815}" type="datetimeFigureOut">
              <a:rPr lang="pt-BR"/>
              <a:pPr>
                <a:defRPr/>
              </a:pPr>
              <a:t>28/05/2020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663B01E-9FB3-460C-A707-B012B420991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922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86609DE0-C2EE-4053-867E-EE6ACA9A226E}" type="slidenum">
              <a:rPr lang="pt-BR" altLang="pt-BR"/>
              <a:pPr/>
              <a:t>10</a:t>
            </a:fld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54BA3-E108-4831-B5B2-92509AC9C9D8}" type="datetimeFigureOut">
              <a:rPr lang="pt-BR"/>
              <a:pPr>
                <a:defRPr/>
              </a:pPr>
              <a:t>28/05/2020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72698-2388-4EBC-9255-99646A8E59D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58828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C1292-A6A4-4010-89AB-BB8145DCAEE7}" type="datetimeFigureOut">
              <a:rPr lang="pt-BR"/>
              <a:pPr>
                <a:defRPr/>
              </a:pPr>
              <a:t>28/05/2020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FFFD2-C327-463C-ACC3-AF9983DC272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08786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54DC5-C792-444F-9217-F3698FA94B09}" type="datetimeFigureOut">
              <a:rPr lang="pt-BR"/>
              <a:pPr>
                <a:defRPr/>
              </a:pPr>
              <a:t>28/05/2020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6314A-C6DE-4B40-BEF7-99C4965EB08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69969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4350B-D70E-42F8-941E-62EAAA95CB50}" type="datetimeFigureOut">
              <a:rPr lang="pt-BR"/>
              <a:pPr>
                <a:defRPr/>
              </a:pPr>
              <a:t>28/05/2020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43EBC-F85B-436B-B46A-85DC0AD42FC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5801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93172-3023-47DF-B505-B6DB54AAED31}" type="datetimeFigureOut">
              <a:rPr lang="pt-BR"/>
              <a:pPr>
                <a:defRPr/>
              </a:pPr>
              <a:t>28/05/2020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32F56-EE77-4A9C-95EE-7526B0BE208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9631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69474-B687-4B6E-9E8F-0977C68DDA05}" type="datetimeFigureOut">
              <a:rPr lang="pt-BR"/>
              <a:pPr>
                <a:defRPr/>
              </a:pPr>
              <a:t>28/05/2020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CAA1E-3CA2-4363-9FC2-0493792D05D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54368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F442B-C533-4B88-9D89-92D1AA6077EA}" type="datetimeFigureOut">
              <a:rPr lang="pt-BR"/>
              <a:pPr>
                <a:defRPr/>
              </a:pPr>
              <a:t>28/05/2020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A66BF-7A6A-4CCD-AF15-3CE00A2834B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7209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2B0BD-CCC5-4D8E-9E66-E782A9715C5A}" type="datetimeFigureOut">
              <a:rPr lang="pt-BR"/>
              <a:pPr>
                <a:defRPr/>
              </a:pPr>
              <a:t>28/05/2020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1160E-D98C-4216-AF43-ED53C76498B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91582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E641E-8AA1-462F-AEB0-7A37D9F1025F}" type="datetimeFigureOut">
              <a:rPr lang="pt-BR"/>
              <a:pPr>
                <a:defRPr/>
              </a:pPr>
              <a:t>28/05/2020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7443-D36A-484B-BA50-AEF2969F61E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2879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39827-7003-4822-A02C-BF57CDF2FB65}" type="datetimeFigureOut">
              <a:rPr lang="pt-BR"/>
              <a:pPr>
                <a:defRPr/>
              </a:pPr>
              <a:t>28/05/2020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FBD69-4243-4DE4-B61C-E9744A0B707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28373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2B7A8-8BEC-47C7-9E65-8B9E86B045F6}" type="datetimeFigureOut">
              <a:rPr lang="pt-BR"/>
              <a:pPr>
                <a:defRPr/>
              </a:pPr>
              <a:t>28/05/2020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9DF34-B8E5-499B-9387-9A298A99E7A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3060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2EFEBA-DB83-4367-A574-ABE59927E2A4}" type="datetimeFigureOut">
              <a:rPr lang="pt-BR"/>
              <a:pPr>
                <a:defRPr/>
              </a:pPr>
              <a:t>28/05/2020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6DF86E9-B866-4884-B8B5-042A7EA0A45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512" y="1268760"/>
            <a:ext cx="864096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O campo da Comunicação Organizacional e das Relações Públicas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3024535"/>
            <a:ext cx="8640960" cy="1752600"/>
          </a:xfrm>
        </p:spPr>
        <p:txBody>
          <a:bodyPr rtlCol="0">
            <a:normAutofit/>
          </a:bodyPr>
          <a:lstStyle/>
          <a:p>
            <a:r>
              <a:rPr lang="pt-BR" b="1" dirty="0"/>
              <a:t>Disciplina: Introdução ao Campo da Comunicação  CCA 0321 </a:t>
            </a:r>
          </a:p>
          <a:p>
            <a:r>
              <a:rPr lang="pt-BR" dirty="0"/>
              <a:t>Prof. Dr. Richard </a:t>
            </a:r>
            <a:r>
              <a:rPr lang="pt-BR" dirty="0" err="1"/>
              <a:t>Romancini</a:t>
            </a:r>
            <a:r>
              <a:rPr lang="pt-BR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67544" y="1196752"/>
            <a:ext cx="820891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800" b="1" dirty="0"/>
              <a:t>Periodizando a pesquisa</a:t>
            </a:r>
            <a:r>
              <a:rPr lang="pt-BR" sz="2800" dirty="0"/>
              <a:t>, </a:t>
            </a:r>
            <a:r>
              <a:rPr lang="pt-BR" sz="2800" dirty="0" err="1"/>
              <a:t>Kunsch</a:t>
            </a:r>
            <a:r>
              <a:rPr lang="pt-BR" sz="2800" dirty="0"/>
              <a:t> observa dois momentos: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800" b="1" dirty="0"/>
              <a:t>Até 1970</a:t>
            </a:r>
            <a:r>
              <a:rPr lang="pt-BR" sz="2800" dirty="0"/>
              <a:t>, com uma sistematização de práticas profissionais, assim, uma pesquisa mais voltada para o “como fazer”</a:t>
            </a:r>
          </a:p>
          <a:p>
            <a:pPr marL="800100" lvl="1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t-BR" sz="2800" b="1" dirty="0"/>
              <a:t>E, a partir dos anos 2000</a:t>
            </a:r>
            <a:r>
              <a:rPr lang="pt-BR" sz="2800" dirty="0"/>
              <a:t>, um salto de qualidade com perspectivas mais teóricas e críticas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/>
              <a:t>Porém, em ambos os momentos, há a preocupação com a aplicabilidade de </a:t>
            </a:r>
            <a:br>
              <a:rPr lang="pt-BR" sz="2800" dirty="0"/>
            </a:br>
            <a:r>
              <a:rPr lang="pt-BR" sz="2800" dirty="0"/>
              <a:t>resultados e conhecimentos </a:t>
            </a:r>
            <a:br>
              <a:rPr lang="pt-BR" sz="2800" dirty="0"/>
            </a:br>
            <a:r>
              <a:rPr lang="pt-BR" sz="2800" dirty="0"/>
              <a:t>produzidos</a:t>
            </a:r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/>
          <a:lstStyle/>
          <a:p>
            <a:r>
              <a:rPr lang="pt-BR" dirty="0"/>
              <a:t>Pesquisa acadêmica – II (</a:t>
            </a:r>
            <a:r>
              <a:rPr lang="pt-BR" dirty="0" err="1"/>
              <a:t>Kunsch</a:t>
            </a:r>
            <a:r>
              <a:rPr lang="pt-BR" dirty="0"/>
              <a:t>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188640"/>
            <a:ext cx="91440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pt-BR" sz="3200" dirty="0"/>
              <a:t>Algumas preocupações pioneiras e ainda hoje desenvolvidas pelos investigadores (</a:t>
            </a:r>
            <a:r>
              <a:rPr lang="pt-BR" sz="3200" dirty="0" err="1"/>
              <a:t>Kunsch</a:t>
            </a:r>
            <a:r>
              <a:rPr lang="pt-BR" sz="3200" dirty="0"/>
              <a:t>, Rodrigues)</a:t>
            </a:r>
          </a:p>
        </p:txBody>
      </p:sp>
      <p:pic>
        <p:nvPicPr>
          <p:cNvPr id="6" name="Picture 6" descr="Resultado de imagem para Roberto Porto Simõ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556792"/>
            <a:ext cx="2387066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ângulo 2"/>
          <p:cNvSpPr/>
          <p:nvPr/>
        </p:nvSpPr>
        <p:spPr>
          <a:xfrm>
            <a:off x="611560" y="1866743"/>
            <a:ext cx="4572000" cy="37702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t-BR" sz="2800" b="1" dirty="0"/>
              <a:t>Cândido Teobaldo (1919-2003): </a:t>
            </a:r>
            <a:r>
              <a:rPr lang="pt-BR" sz="2800" dirty="0"/>
              <a:t>fundamentos </a:t>
            </a:r>
            <a:r>
              <a:rPr lang="pt-BR" sz="2800" dirty="0" err="1"/>
              <a:t>psicossociológicos</a:t>
            </a:r>
            <a:r>
              <a:rPr lang="pt-BR" sz="2800" dirty="0"/>
              <a:t> de RP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t-BR" sz="2800" b="1" dirty="0"/>
              <a:t>Roberto Porto Simões (1935-2018): </a:t>
            </a:r>
            <a:r>
              <a:rPr lang="pt-BR" sz="2800" dirty="0"/>
              <a:t>função política e micropolítica das RP, desenvolvimento de uma rede teórica ligada às RP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56812" y="1754306"/>
            <a:ext cx="4176464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t-BR" sz="2400" b="1" dirty="0" err="1"/>
              <a:t>Cícilia</a:t>
            </a:r>
            <a:r>
              <a:rPr lang="pt-BR" sz="2400" b="1" dirty="0"/>
              <a:t> </a:t>
            </a:r>
            <a:r>
              <a:rPr lang="pt-BR" sz="2400" b="1" dirty="0" err="1"/>
              <a:t>Peruzzo</a:t>
            </a:r>
            <a:r>
              <a:rPr lang="pt-BR" sz="2400" b="1" dirty="0"/>
              <a:t> (1950-): </a:t>
            </a:r>
            <a:r>
              <a:rPr lang="pt-BR" sz="2400" dirty="0"/>
              <a:t>aportes da teoria crítica para pensar as RP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/>
              <a:t>Fábio França (1932): </a:t>
            </a:r>
            <a:r>
              <a:rPr lang="pt-BR" sz="2400" dirty="0"/>
              <a:t>relações na administração de relacionamentos e estudo dos públicos</a:t>
            </a:r>
          </a:p>
        </p:txBody>
      </p:sp>
      <p:pic>
        <p:nvPicPr>
          <p:cNvPr id="12" name="Picture 2" descr="http://4.bp.blogspot.com/-jSX2FNFbVL8/T93TeKIIk8I/AAAAAAAAAIg/Xsl0G85rPWE/s320/ferrari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803" y="2575034"/>
            <a:ext cx="3048000" cy="229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Resultado de imagem para cicília peruzz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276" y="1628800"/>
            <a:ext cx="2030735" cy="2826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ítulo 1"/>
          <p:cNvSpPr txBox="1">
            <a:spLocks/>
          </p:cNvSpPr>
          <p:nvPr/>
        </p:nvSpPr>
        <p:spPr>
          <a:xfrm>
            <a:off x="215516" y="188640"/>
            <a:ext cx="8712968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pt-BR" sz="3200" dirty="0"/>
              <a:t>Algumas preocupações pioneiras e ainda hoje desenvolvidas pelos investigadores (</a:t>
            </a:r>
            <a:r>
              <a:rPr lang="pt-BR" sz="3200" dirty="0" err="1"/>
              <a:t>Kunsch</a:t>
            </a:r>
            <a:r>
              <a:rPr lang="pt-BR" sz="3200" dirty="0"/>
              <a:t>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Resultado de imagem para Margarida Kuns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700808"/>
            <a:ext cx="233963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467544" y="1700808"/>
            <a:ext cx="46805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b="1" dirty="0"/>
              <a:t>Margarida </a:t>
            </a:r>
            <a:r>
              <a:rPr lang="pt-BR" sz="2800" b="1" dirty="0" err="1"/>
              <a:t>Kunsch</a:t>
            </a:r>
            <a:r>
              <a:rPr lang="pt-BR" sz="2800" b="1" dirty="0"/>
              <a:t> (1947-): </a:t>
            </a:r>
            <a:r>
              <a:rPr lang="pt-BR" sz="2800" dirty="0"/>
              <a:t>discussão sobre a “comunicação estratégica integrada” com desenvolvimento de uma visão abrangente da “comunicação organizacional”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215516" y="188640"/>
            <a:ext cx="8712968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pt-BR" sz="3200" dirty="0"/>
              <a:t>Algumas preocupações pioneiras e ainda hoje desenvolvidas pelos investigadores (</a:t>
            </a:r>
            <a:r>
              <a:rPr lang="pt-BR" sz="3200" dirty="0" err="1"/>
              <a:t>Kunsch</a:t>
            </a:r>
            <a:r>
              <a:rPr lang="pt-BR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81071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457262" y="105404"/>
            <a:ext cx="8229600" cy="1143000"/>
          </a:xfrm>
        </p:spPr>
        <p:txBody>
          <a:bodyPr/>
          <a:lstStyle/>
          <a:p>
            <a:pPr eaLnBrk="1" hangingPunct="1"/>
            <a:r>
              <a:rPr lang="pt-BR" altLang="pt-BR" dirty="0"/>
              <a:t>Textos para discussão</a:t>
            </a:r>
          </a:p>
        </p:txBody>
      </p:sp>
      <p:sp>
        <p:nvSpPr>
          <p:cNvPr id="4099" name="CaixaDeTexto 2"/>
          <p:cNvSpPr txBox="1">
            <a:spLocks noChangeArrowheads="1"/>
          </p:cNvSpPr>
          <p:nvPr/>
        </p:nvSpPr>
        <p:spPr bwMode="auto">
          <a:xfrm>
            <a:off x="179511" y="1124744"/>
            <a:ext cx="8785101" cy="5616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pt-BR" altLang="pt-BR" sz="2400" dirty="0"/>
              <a:t>“Relações Públicas” </a:t>
            </a:r>
            <a:r>
              <a:rPr lang="pt-BR" altLang="pt-BR" sz="2400" b="1" dirty="0"/>
              <a:t>– </a:t>
            </a:r>
            <a:r>
              <a:rPr lang="pt-BR" altLang="pt-BR" sz="2400" dirty="0"/>
              <a:t>Capítulo, de Margaria </a:t>
            </a:r>
            <a:r>
              <a:rPr lang="pt-BR" altLang="pt-BR" sz="2400" dirty="0" err="1"/>
              <a:t>Künsch</a:t>
            </a:r>
            <a:r>
              <a:rPr lang="pt-BR" altLang="pt-BR" sz="2400" dirty="0"/>
              <a:t>, do livro</a:t>
            </a:r>
            <a:r>
              <a:rPr lang="pt-BR" altLang="pt-BR" sz="2400" b="1" dirty="0"/>
              <a:t> O campo da comunicação no Brasil</a:t>
            </a:r>
            <a:r>
              <a:rPr lang="pt-BR" altLang="pt-BR" sz="2400" dirty="0"/>
              <a:t> (Rio de Janeiro: Vozes, 2008).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</a:pPr>
            <a:r>
              <a:rPr lang="pt-BR" altLang="pt-BR" sz="2200" dirty="0"/>
              <a:t>Situa o surgimento e o desenvolvimento das Relações Públicas no Brasil, enfatizando as </a:t>
            </a:r>
            <a:r>
              <a:rPr lang="pt-BR" altLang="pt-BR" sz="2200" b="1" dirty="0"/>
              <a:t>dimensões profissionais </a:t>
            </a:r>
            <a:r>
              <a:rPr lang="pt-BR" altLang="pt-BR" sz="2200" dirty="0"/>
              <a:t>e </a:t>
            </a:r>
            <a:r>
              <a:rPr lang="pt-BR" altLang="pt-BR" sz="2200" b="1" dirty="0"/>
              <a:t>acadêmicas</a:t>
            </a:r>
            <a:br>
              <a:rPr lang="pt-BR" altLang="pt-BR" sz="1600" b="1" dirty="0"/>
            </a:br>
            <a:endParaRPr lang="pt-BR" altLang="pt-BR" sz="900" b="1" dirty="0"/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pt-BR" altLang="pt-BR" sz="2400" dirty="0"/>
              <a:t>“Das </a:t>
            </a:r>
            <a:r>
              <a:rPr lang="pt-BR" altLang="pt-BR" sz="2400" dirty="0" err="1"/>
              <a:t>itinerâncias</a:t>
            </a:r>
            <a:r>
              <a:rPr lang="pt-BR" altLang="pt-BR" sz="2400" dirty="0"/>
              <a:t> às travessias de um campo científico: o legado da Comunicação Organizacional e das Relações Públicas” - Capítulo da dissertação de mestrado, de Talles Rangel Rodrigues, </a:t>
            </a:r>
            <a:r>
              <a:rPr lang="pt-BR" altLang="pt-BR" sz="2400" b="1" dirty="0"/>
              <a:t>Elementos para uma História Social do Campo Científico da Comunicação Organizacional e Relações Públicas (2001-2015) (São Paulo: ECA/USP, 2017) 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</a:pPr>
            <a:r>
              <a:rPr lang="pt-BR" altLang="pt-BR" sz="2200" dirty="0"/>
              <a:t>Destaca, principalmente, aspectos </a:t>
            </a:r>
            <a:br>
              <a:rPr lang="pt-BR" altLang="pt-BR" sz="2200" dirty="0"/>
            </a:br>
            <a:r>
              <a:rPr lang="pt-BR" altLang="pt-BR" sz="2200" dirty="0"/>
              <a:t>históricos da constituição científica</a:t>
            </a:r>
            <a:br>
              <a:rPr lang="pt-BR" altLang="pt-BR" sz="2200" dirty="0"/>
            </a:br>
            <a:r>
              <a:rPr lang="pt-BR" altLang="pt-BR" sz="2200" dirty="0"/>
              <a:t>da área de CO/RP</a:t>
            </a:r>
            <a:br>
              <a:rPr lang="pt-BR" altLang="pt-BR" sz="1400" b="1" dirty="0"/>
            </a:br>
            <a:endParaRPr lang="pt-BR" altLang="pt-BR" sz="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2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1143000"/>
          </a:xfrm>
        </p:spPr>
        <p:txBody>
          <a:bodyPr/>
          <a:lstStyle/>
          <a:p>
            <a:r>
              <a:rPr lang="pt-BR" sz="4000" dirty="0"/>
              <a:t>Surgimento RP – marco geral (Rodrigues)</a:t>
            </a:r>
          </a:p>
        </p:txBody>
      </p:sp>
      <p:sp>
        <p:nvSpPr>
          <p:cNvPr id="2" name="Retângulo 1"/>
          <p:cNvSpPr/>
          <p:nvPr/>
        </p:nvSpPr>
        <p:spPr>
          <a:xfrm>
            <a:off x="611560" y="1556792"/>
            <a:ext cx="81369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/>
              <a:t>“Desde o fim do século XIX, a ductilidade [deformação] da imagem das grandes  indústrias,  bem como dos grandes empresários demandaram  um trabalho especifico de mediação  entre  as  organizações e a  sociedade, sobretudo em razão de questões como a transparência e opinião pública. É neste contexto social que emergem as Relações Públicas modernas” (RODRIGUES, 2017. p. 44).</a:t>
            </a:r>
          </a:p>
        </p:txBody>
      </p:sp>
    </p:spTree>
    <p:extLst>
      <p:ext uri="{BB962C8B-B14F-4D97-AF65-F5344CB8AC3E}">
        <p14:creationId xmlns:p14="http://schemas.microsoft.com/office/powerpoint/2010/main" val="2673194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2"/>
          <p:cNvSpPr>
            <a:spLocks noGrp="1"/>
          </p:cNvSpPr>
          <p:nvPr>
            <p:ph type="title"/>
          </p:nvPr>
        </p:nvSpPr>
        <p:spPr>
          <a:xfrm>
            <a:off x="35496" y="274638"/>
            <a:ext cx="9036496" cy="1143000"/>
          </a:xfrm>
        </p:spPr>
        <p:txBody>
          <a:bodyPr/>
          <a:lstStyle/>
          <a:p>
            <a:r>
              <a:rPr lang="pt-BR" sz="4000" dirty="0"/>
              <a:t>Surgimento RP - Brasil (</a:t>
            </a:r>
            <a:r>
              <a:rPr lang="pt-BR" sz="4000" dirty="0" err="1"/>
              <a:t>Kunsch</a:t>
            </a:r>
            <a:r>
              <a:rPr lang="pt-BR" sz="4000" dirty="0"/>
              <a:t>, Rodrigues)</a:t>
            </a:r>
          </a:p>
        </p:txBody>
      </p:sp>
      <p:pic>
        <p:nvPicPr>
          <p:cNvPr id="6" name="Picture 2" descr="Imagem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378169"/>
            <a:ext cx="3425216" cy="321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472716" y="1466262"/>
            <a:ext cx="51794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Pioneirismo da empresa canadense de eletricidade The São Paulo </a:t>
            </a:r>
            <a:r>
              <a:rPr lang="pt-BR" sz="2400" dirty="0" err="1"/>
              <a:t>Tramway</a:t>
            </a:r>
            <a:r>
              <a:rPr lang="pt-BR" sz="2400" dirty="0"/>
              <a:t> Light </a:t>
            </a:r>
            <a:r>
              <a:rPr lang="pt-BR" sz="2400" dirty="0" err="1"/>
              <a:t>and</a:t>
            </a:r>
            <a:r>
              <a:rPr lang="pt-BR" sz="2400" dirty="0"/>
              <a:t> Power </a:t>
            </a:r>
            <a:r>
              <a:rPr lang="pt-BR" sz="2400" dirty="0" err="1"/>
              <a:t>Company</a:t>
            </a:r>
            <a:r>
              <a:rPr lang="pt-BR" sz="2400" dirty="0"/>
              <a:t> </a:t>
            </a:r>
            <a:r>
              <a:rPr lang="pt-BR" sz="2400" dirty="0" err="1"/>
              <a:t>Limited</a:t>
            </a:r>
            <a:r>
              <a:rPr lang="pt-BR" sz="2400" dirty="0"/>
              <a:t> (1914) (atual Eletropaulo)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Papel das RP na mediação entre empresas e sociedade</a:t>
            </a:r>
          </a:p>
        </p:txBody>
      </p:sp>
      <p:pic>
        <p:nvPicPr>
          <p:cNvPr id="8" name="Picture 4" descr="Resultado de imagem para &quot;Eduardo Pinheiro Lobo&quot;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7" b="7428"/>
          <a:stretch/>
        </p:blipFill>
        <p:spPr bwMode="auto">
          <a:xfrm>
            <a:off x="716986" y="4077072"/>
            <a:ext cx="1946802" cy="2520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2843808" y="4596280"/>
            <a:ext cx="18722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Eduardo Pinheiro Lobo, patrono da profissão de RP (engenheiro de formação)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/>
          <a:lstStyle/>
          <a:p>
            <a:r>
              <a:rPr lang="pt-BR" dirty="0"/>
              <a:t>Desenvolvimento BR – I (</a:t>
            </a:r>
            <a:r>
              <a:rPr lang="pt-BR" dirty="0" err="1"/>
              <a:t>Kunsch</a:t>
            </a:r>
            <a:r>
              <a:rPr lang="pt-BR" dirty="0"/>
              <a:t>)</a:t>
            </a:r>
          </a:p>
        </p:txBody>
      </p:sp>
      <p:pic>
        <p:nvPicPr>
          <p:cNvPr id="15" name="Picture 2" descr="Resultado de imagem para dip ESTADO NOV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0746" y="1569451"/>
            <a:ext cx="3661734" cy="2746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tângulo 15"/>
          <p:cNvSpPr/>
          <p:nvPr/>
        </p:nvSpPr>
        <p:spPr>
          <a:xfrm>
            <a:off x="457200" y="1499596"/>
            <a:ext cx="4572000" cy="61709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É a partir da década de 1950, porém, que a profissão começa a se desenvolver de modo mais efetivo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 err="1"/>
              <a:t>Kunsch</a:t>
            </a:r>
            <a:r>
              <a:rPr lang="pt-BR" sz="2400" dirty="0"/>
              <a:t> aponta três razões para isso: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Democratização do país (Carta de 1946)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Desenvolvimento industrial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Crescimento das indústrias das comunicações ou culturais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4398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-108520" y="116632"/>
            <a:ext cx="9396535" cy="1143000"/>
          </a:xfrm>
        </p:spPr>
        <p:txBody>
          <a:bodyPr/>
          <a:lstStyle/>
          <a:p>
            <a:r>
              <a:rPr lang="pt-BR" sz="4000" dirty="0"/>
              <a:t>Desenvolvimento BR –</a:t>
            </a:r>
            <a:r>
              <a:rPr lang="pt-BR" sz="1800" dirty="0"/>
              <a:t> </a:t>
            </a:r>
            <a:r>
              <a:rPr lang="pt-BR" sz="4000" dirty="0"/>
              <a:t>II</a:t>
            </a:r>
            <a:r>
              <a:rPr lang="pt-BR" sz="2400" dirty="0"/>
              <a:t> </a:t>
            </a:r>
            <a:r>
              <a:rPr lang="pt-BR" sz="4000" dirty="0"/>
              <a:t>(</a:t>
            </a:r>
            <a:r>
              <a:rPr lang="pt-BR" sz="4000" dirty="0" err="1"/>
              <a:t>Kunsch</a:t>
            </a:r>
            <a:r>
              <a:rPr lang="pt-BR" sz="4000" dirty="0"/>
              <a:t>, Rodrigues)</a:t>
            </a:r>
          </a:p>
        </p:txBody>
      </p:sp>
      <p:pic>
        <p:nvPicPr>
          <p:cNvPr id="12" name="Picture 2" descr="Resultado de imagem para ABR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1" y="1293837"/>
            <a:ext cx="2088232" cy="2370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aixaDeTexto 12"/>
          <p:cNvSpPr txBox="1"/>
          <p:nvPr/>
        </p:nvSpPr>
        <p:spPr>
          <a:xfrm>
            <a:off x="6133393" y="3698187"/>
            <a:ext cx="30243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ABRP: 1954</a:t>
            </a:r>
          </a:p>
          <a:p>
            <a:r>
              <a:rPr lang="pt-BR" sz="1200" dirty="0"/>
              <a:t>Associação Brasileira de Comunicação Empresarial: 1967</a:t>
            </a:r>
          </a:p>
          <a:p>
            <a:r>
              <a:rPr lang="pt-BR" sz="1200" dirty="0"/>
              <a:t>Conselho Federal de Profissionais de Relações Públicas: 1969/1971</a:t>
            </a:r>
          </a:p>
          <a:p>
            <a:r>
              <a:rPr lang="pt-BR" sz="1200" dirty="0"/>
              <a:t>Conselho Regional de Profissionais de Relações Públicas: 1969/1971</a:t>
            </a:r>
          </a:p>
        </p:txBody>
      </p:sp>
      <p:sp>
        <p:nvSpPr>
          <p:cNvPr id="4" name="Retângulo 3"/>
          <p:cNvSpPr/>
          <p:nvPr/>
        </p:nvSpPr>
        <p:spPr>
          <a:xfrm>
            <a:off x="107504" y="1293837"/>
            <a:ext cx="5904656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A multinacionais (geralmente dos EUA) trouxeram cultura de valorização da comunicação, o que influenciou as práticas de Propaganda e RP no Brasil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E os profissionais brasileiros começam a organizar-se em entidades que tomavam como modelo experiências estrangeiras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E, em 1967, alcança-se uma regulamentação da profissão, via legislação, que, entretanto, pode ser também vista como uma forma de controle da profissão no contexto do regime militar</a:t>
            </a:r>
          </a:p>
        </p:txBody>
      </p:sp>
    </p:spTree>
    <p:extLst>
      <p:ext uri="{BB962C8B-B14F-4D97-AF65-F5344CB8AC3E}">
        <p14:creationId xmlns:p14="http://schemas.microsoft.com/office/powerpoint/2010/main" val="2662063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/>
          <a:lstStyle/>
          <a:p>
            <a:r>
              <a:rPr lang="pt-BR" dirty="0"/>
              <a:t>Desenvolvimento BR – III (</a:t>
            </a:r>
            <a:r>
              <a:rPr lang="pt-BR" dirty="0" err="1"/>
              <a:t>Kunsch</a:t>
            </a:r>
            <a:r>
              <a:rPr lang="pt-BR" dirty="0"/>
              <a:t>)</a:t>
            </a:r>
          </a:p>
        </p:txBody>
      </p:sp>
      <p:sp>
        <p:nvSpPr>
          <p:cNvPr id="7" name="Retângulo 6"/>
          <p:cNvSpPr/>
          <p:nvPr/>
        </p:nvSpPr>
        <p:spPr>
          <a:xfrm>
            <a:off x="457200" y="1340768"/>
            <a:ext cx="820891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3200" dirty="0"/>
              <a:t>Apesar da lei não ter implicado uma reserva de mercado profissional, deu amparo legal aos formados e ajudou a consolidar um campo de ensino universitário, bem como órgãos de classe e associativos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3200" dirty="0"/>
              <a:t>Durante a década de 1970 há uma forte criação de cursos de </a:t>
            </a:r>
            <a:br>
              <a:rPr lang="pt-BR" sz="3200" dirty="0"/>
            </a:br>
            <a:r>
              <a:rPr lang="pt-BR" sz="3200" dirty="0"/>
              <a:t>graduação, seguindo </a:t>
            </a:r>
            <a:br>
              <a:rPr lang="pt-BR" sz="3200" dirty="0"/>
            </a:br>
            <a:r>
              <a:rPr lang="pt-BR" sz="3200" dirty="0"/>
              <a:t>os pioneiros da ECA: </a:t>
            </a:r>
            <a:br>
              <a:rPr lang="pt-BR" sz="3200" dirty="0"/>
            </a:br>
            <a:r>
              <a:rPr lang="pt-BR" sz="3200" dirty="0"/>
              <a:t>1966 e ESRP, Recife: 1967</a:t>
            </a:r>
          </a:p>
        </p:txBody>
      </p:sp>
    </p:spTree>
    <p:extLst>
      <p:ext uri="{BB962C8B-B14F-4D97-AF65-F5344CB8AC3E}">
        <p14:creationId xmlns:p14="http://schemas.microsoft.com/office/powerpoint/2010/main" val="403828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8748464" cy="1143000"/>
          </a:xfrm>
        </p:spPr>
        <p:txBody>
          <a:bodyPr/>
          <a:lstStyle/>
          <a:p>
            <a:r>
              <a:rPr lang="pt-BR" dirty="0"/>
              <a:t>Pesquisa acadêmica – I (</a:t>
            </a:r>
            <a:r>
              <a:rPr lang="pt-BR" dirty="0" err="1"/>
              <a:t>Kunsch</a:t>
            </a:r>
            <a:r>
              <a:rPr lang="pt-BR" dirty="0"/>
              <a:t>)</a:t>
            </a:r>
          </a:p>
        </p:txBody>
      </p:sp>
      <p:pic>
        <p:nvPicPr>
          <p:cNvPr id="8" name="Picture 2" descr="Resultado de imagem para &quot;Candido Teobaldo de Souza Andrade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2252" y="1542027"/>
            <a:ext cx="1810366" cy="252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6660232" y="3278242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Candido Teobaldo e Francisco Gaudêncio (acima) </a:t>
            </a:r>
          </a:p>
        </p:txBody>
      </p:sp>
      <p:pic>
        <p:nvPicPr>
          <p:cNvPr id="10" name="Picture 4" descr="Resultado de imag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556792"/>
            <a:ext cx="2242414" cy="172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539552" y="1459679"/>
            <a:ext cx="8064896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A pesquisa propriamente </a:t>
            </a:r>
            <a:br>
              <a:rPr lang="pt-BR" sz="2400" dirty="0"/>
            </a:br>
            <a:r>
              <a:rPr lang="pt-BR" sz="2400" dirty="0"/>
              <a:t>universitária começa a </a:t>
            </a:r>
            <a:br>
              <a:rPr lang="pt-BR" sz="2400" dirty="0"/>
            </a:br>
            <a:r>
              <a:rPr lang="pt-BR" sz="2400" dirty="0"/>
              <a:t>ocorrer em paralelo e, em </a:t>
            </a:r>
            <a:br>
              <a:rPr lang="pt-BR" sz="2400" dirty="0"/>
            </a:br>
            <a:r>
              <a:rPr lang="pt-BR" sz="2400" dirty="0"/>
              <a:t>1972, na ECA, é defendida a </a:t>
            </a:r>
            <a:br>
              <a:rPr lang="pt-BR" sz="2400" dirty="0"/>
            </a:br>
            <a:r>
              <a:rPr lang="pt-BR" sz="2400" dirty="0"/>
              <a:t>primeira tese em RP, do </a:t>
            </a:r>
            <a:br>
              <a:rPr lang="pt-BR" sz="2400" dirty="0"/>
            </a:br>
            <a:r>
              <a:rPr lang="pt-BR" sz="2400" dirty="0"/>
              <a:t>professor Candido Teobaldo </a:t>
            </a:r>
            <a:br>
              <a:rPr lang="pt-BR" sz="2400" dirty="0"/>
            </a:br>
            <a:r>
              <a:rPr lang="pt-BR" sz="2400" dirty="0"/>
              <a:t>(“Relações Públicas na </a:t>
            </a:r>
            <a:br>
              <a:rPr lang="pt-BR" sz="2400" dirty="0"/>
            </a:br>
            <a:r>
              <a:rPr lang="pt-BR" sz="2400" dirty="0"/>
              <a:t>Administração Direta”), assim </a:t>
            </a:r>
            <a:br>
              <a:rPr lang="pt-BR" sz="2400" dirty="0"/>
            </a:br>
            <a:r>
              <a:rPr lang="pt-BR" sz="2400" dirty="0"/>
              <a:t>como em Jornalismo Empresarial, </a:t>
            </a:r>
            <a:br>
              <a:rPr lang="pt-BR" sz="2400" dirty="0"/>
            </a:br>
            <a:r>
              <a:rPr lang="pt-BR" sz="2400" dirty="0"/>
              <a:t>por Francisco Gaudêncio Torquato do Rego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A ECA, principalmente, nas </a:t>
            </a:r>
            <a:br>
              <a:rPr lang="pt-BR" sz="2400" dirty="0"/>
            </a:br>
            <a:r>
              <a:rPr lang="pt-BR" sz="2400" dirty="0"/>
              <a:t>primeiras décadas de PG em </a:t>
            </a:r>
            <a:br>
              <a:rPr lang="pt-BR" sz="2400" dirty="0"/>
            </a:br>
            <a:r>
              <a:rPr lang="pt-BR" sz="2400" dirty="0"/>
              <a:t>Comunicação, é liderança na área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pt-BR" dirty="0"/>
              <a:t>Pesquisa acadêmica – II (</a:t>
            </a:r>
            <a:r>
              <a:rPr lang="pt-BR" dirty="0" err="1"/>
              <a:t>Kunsch</a:t>
            </a:r>
            <a:r>
              <a:rPr lang="pt-BR" dirty="0"/>
              <a:t>)</a:t>
            </a:r>
          </a:p>
        </p:txBody>
      </p:sp>
      <p:sp>
        <p:nvSpPr>
          <p:cNvPr id="6" name="Retângulo 5"/>
          <p:cNvSpPr/>
          <p:nvPr/>
        </p:nvSpPr>
        <p:spPr>
          <a:xfrm>
            <a:off x="827584" y="1556792"/>
            <a:ext cx="79208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/>
              <a:t>Na interface entre pesquisa acadêmica e profissional, deve-se destacar o surgimento dos cursos em nível de especialização (</a:t>
            </a:r>
            <a:r>
              <a:rPr lang="pt-BR" sz="2800" dirty="0" err="1"/>
              <a:t>pós-</a:t>
            </a:r>
            <a:r>
              <a:rPr lang="pt-BR" sz="2800" i="1" dirty="0" err="1"/>
              <a:t>lato</a:t>
            </a:r>
            <a:r>
              <a:rPr lang="pt-BR" sz="2800" i="1" dirty="0"/>
              <a:t> sensu </a:t>
            </a:r>
            <a:r>
              <a:rPr lang="pt-BR" sz="2800" dirty="0"/>
              <a:t>ou MBA)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/>
              <a:t>Num plano mais acadêmico, </a:t>
            </a:r>
            <a:r>
              <a:rPr lang="pt-BR" sz="2800" dirty="0" err="1"/>
              <a:t>Kunsch</a:t>
            </a:r>
            <a:r>
              <a:rPr lang="pt-BR" sz="2800" dirty="0"/>
              <a:t> nota que a pesquisa em Comunicação Organizacional e RP passou a ganhar mais </a:t>
            </a:r>
            <a:br>
              <a:rPr lang="pt-BR" sz="2800" dirty="0"/>
            </a:br>
            <a:r>
              <a:rPr lang="pt-BR" sz="2800" dirty="0"/>
              <a:t>expressão a partir da </a:t>
            </a:r>
            <a:br>
              <a:rPr lang="pt-BR" sz="2800" dirty="0"/>
            </a:br>
            <a:r>
              <a:rPr lang="pt-BR" sz="2800" dirty="0"/>
              <a:t>década de 1990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5048</TotalTime>
  <Words>862</Words>
  <Application>Microsoft Office PowerPoint</Application>
  <PresentationFormat>Apresentação na tela (4:3)</PresentationFormat>
  <Paragraphs>54</Paragraphs>
  <Slides>13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6" baseType="lpstr">
      <vt:lpstr>Arial</vt:lpstr>
      <vt:lpstr>Calibri</vt:lpstr>
      <vt:lpstr>Tema do Office</vt:lpstr>
      <vt:lpstr>O campo da Comunicação Organizacional e das Relações Públicas</vt:lpstr>
      <vt:lpstr>Textos para discussão</vt:lpstr>
      <vt:lpstr>Surgimento RP – marco geral (Rodrigues)</vt:lpstr>
      <vt:lpstr>Surgimento RP - Brasil (Kunsch, Rodrigues)</vt:lpstr>
      <vt:lpstr>Desenvolvimento BR – I (Kunsch)</vt:lpstr>
      <vt:lpstr>Desenvolvimento BR – II (Kunsch, Rodrigues)</vt:lpstr>
      <vt:lpstr>Desenvolvimento BR – III (Kunsch)</vt:lpstr>
      <vt:lpstr>Pesquisa acadêmica – I (Kunsch)</vt:lpstr>
      <vt:lpstr>Pesquisa acadêmica – II (Kunsch)</vt:lpstr>
      <vt:lpstr>Pesquisa acadêmica – II (Kunsch)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ABNT: normatização e referências em trabalhos acadêmicos</dc:title>
  <dc:creator>Richard</dc:creator>
  <cp:lastModifiedBy>Richard Romancini</cp:lastModifiedBy>
  <cp:revision>48</cp:revision>
  <dcterms:created xsi:type="dcterms:W3CDTF">2019-05-07T19:55:29Z</dcterms:created>
  <dcterms:modified xsi:type="dcterms:W3CDTF">2020-05-28T05:42:44Z</dcterms:modified>
</cp:coreProperties>
</file>