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2" r:id="rId2"/>
    <p:sldId id="304" r:id="rId3"/>
    <p:sldId id="305" r:id="rId4"/>
    <p:sldId id="307" r:id="rId5"/>
    <p:sldId id="306" r:id="rId6"/>
    <p:sldId id="308" r:id="rId7"/>
    <p:sldId id="309" r:id="rId8"/>
    <p:sldId id="310" r:id="rId9"/>
    <p:sldId id="311" r:id="rId10"/>
    <p:sldId id="31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7854-2E8E-464A-B876-5A5049C8C772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FF0F2-B8B5-45C2-8D55-4F1B3B406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5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0459-0777-4D9E-A571-8D808416BA7E}" type="datetime1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1D6B-F5D4-4245-B234-6707D03C491C}" type="datetime1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DCFA-D9B5-4D21-9292-AEC56C1F4E4D}" type="datetime1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4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895-5AF2-4D74-9765-4135256766C2}" type="datetime1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EAAE-10C7-4303-A485-782D7FF444CE}" type="datetime1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97E-1BAE-45C9-BB3F-B5280699301B}" type="datetime1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7C8C-87A0-43F0-B528-79CEC125EA3B}" type="datetime1">
              <a:rPr lang="pt-BR" smtClean="0"/>
              <a:t>08/11/2016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4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7FB-E47A-40A9-B612-213DF82B2BF1}" type="datetime1">
              <a:rPr lang="pt-BR" smtClean="0"/>
              <a:t>08/11/2016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FD40-1E19-4370-8FFC-DCD6009F184C}" type="datetime1">
              <a:rPr lang="pt-BR" smtClean="0"/>
              <a:t>08/11/2016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C31C-DDFB-40B8-A908-8FC92C2334BE}" type="datetime1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4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E001-F4A8-42AA-B456-70C25F68D5B2}" type="datetime1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D8A4-28A5-443C-B19B-DB6D8E934674}" type="datetime1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34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uecostmovie.com/watch-now/" TargetMode="External"/><Relationship Id="rId2" Type="http://schemas.openxmlformats.org/officeDocument/2006/relationships/hyperlink" Target="https://www.youtube.com/watch?v=OaGp5_Sfbs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ah.com.br/content/ABAAAAbY8AK/custos-ambienta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700808"/>
            <a:ext cx="7715250" cy="93536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dirty="0" smtClean="0"/>
              <a:t>Gestão Estratégica de Custos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068960"/>
            <a:ext cx="7698432" cy="343185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2800" b="1" i="1" dirty="0" smtClean="0"/>
              <a:t>Orientações para o trabalho</a:t>
            </a:r>
          </a:p>
          <a:p>
            <a:pPr eaLnBrk="1" hangingPunct="1">
              <a:defRPr/>
            </a:pPr>
            <a:endParaRPr lang="pt-BR" sz="2400" b="1" i="1" dirty="0"/>
          </a:p>
          <a:p>
            <a:pPr eaLnBrk="1" hangingPunct="1">
              <a:defRPr/>
            </a:pPr>
            <a:endParaRPr lang="pt-BR" sz="2400" b="1" i="1" dirty="0" smtClean="0"/>
          </a:p>
          <a:p>
            <a:pPr eaLnBrk="1" hangingPunct="1">
              <a:defRPr/>
            </a:pPr>
            <a:endParaRPr lang="pt-BR" sz="2400" b="1" i="1" dirty="0"/>
          </a:p>
          <a:p>
            <a:pPr eaLnBrk="1" hangingPunct="1">
              <a:defRPr/>
            </a:pPr>
            <a:endParaRPr lang="pt-BR" sz="2400" b="1" i="1" dirty="0" smtClean="0"/>
          </a:p>
          <a:p>
            <a:pPr eaLnBrk="1" hangingPunct="1">
              <a:defRPr/>
            </a:pPr>
            <a:r>
              <a:rPr lang="pt-BR" sz="2400" i="1" dirty="0" smtClean="0"/>
              <a:t>	</a:t>
            </a:r>
          </a:p>
          <a:p>
            <a:pPr eaLnBrk="1" hangingPunct="1">
              <a:defRPr/>
            </a:pPr>
            <a:r>
              <a:rPr lang="pt-BR" sz="1800" i="1" dirty="0" smtClean="0"/>
              <a:t>PROFA SOLANGE GARCIA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FEARP/USP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2º.sem  </a:t>
            </a:r>
            <a:r>
              <a:rPr lang="pt-BR" sz="1800" i="1" dirty="0" smtClean="0"/>
              <a:t>2016</a:t>
            </a:r>
            <a:r>
              <a:rPr lang="pt-BR" sz="2400" dirty="0" smtClean="0"/>
              <a:t>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7768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81303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Pode-se usar trabalhos prontos e descrever os trabalhos dentro da abordagem proposta, contudo, a autoria deve ser citada, caso contrário é plágio.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7342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Inspiração (ou Expiração, ou Expiação)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57200" y="1844824"/>
            <a:ext cx="77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Filme: </a:t>
            </a:r>
            <a:r>
              <a:rPr lang="pt-BR" sz="2000" b="1" i="1" dirty="0" smtClean="0"/>
              <a:t>The </a:t>
            </a:r>
            <a:r>
              <a:rPr lang="pt-BR" sz="2000" b="1" i="1" dirty="0" err="1" smtClean="0"/>
              <a:t>True</a:t>
            </a:r>
            <a:r>
              <a:rPr lang="pt-BR" sz="2000" b="1" i="1" dirty="0" smtClean="0"/>
              <a:t> </a:t>
            </a:r>
            <a:r>
              <a:rPr lang="pt-BR" sz="2000" b="1" i="1" dirty="0" err="1" smtClean="0"/>
              <a:t>Cost</a:t>
            </a:r>
            <a:endParaRPr lang="pt-BR" sz="2000" b="1" i="1" dirty="0" smtClean="0"/>
          </a:p>
          <a:p>
            <a:endParaRPr lang="pt-BR" dirty="0" smtClean="0"/>
          </a:p>
          <a:p>
            <a:r>
              <a:rPr lang="pt-BR" dirty="0"/>
              <a:t>Sinopse</a:t>
            </a:r>
            <a:r>
              <a:rPr lang="pt-BR" dirty="0" smtClean="0"/>
              <a:t>:</a:t>
            </a:r>
          </a:p>
          <a:p>
            <a:r>
              <a:rPr lang="pt-BR" dirty="0"/>
              <a:t>The </a:t>
            </a:r>
            <a:r>
              <a:rPr lang="pt-BR" dirty="0" err="1"/>
              <a:t>True</a:t>
            </a:r>
            <a:r>
              <a:rPr lang="pt-BR" dirty="0"/>
              <a:t> </a:t>
            </a:r>
            <a:r>
              <a:rPr lang="pt-BR" dirty="0" err="1"/>
              <a:t>Cost</a:t>
            </a:r>
            <a:r>
              <a:rPr lang="pt-BR" dirty="0"/>
              <a:t> é um documentário que explora o impacto da moda nas pessoas e no planeta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Trailer:</a:t>
            </a:r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www.youtube.com/watch?v=OaGp5_Sfbss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Link para assistir o filme: Tem no </a:t>
            </a:r>
            <a:r>
              <a:rPr lang="pt-BR" dirty="0" err="1"/>
              <a:t>Netflix</a:t>
            </a:r>
            <a:r>
              <a:rPr lang="pt-BR" dirty="0"/>
              <a:t> ou tem que alugar por $3.99 </a:t>
            </a:r>
            <a:br>
              <a:rPr lang="pt-BR" dirty="0"/>
            </a:br>
            <a:endParaRPr lang="pt-BR" dirty="0"/>
          </a:p>
          <a:p>
            <a:r>
              <a:rPr lang="pt-BR" dirty="0">
                <a:hlinkClick r:id="rId3"/>
              </a:rPr>
              <a:t>http://truecostmovie.com/watch-now/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227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Escolher um dos seguintes assuntos da disciplina: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Ciclo de Vida de Produtos</a:t>
            </a:r>
          </a:p>
          <a:p>
            <a:pPr>
              <a:buFontTx/>
              <a:buChar char="-"/>
            </a:pPr>
            <a:r>
              <a:rPr lang="pt-BR" dirty="0" smtClean="0"/>
              <a:t>Cadeia de Valor</a:t>
            </a:r>
          </a:p>
          <a:p>
            <a:pPr>
              <a:buFontTx/>
              <a:buChar char="-"/>
            </a:pPr>
            <a:r>
              <a:rPr lang="pt-BR" dirty="0" smtClean="0"/>
              <a:t>Custeio Alvo</a:t>
            </a:r>
          </a:p>
          <a:p>
            <a:pPr>
              <a:buFontTx/>
              <a:buChar char="-"/>
            </a:pPr>
            <a:r>
              <a:rPr lang="pt-BR" dirty="0" smtClean="0"/>
              <a:t>Ligações Externas (cadeia de valor)</a:t>
            </a:r>
          </a:p>
          <a:p>
            <a:pPr>
              <a:buFontTx/>
              <a:buChar char="-"/>
            </a:pPr>
            <a:r>
              <a:rPr lang="pt-BR" dirty="0" smtClean="0"/>
              <a:t>Gestão da Sustentabilidade (análogo à Qualidade)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86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81303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 smtClean="0">
              <a:latin typeface="Berlin Sans FB Demi" panose="020E0802020502020306" pitchFamily="34" charset="0"/>
            </a:endParaRPr>
          </a:p>
          <a:p>
            <a:pPr algn="ctr"/>
            <a:r>
              <a:rPr lang="pt-BR" sz="3200" dirty="0" smtClean="0">
                <a:latin typeface="Berlin Sans FB Demi" panose="020E0802020502020306" pitchFamily="34" charset="0"/>
              </a:rPr>
              <a:t>O que abordar?</a:t>
            </a:r>
          </a:p>
          <a:p>
            <a:pPr algn="ctr"/>
            <a:endParaRPr lang="pt-BR" sz="3200" dirty="0">
              <a:latin typeface="Berlin Sans FB Demi" panose="020E0802020502020306" pitchFamily="34" charset="0"/>
            </a:endParaRPr>
          </a:p>
          <a:p>
            <a:pPr algn="ctr"/>
            <a:endParaRPr lang="pt-BR" sz="3200" dirty="0" smtClean="0">
              <a:latin typeface="Berlin Sans FB Demi" panose="020E0802020502020306" pitchFamily="34" charset="0"/>
            </a:endParaRPr>
          </a:p>
          <a:p>
            <a:pPr algn="ctr"/>
            <a:endParaRPr lang="pt-BR" sz="3200" dirty="0" smtClean="0">
              <a:latin typeface="Berlin Sans FB Demi" panose="020E0802020502020306" pitchFamily="34" charset="0"/>
            </a:endParaRPr>
          </a:p>
          <a:p>
            <a:pPr algn="ctr"/>
            <a:r>
              <a:rPr lang="pt-BR" sz="3200" dirty="0" smtClean="0">
                <a:latin typeface="Berlin Sans FB Demi" panose="020E0802020502020306" pitchFamily="34" charset="0"/>
              </a:rPr>
              <a:t>Onde abordar? </a:t>
            </a:r>
          </a:p>
          <a:p>
            <a:pPr algn="ctr"/>
            <a:endParaRPr lang="pt-BR" sz="3200" dirty="0">
              <a:latin typeface="Berlin Sans FB Demi" panose="020E0802020502020306" pitchFamily="34" charset="0"/>
            </a:endParaRPr>
          </a:p>
          <a:p>
            <a:pPr algn="ctr"/>
            <a:endParaRPr lang="pt-BR" sz="3200" dirty="0" smtClean="0">
              <a:latin typeface="Berlin Sans FB Demi" panose="020E0802020502020306" pitchFamily="34" charset="0"/>
            </a:endParaRPr>
          </a:p>
          <a:p>
            <a:pPr algn="ctr"/>
            <a:endParaRPr lang="pt-BR" sz="3200" dirty="0" smtClean="0">
              <a:latin typeface="Berlin Sans FB Demi" panose="020E0802020502020306" pitchFamily="34" charset="0"/>
            </a:endParaRPr>
          </a:p>
          <a:p>
            <a:pPr algn="ctr"/>
            <a:r>
              <a:rPr lang="pt-BR" sz="3200" dirty="0" smtClean="0">
                <a:latin typeface="Berlin Sans FB Demi" panose="020E0802020502020306" pitchFamily="34" charset="0"/>
              </a:rPr>
              <a:t>Como abordar? </a:t>
            </a:r>
            <a:endParaRPr lang="pt-BR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2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/>
          <a:lstStyle/>
          <a:p>
            <a:r>
              <a:rPr lang="pt-BR" dirty="0" smtClean="0"/>
              <a:t>Ciclo de Vida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O tempo que um produto existe – de sua concepção ao seu abandono; a história de lucros do produto de acordo com quatro estágios: introdução, crescimento, maturidade e declínio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 que pode ser abordado?</a:t>
            </a:r>
          </a:p>
          <a:p>
            <a:pPr marL="0" indent="0">
              <a:buNone/>
            </a:pPr>
            <a:r>
              <a:rPr lang="pt-BR" sz="2400" dirty="0" smtClean="0"/>
              <a:t>Os estágios do negócio Moda Rápida (ou outro negócio) discutindo lucros e estratégias/tipos de custo ao longo do ciclo de vida. Comparar com elementos da teoria, fazer analogias e críticas. Discutir quais são as ameaças que se apresentam para o declínio do produto.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Onde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Negócios no Brasil ou empresas que aparecem no filme que tenham acesso a informações em português.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Como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Descrição; Proposição ou Ficção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428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/>
          <a:lstStyle/>
          <a:p>
            <a:r>
              <a:rPr lang="pt-BR" dirty="0" smtClean="0"/>
              <a:t>Cadeia de Valor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O conjunto de atividades necessárias para projetar, desenvolver, produzir, comercializar, distribuir e atender aos clientes.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 que pode ser abordado?</a:t>
            </a:r>
          </a:p>
          <a:p>
            <a:pPr marL="0" indent="0">
              <a:buNone/>
            </a:pPr>
            <a:r>
              <a:rPr lang="pt-BR" sz="2400" dirty="0" smtClean="0"/>
              <a:t>A cadeia de valor do negócio Moda Rápida (ou no negócio Fair Trade) discutindo as atividades, custos e gestão de custos envolvidos. Utilizar elementos da teoria, como a análise da cadeia de valor. Discutir quais as atividades que não agregam valor no negócio da Moda rápida.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Onde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Negócios no Brasil que têm a produção terceirizada em países subdesenvolvidos ou empresas que aparecem no filme que tenham acesso a informações em português.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Como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Descrição; Proposição ou Ficção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4689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/>
          <a:lstStyle/>
          <a:p>
            <a:r>
              <a:rPr lang="pt-BR" dirty="0" smtClean="0"/>
              <a:t>Custeio Alvo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Um método de determinar o custo de um produto ou serviço baseado no preço que os consumidores estão dispostos a pagar. Também referido como custeio direcionado pelo preço.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 que pode ser abordado?</a:t>
            </a:r>
          </a:p>
          <a:p>
            <a:pPr marL="0" indent="0">
              <a:buNone/>
            </a:pPr>
            <a:r>
              <a:rPr lang="pt-BR" sz="2400" dirty="0" smtClean="0"/>
              <a:t>A forma como o negócio Moda Rápida (ou outro negócio) está aplicando o método de custeio alvo. </a:t>
            </a:r>
            <a:r>
              <a:rPr lang="pt-BR" sz="2400" dirty="0"/>
              <a:t>Comparar com elementos da teoria, </a:t>
            </a:r>
            <a:r>
              <a:rPr lang="pt-BR" sz="2400" dirty="0" smtClean="0"/>
              <a:t>com a análise de custos específicos para efetuar o processo de redução de custos, fazer </a:t>
            </a:r>
            <a:r>
              <a:rPr lang="pt-BR" sz="2400" dirty="0"/>
              <a:t>analogias e críticas</a:t>
            </a:r>
            <a:r>
              <a:rPr lang="pt-BR" sz="2400" dirty="0" smtClean="0"/>
              <a:t>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Onde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Negócios no Brasil ou empresas que aparecem no filme que tenham acesso a informações em português.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Como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Descrição; Proposição ou Ficção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7195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/>
          <a:lstStyle/>
          <a:p>
            <a:r>
              <a:rPr lang="pt-BR" dirty="0" smtClean="0"/>
              <a:t>Ligações Externas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05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 smtClean="0"/>
              <a:t>O relacionamento das atividades de uma empresa dentro de seu segmento da cadeia de valores com aquelas atividades de seus fornecedores e clientes.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 que pode ser abordado?</a:t>
            </a:r>
          </a:p>
          <a:p>
            <a:pPr marL="0" indent="0">
              <a:buNone/>
            </a:pPr>
            <a:r>
              <a:rPr lang="pt-BR" sz="2400" dirty="0" smtClean="0"/>
              <a:t>O relacionamento dos distribuidores do negócio Moda Rápida (ou outro negócio) com os produtores.  Qual o alinhamento deste relacionamento com a estratégia dos distribuidores? Comparar com elementos da teoria, fazer analogias e críticas. Discutir se a sustentabilidade pode representar uma vantagem competitiva.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Onde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Negócios no Brasil ou empresas que aparecem no filme que tenham acesso a informações em português.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Como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Descrição; Proposição ou Ficção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7839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>
            <a:normAutofit/>
          </a:bodyPr>
          <a:lstStyle/>
          <a:p>
            <a:r>
              <a:rPr lang="pt-BR" dirty="0" smtClean="0"/>
              <a:t>Gestão da Sustentabilidade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052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400" dirty="0" smtClean="0"/>
              <a:t>Forma de gestão que considera de forma simultânea os processos </a:t>
            </a:r>
            <a:r>
              <a:rPr lang="pt-BR" sz="2400" dirty="0"/>
              <a:t>que valorizam e recuperam todas as formas de </a:t>
            </a:r>
            <a:r>
              <a:rPr lang="pt-BR" sz="2400" dirty="0" smtClean="0"/>
              <a:t>capital: </a:t>
            </a:r>
            <a:r>
              <a:rPr lang="pt-BR" sz="2400" dirty="0"/>
              <a:t>humano, natural e </a:t>
            </a:r>
            <a:r>
              <a:rPr lang="pt-BR" sz="2400" dirty="0" smtClean="0"/>
              <a:t>financeiro</a:t>
            </a:r>
            <a:r>
              <a:rPr lang="pt-BR" sz="2400" dirty="0"/>
              <a:t>.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 que pode ser abordado?</a:t>
            </a:r>
          </a:p>
          <a:p>
            <a:pPr marL="0" indent="0">
              <a:buNone/>
            </a:pPr>
            <a:r>
              <a:rPr lang="pt-BR" sz="2400" dirty="0" smtClean="0"/>
              <a:t>A aplicação dos conceitos de Gestão da Qualidade Total de forma análoga para a Gestão da Sustentabilidade. Comparar elementos da teoria, como atributos; indicadores de processo; relatórios de controle e de desempenho. </a:t>
            </a:r>
            <a:r>
              <a:rPr lang="pt-BR" sz="2400" u="sng" dirty="0">
                <a:hlinkClick r:id="rId2"/>
              </a:rPr>
              <a:t>http://www.ebah.com.br/content/ABAAAAbY8AK/custos-ambientais</a:t>
            </a: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Onde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Negócios no Brasil ou empresas que aparecem no filme que tenham acesso a informações em português. </a:t>
            </a:r>
          </a:p>
          <a:p>
            <a:pPr marL="0" indent="0">
              <a:buNone/>
            </a:pPr>
            <a:r>
              <a:rPr lang="pt-BR" sz="2400" dirty="0" smtClean="0">
                <a:latin typeface="Berlin Sans FB Demi" panose="020E0802020502020306" pitchFamily="34" charset="0"/>
              </a:rPr>
              <a:t>Como abordar?</a:t>
            </a:r>
            <a:endParaRPr lang="pt-BR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Descrição; Proposição ou Ficção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24504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695</Words>
  <Application>Microsoft Office PowerPoint</Application>
  <PresentationFormat>Apresentação na tela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Berlin Sans FB Demi</vt:lpstr>
      <vt:lpstr>Calibri</vt:lpstr>
      <vt:lpstr>Tema do Office</vt:lpstr>
      <vt:lpstr>Gestão Estratégica de Custos</vt:lpstr>
      <vt:lpstr>Inspiração (ou Expiração, ou Expiação)</vt:lpstr>
      <vt:lpstr>Tema do Trabalho</vt:lpstr>
      <vt:lpstr>Apresentação do PowerPoint</vt:lpstr>
      <vt:lpstr>Ciclo de Vida</vt:lpstr>
      <vt:lpstr>Cadeia de Valor</vt:lpstr>
      <vt:lpstr>Custeio Alvo</vt:lpstr>
      <vt:lpstr>Ligações Externas</vt:lpstr>
      <vt:lpstr>Gestão da Sustentabilidade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</dc:creator>
  <cp:lastModifiedBy>solange</cp:lastModifiedBy>
  <cp:revision>21</cp:revision>
  <dcterms:created xsi:type="dcterms:W3CDTF">2013-04-24T15:02:26Z</dcterms:created>
  <dcterms:modified xsi:type="dcterms:W3CDTF">2016-11-08T21:38:33Z</dcterms:modified>
</cp:coreProperties>
</file>