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330-C372-49A6-A31F-0BF838396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93102C-551A-4DCC-9B40-CF5C03ED0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8D0AD-2816-4BE0-8D16-91BF67593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5054F2-55CE-45D2-A4BC-6B5F5271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00658-267E-4E48-9BD2-7A295552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2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289F6-E86A-4AC7-A72A-982796B4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0E444D-D9A8-40BB-8123-CDB05DFE8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2B2AA2-B16D-438C-9E8E-65DAD10C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8C979E-1FC2-4072-A66F-16B7DB70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F3C406-14B5-4C59-8212-56F55E71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36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882080-537C-4902-8C62-E3A12D12B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DEE3DC-9FE8-40B0-91DA-860E9100C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0E762F-EDF6-48AC-8B34-60C9B6C0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4D48CD-2CA0-41FD-8B7B-56272BD2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24BFBA-9234-491A-AD75-F9DA9FDE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968B7-AC8F-4972-8794-EFEDC43C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9E681B-A621-4A4F-A9B1-9C52C977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FE1C24-E553-48BA-ABFC-CC0F5513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63DB3-AB68-4944-89C4-8275A10E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DAC5BB-1A8A-428B-B137-4DA3EC80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5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1660F-28EC-4B2D-89D4-1EF5526C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FC6574-1B1F-4714-839F-DDDC35EAF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99E948-9321-40D2-82EB-4583BABD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D92BCD-3FC9-4E4D-B37C-8EFB92E8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C1B82E-E02B-4A3C-A0C8-333B9798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42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1B9D0-29AA-43A2-8B34-B9163E7B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3083C0-DAB0-469C-B79F-3ACA464D8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D1B04D-91E1-466B-9A0C-FE12DF746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2B564F-8798-469C-961A-126A7007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DDC5B1-DB90-47A2-B09B-4FD6F9FB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162CFD-F553-4F59-9ABB-16BCD270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88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E29B6-14A2-4BFE-82E2-9834B062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1A09DA-488E-45CC-B026-F7DF9DF5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121A9A-91D8-44A6-AE24-181192066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F98CAB-2F02-42D6-AFD0-467414585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92CEBF-62D7-4FEB-8EC9-6E7E8A5C1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E644233-CBE0-41C1-A906-0198442B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C15A82-4E85-4528-BA3D-64B206E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29A0BA8-C774-4132-9562-DFF27751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28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36A01-ED03-44FB-A079-E87C7C3D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991F5E3-A717-4106-8649-64E75F08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43B227-9370-470F-A543-8C77811B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073483-2BFD-48FC-BD6A-E4AA9D3F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77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F7FE27-8478-47F1-ABA2-AFE87537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E8DE7-E191-4225-8102-3CE1FB96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7EB628-6769-4DD2-A2BE-44F9FD84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69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BA047-FB3C-4DAE-823C-81067AC4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53D6DD-E710-47B8-B5EC-7F062DED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7F182DB-D21E-4DFF-88FC-3D8879DDF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2C1997-FCFB-4522-BF94-1BA9BEC9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82729-6AB5-4E79-99DA-CA90D0DC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CDDED8-D1BD-4B49-BAE4-21F1F4A7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00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F5EF0-7CAE-4CF7-ABCA-5624C6F3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76A5134-4335-4846-8B37-6B734835F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E6FFDF-16A1-4F45-91D0-9CBFB2BF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107EFF-9323-4423-944E-AB260B25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B678CE-3619-400F-81ED-A2BB4629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4E3918-D630-4EF2-AC82-5A1FF51D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02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998BA8-0094-4A26-9B66-B44602FB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C62038-3A13-46F2-9BB1-CCF31374A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F5E38F-08CF-4431-90C7-81A41A4BD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2EBB-B55D-4BF4-B0E4-A17BCE36DDD6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AE524-3B98-448F-A779-A27B0E7C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C79D2E-9B3E-48C3-A882-15103C1F1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65370-FEB9-40C7-979D-A98B3CA15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MAC5784 – AI in videogames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9CA381-FEC7-44A8-A213-E6844FE56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Flavio Soares Correa da Silva</a:t>
            </a:r>
          </a:p>
          <a:p>
            <a:r>
              <a:rPr lang="pt-BR" dirty="0"/>
              <a:t>2nd </a:t>
            </a:r>
            <a:r>
              <a:rPr lang="pt-BR" dirty="0" err="1"/>
              <a:t>semester</a:t>
            </a:r>
            <a:r>
              <a:rPr lang="pt-BR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76901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6EFAF-9AC6-4512-A158-2474581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Purpose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AI (</a:t>
            </a:r>
            <a:r>
              <a:rPr lang="pt-BR" dirty="0" err="1"/>
              <a:t>from</a:t>
            </a:r>
            <a:r>
              <a:rPr lang="pt-BR" dirty="0"/>
              <a:t> AIMA 3rd </a:t>
            </a:r>
            <a:r>
              <a:rPr lang="pt-BR" dirty="0" err="1"/>
              <a:t>edition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984DF3-EFF5-4EA2-9CBC-19A3A051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AIMA = Russell, S.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Norvig</a:t>
            </a:r>
            <a:r>
              <a:rPr lang="pt-BR" dirty="0"/>
              <a:t>, P. Artificial </a:t>
            </a:r>
            <a:r>
              <a:rPr lang="pt-BR" dirty="0" err="1"/>
              <a:t>Intelligence</a:t>
            </a:r>
            <a:r>
              <a:rPr lang="pt-BR" dirty="0"/>
              <a:t>, a </a:t>
            </a:r>
            <a:r>
              <a:rPr lang="pt-BR" dirty="0" err="1"/>
              <a:t>Modern</a:t>
            </a:r>
            <a:r>
              <a:rPr lang="pt-BR" dirty="0"/>
              <a:t> Approach (Elsevier) – 3rd </a:t>
            </a:r>
            <a:r>
              <a:rPr lang="pt-BR" dirty="0" err="1"/>
              <a:t>edition</a:t>
            </a:r>
            <a:r>
              <a:rPr lang="pt-BR" dirty="0"/>
              <a:t>, 2010</a:t>
            </a:r>
          </a:p>
          <a:p>
            <a:endParaRPr lang="pt-BR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E5523E-17DF-45F9-A4E9-77E8C017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924972"/>
              </p:ext>
            </p:extLst>
          </p:nvPr>
        </p:nvGraphicFramePr>
        <p:xfrm>
          <a:off x="1402672" y="3429000"/>
          <a:ext cx="9138576" cy="2547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9114">
                  <a:extLst>
                    <a:ext uri="{9D8B030D-6E8A-4147-A177-3AD203B41FA5}">
                      <a16:colId xmlns:a16="http://schemas.microsoft.com/office/drawing/2014/main" val="461823109"/>
                    </a:ext>
                  </a:extLst>
                </a:gridCol>
                <a:gridCol w="3275861">
                  <a:extLst>
                    <a:ext uri="{9D8B030D-6E8A-4147-A177-3AD203B41FA5}">
                      <a16:colId xmlns:a16="http://schemas.microsoft.com/office/drawing/2014/main" val="3030007021"/>
                    </a:ext>
                  </a:extLst>
                </a:gridCol>
                <a:gridCol w="3403601">
                  <a:extLst>
                    <a:ext uri="{9D8B030D-6E8A-4147-A177-3AD203B41FA5}">
                      <a16:colId xmlns:a16="http://schemas.microsoft.com/office/drawing/2014/main" val="1698377876"/>
                    </a:ext>
                  </a:extLst>
                </a:gridCol>
              </a:tblGrid>
              <a:tr h="841505">
                <a:tc>
                  <a:txBody>
                    <a:bodyPr/>
                    <a:lstStyle/>
                    <a:p>
                      <a:pPr algn="ctr"/>
                      <a:endParaRPr lang="pt-BR" sz="2000" i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/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04177"/>
                  </a:ext>
                </a:extLst>
              </a:tr>
              <a:tr h="853193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Thinking</a:t>
                      </a:r>
                      <a:r>
                        <a:rPr lang="pt-BR" sz="2000" b="1" i="1" dirty="0">
                          <a:solidFill>
                            <a:schemeClr val="accent1"/>
                          </a:solidFill>
                        </a:rPr>
                        <a:t> / </a:t>
                      </a:r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Acting</a:t>
                      </a:r>
                      <a:endParaRPr lang="pt-BR" sz="2000" b="1" i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i="1" dirty="0"/>
                        <a:t>“</a:t>
                      </a:r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</a:t>
                      </a:r>
                      <a:r>
                        <a:rPr lang="pt-BR" sz="2000" i="1" dirty="0"/>
                        <a:t>”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/>
                        <a:t>???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007133"/>
                  </a:ext>
                </a:extLst>
              </a:tr>
              <a:tr h="85319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620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2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2EC796D8-C212-4988-A613-3DAC3D1B5EEA}"/>
              </a:ext>
            </a:extLst>
          </p:cNvPr>
          <p:cNvSpPr/>
          <p:nvPr/>
        </p:nvSpPr>
        <p:spPr>
          <a:xfrm>
            <a:off x="1569868" y="2379215"/>
            <a:ext cx="9028590" cy="28319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 err="1">
                <a:solidFill>
                  <a:schemeClr val="tx1"/>
                </a:solidFill>
              </a:rPr>
              <a:t>Empathic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BED5CD8-727C-4461-AC40-2B9643DD2C4B}"/>
              </a:ext>
            </a:extLst>
          </p:cNvPr>
          <p:cNvSpPr/>
          <p:nvPr/>
        </p:nvSpPr>
        <p:spPr>
          <a:xfrm>
            <a:off x="1857652" y="2752077"/>
            <a:ext cx="5935462" cy="20862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71AB5FB-B78E-43E1-B9DD-3A221A2FDAEA}"/>
              </a:ext>
            </a:extLst>
          </p:cNvPr>
          <p:cNvSpPr/>
          <p:nvPr/>
        </p:nvSpPr>
        <p:spPr>
          <a:xfrm>
            <a:off x="2125461" y="3053179"/>
            <a:ext cx="3636144" cy="14840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 err="1">
                <a:solidFill>
                  <a:schemeClr val="tx1"/>
                </a:solidFill>
              </a:rPr>
              <a:t>Strategic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DEEB9-F9E4-4FC4-B62F-C86D674C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 </a:t>
            </a:r>
            <a:r>
              <a:rPr lang="pt-BR" dirty="0" err="1"/>
              <a:t>modeling</a:t>
            </a: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A430BFB-8C43-462D-B833-406F075E9121}"/>
              </a:ext>
            </a:extLst>
          </p:cNvPr>
          <p:cNvSpPr/>
          <p:nvPr/>
        </p:nvSpPr>
        <p:spPr>
          <a:xfrm>
            <a:off x="2381062" y="3338004"/>
            <a:ext cx="1509204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err="1">
                <a:solidFill>
                  <a:schemeClr val="tx1"/>
                </a:solidFill>
              </a:rPr>
              <a:t>Rational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9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Rational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(AIMA 3ed)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endParaRPr lang="pt-BR" sz="2400" b="1" i="1" dirty="0">
              <a:solidFill>
                <a:schemeClr val="tx1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1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E879F-705D-4A4A-A882-814F6D80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Rational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(AIMA 3ed)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2DEAC8-5119-4F26-84C2-E1F5AE9AA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Behaviour</a:t>
            </a:r>
            <a:r>
              <a:rPr lang="pt-BR" dirty="0"/>
              <a:t>: “</a:t>
            </a:r>
            <a:r>
              <a:rPr lang="pt-BR" dirty="0" err="1"/>
              <a:t>classical</a:t>
            </a:r>
            <a:r>
              <a:rPr lang="pt-BR" dirty="0"/>
              <a:t>” AI</a:t>
            </a:r>
          </a:p>
          <a:p>
            <a:pPr lvl="1"/>
            <a:r>
              <a:rPr lang="pt-BR" dirty="0" err="1"/>
              <a:t>Heuristic</a:t>
            </a:r>
            <a:r>
              <a:rPr lang="pt-BR" dirty="0"/>
              <a:t> </a:t>
            </a:r>
            <a:r>
              <a:rPr lang="pt-BR" dirty="0" err="1"/>
              <a:t>search</a:t>
            </a:r>
            <a:endParaRPr lang="pt-BR" dirty="0"/>
          </a:p>
          <a:p>
            <a:pPr lvl="1"/>
            <a:r>
              <a:rPr lang="pt-BR" dirty="0" err="1"/>
              <a:t>Constraint</a:t>
            </a:r>
            <a:r>
              <a:rPr lang="pt-BR" dirty="0"/>
              <a:t> </a:t>
            </a:r>
            <a:r>
              <a:rPr lang="pt-BR" dirty="0" err="1"/>
              <a:t>satisfaction</a:t>
            </a:r>
            <a:endParaRPr lang="pt-BR" dirty="0"/>
          </a:p>
          <a:p>
            <a:pPr lvl="1"/>
            <a:r>
              <a:rPr lang="pt-BR" dirty="0" err="1"/>
              <a:t>Logics</a:t>
            </a:r>
            <a:r>
              <a:rPr lang="pt-BR" dirty="0"/>
              <a:t> (</a:t>
            </a:r>
            <a:r>
              <a:rPr lang="pt-BR" dirty="0" err="1"/>
              <a:t>classical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non-</a:t>
            </a:r>
            <a:r>
              <a:rPr lang="pt-BR" dirty="0" err="1"/>
              <a:t>classical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Planning</a:t>
            </a:r>
          </a:p>
          <a:p>
            <a:pPr lvl="1"/>
            <a:r>
              <a:rPr lang="pt-BR" dirty="0" err="1"/>
              <a:t>Uncertain</a:t>
            </a:r>
            <a:r>
              <a:rPr lang="pt-BR" dirty="0"/>
              <a:t> </a:t>
            </a:r>
            <a:r>
              <a:rPr lang="pt-BR" dirty="0" err="1"/>
              <a:t>reasoning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Learning </a:t>
            </a:r>
            <a:r>
              <a:rPr lang="pt-BR" dirty="0" err="1"/>
              <a:t>mediated</a:t>
            </a:r>
            <a:r>
              <a:rPr lang="pt-BR" dirty="0"/>
              <a:t> </a:t>
            </a:r>
            <a:r>
              <a:rPr lang="pt-BR" dirty="0" err="1"/>
              <a:t>theories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 err="1"/>
              <a:t>Reinforcement</a:t>
            </a:r>
            <a:r>
              <a:rPr lang="pt-BR" dirty="0"/>
              <a:t> </a:t>
            </a:r>
            <a:r>
              <a:rPr lang="pt-BR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3221426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MAC5784 – AI in videogames</vt:lpstr>
      <vt:lpstr>Purpose of AI (from AIMA 3rd edition)</vt:lpstr>
      <vt:lpstr>Agent modeling</vt:lpstr>
      <vt:lpstr>Rational agents (AIMA 3ed)</vt:lpstr>
      <vt:lpstr>Rational agents (AIMA 3ed)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MAC5784 – AI in videogames</dc:title>
  <dc:creator>Flavio Soares Correa da Silva</dc:creator>
  <cp:lastModifiedBy>Flavio Soares Correa da Silva</cp:lastModifiedBy>
  <cp:revision>28</cp:revision>
  <dcterms:created xsi:type="dcterms:W3CDTF">2020-09-06T21:47:41Z</dcterms:created>
  <dcterms:modified xsi:type="dcterms:W3CDTF">2020-09-21T18:40:07Z</dcterms:modified>
</cp:coreProperties>
</file>