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L3XVXT_EI0&amp;t=22s&amp;list=PL_AYqxzHii9hPFHWM2gC5pTknX2abkiAG&amp;index=1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etryfoundation.org/resources/learning/core-poems/detail/4656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ph2qWXJ-T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b="1" dirty="0" err="1" smtClean="0">
                <a:latin typeface="Bradley Hand ITC" panose="03070402050302030203" pitchFamily="66" charset="0"/>
              </a:rPr>
              <a:t>Utopian</a:t>
            </a:r>
            <a:r>
              <a:rPr lang="de-DE" sz="4800" b="1" dirty="0" smtClean="0">
                <a:latin typeface="Bradley Hand ITC" panose="03070402050302030203" pitchFamily="66" charset="0"/>
              </a:rPr>
              <a:t> </a:t>
            </a:r>
            <a:r>
              <a:rPr lang="de-DE" sz="4800" b="1" dirty="0" err="1" smtClean="0">
                <a:latin typeface="Bradley Hand ITC" panose="03070402050302030203" pitchFamily="66" charset="0"/>
              </a:rPr>
              <a:t>and</a:t>
            </a:r>
            <a:r>
              <a:rPr lang="de-DE" sz="4800" b="1" dirty="0" smtClean="0">
                <a:latin typeface="Bradley Hand ITC" panose="03070402050302030203" pitchFamily="66" charset="0"/>
              </a:rPr>
              <a:t> </a:t>
            </a:r>
            <a:r>
              <a:rPr lang="de-DE" sz="4800" b="1" dirty="0" err="1" smtClean="0">
                <a:latin typeface="Bradley Hand ITC" panose="03070402050302030203" pitchFamily="66" charset="0"/>
              </a:rPr>
              <a:t>Dystopian</a:t>
            </a:r>
            <a:r>
              <a:rPr lang="de-DE" sz="4800" b="1" dirty="0" smtClean="0">
                <a:latin typeface="Bradley Hand ITC" panose="03070402050302030203" pitchFamily="66" charset="0"/>
              </a:rPr>
              <a:t> </a:t>
            </a:r>
            <a:r>
              <a:rPr lang="de-DE" sz="4800" b="1" dirty="0" err="1" smtClean="0">
                <a:latin typeface="Bradley Hand ITC" panose="03070402050302030203" pitchFamily="66" charset="0"/>
              </a:rPr>
              <a:t>Realities</a:t>
            </a:r>
            <a:endParaRPr lang="en-GB" sz="4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 txBox="1">
            <a:spLocks noGrp="1"/>
          </p:cNvSpPr>
          <p:nvPr>
            <p:ph idx="1"/>
          </p:nvPr>
        </p:nvSpPr>
        <p:spPr>
          <a:xfrm>
            <a:off x="1132700" y="1343025"/>
            <a:ext cx="10233800" cy="396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  <a:hlinkClick r:id="rId2"/>
              </a:rPr>
              <a:t>Chapter 12: A stronger loving world</a:t>
            </a:r>
            <a:r>
              <a:rPr lang="en-GB" dirty="0" smtClean="0">
                <a:latin typeface="Comic Sans MS" panose="030F0702030302020204" pitchFamily="66" charset="0"/>
              </a:rPr>
              <a:t> [00:00 – 21:00]</a:t>
            </a:r>
            <a:endParaRPr lang="de-D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de-DE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e-DE" dirty="0" err="1" smtClean="0">
                <a:latin typeface="Comic Sans MS" panose="030F0702030302020204" pitchFamily="66" charset="0"/>
              </a:rPr>
              <a:t>Questions</a:t>
            </a:r>
            <a:r>
              <a:rPr lang="de-DE" dirty="0" smtClean="0">
                <a:latin typeface="Comic Sans MS" panose="030F0702030302020204" pitchFamily="66" charset="0"/>
              </a:rPr>
              <a:t>:</a:t>
            </a:r>
          </a:p>
          <a:p>
            <a:pPr marL="514350" indent="-514350">
              <a:buAutoNum type="arabicParenR"/>
            </a:pPr>
            <a:r>
              <a:rPr lang="de-DE" dirty="0" err="1" smtClean="0">
                <a:latin typeface="Comic Sans MS" panose="030F0702030302020204" pitchFamily="66" charset="0"/>
              </a:rPr>
              <a:t>Describe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main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plot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Chapter 12! </a:t>
            </a:r>
            <a:r>
              <a:rPr lang="de-DE" dirty="0" err="1" smtClean="0">
                <a:latin typeface="Comic Sans MS" panose="030F0702030302020204" pitchFamily="66" charset="0"/>
              </a:rPr>
              <a:t>What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is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message</a:t>
            </a:r>
            <a:r>
              <a:rPr lang="de-DE" dirty="0" smtClean="0">
                <a:latin typeface="Comic Sans MS" panose="030F0702030302020204" pitchFamily="66" charset="0"/>
              </a:rPr>
              <a:t>?</a:t>
            </a:r>
          </a:p>
          <a:p>
            <a:pPr marL="514350" indent="-514350">
              <a:buAutoNum type="arabicParenR"/>
            </a:pPr>
            <a:r>
              <a:rPr lang="de-DE" dirty="0" smtClean="0">
                <a:latin typeface="Comic Sans MS" panose="030F0702030302020204" pitchFamily="66" charset="0"/>
              </a:rPr>
              <a:t>Who </a:t>
            </a:r>
            <a:r>
              <a:rPr lang="de-DE" dirty="0" err="1" smtClean="0">
                <a:latin typeface="Comic Sans MS" panose="030F0702030302020204" pitchFamily="66" charset="0"/>
              </a:rPr>
              <a:t>are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Ozymandiases</a:t>
            </a:r>
            <a:r>
              <a:rPr lang="de-DE" dirty="0" smtClean="0">
                <a:latin typeface="Comic Sans MS" panose="030F0702030302020204" pitchFamily="66" charset="0"/>
              </a:rPr>
              <a:t> / </a:t>
            </a:r>
            <a:r>
              <a:rPr lang="de-DE" dirty="0" err="1" smtClean="0">
                <a:latin typeface="Comic Sans MS" panose="030F0702030302020204" pitchFamily="66" charset="0"/>
              </a:rPr>
              <a:t>Veidt‘s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world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politics</a:t>
            </a:r>
            <a:r>
              <a:rPr lang="de-DE" dirty="0" smtClean="0">
                <a:latin typeface="Comic Sans MS" panose="030F0702030302020204" pitchFamily="66" charset="0"/>
              </a:rPr>
              <a:t>?</a:t>
            </a:r>
          </a:p>
          <a:p>
            <a:pPr marL="514350" indent="-514350">
              <a:buAutoNum type="arabicParenR"/>
            </a:pPr>
            <a:r>
              <a:rPr lang="de-DE" dirty="0" err="1" smtClean="0">
                <a:latin typeface="Comic Sans MS" panose="030F0702030302020204" pitchFamily="66" charset="0"/>
              </a:rPr>
              <a:t>Describe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role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terror</a:t>
            </a:r>
            <a:r>
              <a:rPr lang="de-DE" dirty="0" smtClean="0">
                <a:latin typeface="Comic Sans MS" panose="030F0702030302020204" pitchFamily="66" charset="0"/>
              </a:rPr>
              <a:t> in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plot</a:t>
            </a:r>
            <a:r>
              <a:rPr lang="de-DE" dirty="0">
                <a:latin typeface="Comic Sans MS" panose="030F0702030302020204" pitchFamily="66" charset="0"/>
              </a:rPr>
              <a:t>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Ozymandias</a:t>
            </a:r>
            <a:r>
              <a:rPr lang="en-GB" dirty="0" smtClean="0"/>
              <a:t>, by Percy Bysshe Shelley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2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 </a:t>
            </a:r>
            <a:r>
              <a:rPr lang="de-DE" dirty="0" err="1" smtClean="0"/>
              <a:t>for</a:t>
            </a:r>
            <a:r>
              <a:rPr lang="de-DE" dirty="0" smtClean="0"/>
              <a:t> Vendetta 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838200" y="228600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 smtClean="0">
              <a:latin typeface="Comic Sans MS" panose="030F0702030302020204" pitchFamily="66" charset="0"/>
            </a:endParaRPr>
          </a:p>
          <a:p>
            <a:endParaRPr lang="de-DE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223" y="1650012"/>
            <a:ext cx="6149895" cy="384983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 rot="10800000" flipV="1">
            <a:off x="5885223" y="4915071"/>
            <a:ext cx="6149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de-DE" sz="8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flickr.com/photos/mary-lynn/222179375/in/photolist-kCJbT-5FE8ii-aZwjx-hWheiJ-NqmJj-8EfUJs-94eXGB-dR6Des-7wf931-7nEhQV-9tXqSq-6ymkUU-7nEoii-aajM4u-frD8xG-5LDGkJ-7nJh5s-2hQFYq-7nJfXL-7nJgHm-7nJeDy-7nEh4Z-iagwqq-D8GJ1m-5LfvE1-eGNb3h-pRSSwf-GCsrpE-aqPZDf-7nEmN2-7nEirv-7nJddb-7nJdxY-7nJhr3-7nJaDq-dTyYvp-7nJfJo-7nEqeX-9mWmWq-chy55U-7nJa7q-7nEkFr-7nJ9j7-7nJ8Uw-bhaie-NqmKb-7nEhtn-Ehg8rC-aET8KH-kWwseT</a:t>
            </a:r>
            <a:endParaRPr lang="en-GB" sz="800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3"/>
          <p:cNvSpPr txBox="1">
            <a:spLocks noGrp="1"/>
          </p:cNvSpPr>
          <p:nvPr>
            <p:ph idx="1"/>
          </p:nvPr>
        </p:nvSpPr>
        <p:spPr>
          <a:xfrm>
            <a:off x="413125" y="1690688"/>
            <a:ext cx="5301876" cy="3707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protagonist</a:t>
            </a:r>
            <a:r>
              <a:rPr lang="de-DE" dirty="0" smtClean="0"/>
              <a:t>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/>
              <a:t> </a:t>
            </a:r>
            <a:r>
              <a:rPr lang="de-DE" dirty="0" err="1" smtClean="0"/>
              <a:t>realise</a:t>
            </a:r>
            <a:r>
              <a:rPr lang="de-DE" dirty="0"/>
              <a:t> </a:t>
            </a:r>
            <a:r>
              <a:rPr lang="de-DE" dirty="0" err="1" smtClean="0"/>
              <a:t>his</a:t>
            </a:r>
            <a:r>
              <a:rPr lang="de-DE" dirty="0" smtClean="0"/>
              <a:t> </a:t>
            </a:r>
            <a:r>
              <a:rPr lang="de-DE" dirty="0" err="1" smtClean="0"/>
              <a:t>utopian</a:t>
            </a:r>
            <a:r>
              <a:rPr lang="de-DE" dirty="0" smtClean="0"/>
              <a:t> </a:t>
            </a:r>
            <a:r>
              <a:rPr lang="de-DE" dirty="0" err="1" smtClean="0"/>
              <a:t>dreams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relationship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Utopia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Dystopia</a:t>
            </a:r>
            <a:r>
              <a:rPr lang="de-DE" dirty="0" smtClean="0"/>
              <a:t>!</a:t>
            </a:r>
          </a:p>
          <a:p>
            <a:endParaRPr lang="de-DE" dirty="0" smtClean="0"/>
          </a:p>
          <a:p>
            <a:r>
              <a:rPr lang="de-DE" dirty="0" smtClean="0"/>
              <a:t>Who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Vs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today‘s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r>
              <a:rPr lang="de-DE" dirty="0" err="1" smtClean="0"/>
              <a:t>politics</a:t>
            </a:r>
            <a:r>
              <a:rPr lang="de-DE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6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Bradley Hand ITC" panose="03070402050302030203" pitchFamily="66" charset="0"/>
              </a:rPr>
              <a:t>Utopia …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>
                <a:latin typeface="Comic Sans MS" panose="030F0702030302020204" pitchFamily="66" charset="0"/>
              </a:rPr>
              <a:t>1516: </a:t>
            </a:r>
            <a:r>
              <a:rPr lang="de-DE" dirty="0" err="1" smtClean="0">
                <a:latin typeface="Comic Sans MS" panose="030F0702030302020204" pitchFamily="66" charset="0"/>
              </a:rPr>
              <a:t>Publication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Sir Thomas </a:t>
            </a:r>
            <a:r>
              <a:rPr lang="de-DE" dirty="0" err="1" smtClean="0">
                <a:latin typeface="Comic Sans MS" panose="030F0702030302020204" pitchFamily="66" charset="0"/>
              </a:rPr>
              <a:t>More‘s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i="1" dirty="0" smtClean="0">
                <a:latin typeface="Comic Sans MS" panose="030F0702030302020204" pitchFamily="66" charset="0"/>
              </a:rPr>
              <a:t>Utopia</a:t>
            </a:r>
          </a:p>
          <a:p>
            <a:pPr marL="0" indent="0">
              <a:buNone/>
            </a:pPr>
            <a:endParaRPr lang="de-DE" i="1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de-DE" dirty="0" err="1" smtClean="0">
                <a:latin typeface="Comic Sans MS" panose="030F0702030302020204" pitchFamily="66" charset="0"/>
              </a:rPr>
              <a:t>Portrays</a:t>
            </a:r>
            <a:r>
              <a:rPr lang="de-DE" dirty="0" smtClean="0">
                <a:latin typeface="Comic Sans MS" panose="030F0702030302020204" pitchFamily="66" charset="0"/>
              </a:rPr>
              <a:t> a </a:t>
            </a:r>
            <a:r>
              <a:rPr lang="de-DE" dirty="0" err="1" smtClean="0">
                <a:latin typeface="Comic Sans MS" panose="030F0702030302020204" pitchFamily="66" charset="0"/>
              </a:rPr>
              <a:t>fictional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island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society</a:t>
            </a:r>
            <a:r>
              <a:rPr lang="de-DE" dirty="0" smtClean="0">
                <a:latin typeface="Comic Sans MS" panose="030F0702030302020204" pitchFamily="66" charset="0"/>
              </a:rPr>
              <a:t>, </a:t>
            </a:r>
            <a:r>
              <a:rPr lang="de-DE" i="1" dirty="0" smtClean="0">
                <a:latin typeface="Comic Sans MS" panose="030F0702030302020204" pitchFamily="66" charset="0"/>
              </a:rPr>
              <a:t>Utopia</a:t>
            </a:r>
            <a:r>
              <a:rPr lang="de-DE" dirty="0" smtClean="0"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de-DE" dirty="0" smtClean="0">
                <a:latin typeface="Comic Sans MS" panose="030F0702030302020204" pitchFamily="66" charset="0"/>
              </a:rPr>
              <a:t>  </a:t>
            </a:r>
            <a:r>
              <a:rPr lang="de-DE" dirty="0" err="1" smtClean="0">
                <a:latin typeface="Comic Sans MS" panose="030F0702030302020204" pitchFamily="66" charset="0"/>
              </a:rPr>
              <a:t>and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its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inhabitants</a:t>
            </a:r>
            <a:r>
              <a:rPr lang="de-DE" dirty="0" smtClean="0">
                <a:latin typeface="Comic Sans MS" panose="030F0702030302020204" pitchFamily="66" charset="0"/>
              </a:rPr>
              <a:t>,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i="1" dirty="0" err="1" smtClean="0">
                <a:latin typeface="Comic Sans MS" panose="030F0702030302020204" pitchFamily="66" charset="0"/>
              </a:rPr>
              <a:t>Utopians</a:t>
            </a:r>
            <a:endParaRPr lang="de-DE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de-DE" i="1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de-DE" dirty="0" err="1" smtClean="0">
                <a:latin typeface="Comic Sans MS" panose="030F0702030302020204" pitchFamily="66" charset="0"/>
              </a:rPr>
              <a:t>Social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critique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of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contemporary</a:t>
            </a:r>
            <a:r>
              <a:rPr lang="de-DE" dirty="0">
                <a:latin typeface="Comic Sans MS" panose="030F0702030302020204" pitchFamily="66" charset="0"/>
              </a:rPr>
              <a:t> European </a:t>
            </a:r>
            <a:endParaRPr lang="de-DE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societies</a:t>
            </a:r>
            <a:endParaRPr lang="de-DE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de-DE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de-DE" i="1" dirty="0" err="1" smtClean="0">
                <a:latin typeface="Comic Sans MS" panose="030F0702030302020204" pitchFamily="66" charset="0"/>
              </a:rPr>
              <a:t>Imagining</a:t>
            </a:r>
            <a:r>
              <a:rPr lang="de-DE" i="1" dirty="0" smtClean="0">
                <a:latin typeface="Comic Sans MS" panose="030F0702030302020204" pitchFamily="66" charset="0"/>
              </a:rPr>
              <a:t> a different, a </a:t>
            </a:r>
            <a:r>
              <a:rPr lang="en-US" i="1" dirty="0" smtClean="0">
                <a:latin typeface="Comic Sans MS" panose="030F0702030302020204" pitchFamily="66" charset="0"/>
              </a:rPr>
              <a:t>“</a:t>
            </a:r>
            <a:r>
              <a:rPr lang="de-DE" i="1" dirty="0" err="1" smtClean="0">
                <a:latin typeface="Comic Sans MS" panose="030F0702030302020204" pitchFamily="66" charset="0"/>
              </a:rPr>
              <a:t>better</a:t>
            </a:r>
            <a:r>
              <a:rPr lang="de-DE" i="1" dirty="0" smtClean="0">
                <a:latin typeface="Comic Sans MS" panose="030F0702030302020204" pitchFamily="66" charset="0"/>
              </a:rPr>
              <a:t>“ </a:t>
            </a:r>
            <a:r>
              <a:rPr lang="de-DE" i="1" dirty="0" err="1" smtClean="0">
                <a:latin typeface="Comic Sans MS" panose="030F0702030302020204" pitchFamily="66" charset="0"/>
              </a:rPr>
              <a:t>world</a:t>
            </a:r>
            <a:endParaRPr lang="de-DE" i="1" dirty="0" smtClean="0">
              <a:latin typeface="Comic Sans MS" panose="030F0702030302020204" pitchFamily="66" charset="0"/>
            </a:endParaRPr>
          </a:p>
          <a:p>
            <a:endParaRPr lang="de-DE" i="1" dirty="0"/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126" y="365125"/>
            <a:ext cx="3242896" cy="516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Bradley Hand ITC" panose="03070402050302030203" pitchFamily="66" charset="0"/>
              </a:rPr>
              <a:t>…</a:t>
            </a:r>
            <a:r>
              <a:rPr lang="de-DE" dirty="0" err="1" smtClean="0">
                <a:latin typeface="Bradley Hand ITC" panose="03070402050302030203" pitchFamily="66" charset="0"/>
              </a:rPr>
              <a:t>ethymological</a:t>
            </a:r>
            <a:r>
              <a:rPr lang="de-DE" dirty="0" smtClean="0">
                <a:latin typeface="Bradley Hand ITC" panose="03070402050302030203" pitchFamily="66" charset="0"/>
              </a:rPr>
              <a:t> </a:t>
            </a:r>
            <a:r>
              <a:rPr lang="de-DE" dirty="0" err="1" smtClean="0">
                <a:latin typeface="Bradley Hand ITC" panose="03070402050302030203" pitchFamily="66" charset="0"/>
              </a:rPr>
              <a:t>origins</a:t>
            </a:r>
            <a:r>
              <a:rPr lang="de-DE" dirty="0" smtClean="0">
                <a:latin typeface="Bradley Hand ITC" panose="03070402050302030203" pitchFamily="66" charset="0"/>
              </a:rPr>
              <a:t> </a:t>
            </a:r>
            <a:endParaRPr lang="en-GB" dirty="0">
              <a:latin typeface="Bradley Hand ITC" panose="03070402050302030203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Comic Sans MS" panose="030F0702030302020204" pitchFamily="66" charset="0"/>
              </a:rPr>
              <a:t>Thomas More </a:t>
            </a:r>
            <a:r>
              <a:rPr lang="de-DE" dirty="0" err="1" smtClean="0">
                <a:latin typeface="Comic Sans MS" panose="030F0702030302020204" pitchFamily="66" charset="0"/>
              </a:rPr>
              <a:t>derived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word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i="1" dirty="0" smtClean="0">
                <a:latin typeface="Comic Sans MS" panose="030F0702030302020204" pitchFamily="66" charset="0"/>
              </a:rPr>
              <a:t>Utopia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de-DE" dirty="0" err="1" smtClean="0">
                <a:latin typeface="Comic Sans MS" panose="030F0702030302020204" pitchFamily="66" charset="0"/>
              </a:rPr>
              <a:t>from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Greek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i="1" dirty="0" err="1" smtClean="0">
                <a:latin typeface="Comic Sans MS" panose="030F0702030302020204" pitchFamily="66" charset="0"/>
              </a:rPr>
              <a:t>eu</a:t>
            </a:r>
            <a:r>
              <a:rPr lang="de-DE" i="1" dirty="0" smtClean="0">
                <a:latin typeface="Comic Sans MS" panose="030F0702030302020204" pitchFamily="66" charset="0"/>
              </a:rPr>
              <a:t>-topos</a:t>
            </a:r>
            <a:r>
              <a:rPr lang="de-DE" dirty="0" smtClean="0">
                <a:latin typeface="Comic Sans MS" panose="030F0702030302020204" pitchFamily="66" charset="0"/>
              </a:rPr>
              <a:t> (</a:t>
            </a:r>
            <a:r>
              <a:rPr lang="de-DE" dirty="0" err="1" smtClean="0">
                <a:latin typeface="Comic Sans MS" panose="030F0702030302020204" pitchFamily="66" charset="0"/>
              </a:rPr>
              <a:t>nowhere</a:t>
            </a:r>
            <a:r>
              <a:rPr lang="de-DE" dirty="0" smtClean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endParaRPr lang="de-DE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BUT: </a:t>
            </a:r>
            <a:r>
              <a:rPr lang="de-DE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</a:t>
            </a:r>
            <a:r>
              <a:rPr lang="de-DE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here</a:t>
            </a:r>
            <a:r>
              <a:rPr lang="de-DE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is</a:t>
            </a:r>
            <a:r>
              <a:rPr lang="de-DE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a </a:t>
            </a:r>
            <a:r>
              <a:rPr lang="de-DE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pun</a:t>
            </a:r>
            <a:endParaRPr lang="de-DE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de-D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e-DE" i="1" dirty="0" err="1">
                <a:latin typeface="Comic Sans MS" panose="030F0702030302020204" pitchFamily="66" charset="0"/>
              </a:rPr>
              <a:t>o</a:t>
            </a:r>
            <a:r>
              <a:rPr lang="de-DE" i="1" dirty="0" err="1" smtClean="0">
                <a:latin typeface="Comic Sans MS" panose="030F0702030302020204" pitchFamily="66" charset="0"/>
              </a:rPr>
              <a:t>u</a:t>
            </a:r>
            <a:r>
              <a:rPr lang="de-DE" i="1" dirty="0" smtClean="0">
                <a:latin typeface="Comic Sans MS" panose="030F0702030302020204" pitchFamily="66" charset="0"/>
              </a:rPr>
              <a:t>-topos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means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“</a:t>
            </a:r>
            <a:r>
              <a:rPr lang="de-DE" dirty="0" err="1" smtClean="0">
                <a:latin typeface="Comic Sans MS" panose="030F0702030302020204" pitchFamily="66" charset="0"/>
              </a:rPr>
              <a:t>good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place</a:t>
            </a:r>
            <a:r>
              <a:rPr lang="de-DE" dirty="0" smtClean="0">
                <a:latin typeface="Comic Sans MS" panose="030F0702030302020204" pitchFamily="66" charset="0"/>
              </a:rPr>
              <a:t>“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541" y="1522878"/>
            <a:ext cx="3527612" cy="26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Bradley Hand ITC" panose="03070402050302030203" pitchFamily="66" charset="0"/>
              </a:rPr>
              <a:t>Dystopia</a:t>
            </a:r>
            <a:r>
              <a:rPr lang="de-DE" dirty="0" smtClean="0">
                <a:latin typeface="Bradley Hand ITC" panose="03070402050302030203" pitchFamily="66" charset="0"/>
              </a:rPr>
              <a:t> …</a:t>
            </a:r>
            <a:endParaRPr lang="en-GB" dirty="0">
              <a:latin typeface="Bradley Hand ITC" panose="03070402050302030203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2182" y="1690688"/>
            <a:ext cx="10887635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Comic Sans MS" panose="030F0702030302020204" pitchFamily="66" charset="0"/>
              </a:rPr>
              <a:t>The </a:t>
            </a:r>
            <a:r>
              <a:rPr lang="de-DE" dirty="0" err="1" smtClean="0">
                <a:latin typeface="Comic Sans MS" panose="030F0702030302020204" pitchFamily="66" charset="0"/>
              </a:rPr>
              <a:t>complete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opposite</a:t>
            </a:r>
            <a:r>
              <a:rPr lang="de-DE" dirty="0" smtClean="0">
                <a:latin typeface="Comic Sans MS" panose="030F0702030302020204" pitchFamily="66" charset="0"/>
              </a:rPr>
              <a:t>: an </a:t>
            </a:r>
            <a:r>
              <a:rPr lang="de-DE" dirty="0" err="1" smtClean="0">
                <a:latin typeface="Comic Sans MS" panose="030F0702030302020204" pitchFamily="66" charset="0"/>
              </a:rPr>
              <a:t>imaginary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dark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and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nightmarish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place</a:t>
            </a:r>
            <a:endParaRPr lang="de-DE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266" y="2515853"/>
            <a:ext cx="7792770" cy="400597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104266" y="6118561"/>
            <a:ext cx="779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de-DE" sz="8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flickr.com/photos/blile59/4952873419/in/photolist-8xELHi-8xHNKf-pY3SV6-rjHT6L-8xEM4X-9whCGa-8xHNVG-8xELBT-8xHPiL-8xHPcw-8xELv4-8xHPkL-eyGdJA-eHN7sD-eyDyM4-eyGy8Y-8ckaeD-8xEM8X-8xHPpJ-8xELZ6-8xELF8-8xHNRy-8xELDz-8xHPxN-8xHPtJ-eyD77P-eyD8eD-eyDp12-eyDdqr-ai77Sg-eyDEZg-eyGbY9-eyGQwU-eyD8MV-eyGzxm-eyGJWm-eyGhYh-eyGBs5-eyDmMZ-eyGFR9-eyDvLB-eyDgVv-eyDtcn-eyGrky-eyD7GK-8xEMcV-</a:t>
            </a:r>
            <a:r>
              <a:rPr lang="de-DE" sz="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8xELNB-8xELq6-8xHNMo-eyGNtQ</a:t>
            </a:r>
            <a:endParaRPr lang="en-GB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Bradley Hand ITC" panose="03070402050302030203" pitchFamily="66" charset="0"/>
              </a:rPr>
              <a:t>… </a:t>
            </a:r>
            <a:r>
              <a:rPr lang="de-DE" dirty="0" err="1" smtClean="0">
                <a:latin typeface="Bradley Hand ITC" panose="03070402050302030203" pitchFamily="66" charset="0"/>
              </a:rPr>
              <a:t>dystopian</a:t>
            </a:r>
            <a:r>
              <a:rPr lang="de-DE" dirty="0" smtClean="0">
                <a:latin typeface="Bradley Hand ITC" panose="03070402050302030203" pitchFamily="66" charset="0"/>
              </a:rPr>
              <a:t> </a:t>
            </a:r>
            <a:r>
              <a:rPr lang="de-DE" dirty="0" err="1" smtClean="0">
                <a:latin typeface="Bradley Hand ITC" panose="03070402050302030203" pitchFamily="66" charset="0"/>
              </a:rPr>
              <a:t>literature</a:t>
            </a:r>
            <a:endParaRPr lang="en-GB" dirty="0">
              <a:latin typeface="Bradley Hand ITC" panose="03070402050302030203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39072"/>
            <a:ext cx="102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>
                <a:latin typeface="Comic Sans MS" panose="030F0702030302020204" pitchFamily="66" charset="0"/>
              </a:rPr>
              <a:t>H. G. Wells, The Time </a:t>
            </a:r>
            <a:r>
              <a:rPr lang="de-DE" sz="2400" dirty="0" err="1" smtClean="0">
                <a:latin typeface="Comic Sans MS" panose="030F0702030302020204" pitchFamily="66" charset="0"/>
              </a:rPr>
              <a:t>Machine</a:t>
            </a:r>
            <a:r>
              <a:rPr lang="de-DE" sz="2400" dirty="0" smtClean="0">
                <a:latin typeface="Comic Sans MS" panose="030F0702030302020204" pitchFamily="66" charset="0"/>
              </a:rPr>
              <a:t> (1895)</a:t>
            </a:r>
          </a:p>
          <a:p>
            <a:pPr marL="0" indent="0">
              <a:buNone/>
            </a:pPr>
            <a:r>
              <a:rPr lang="de-DE" sz="2400" dirty="0" smtClean="0">
                <a:latin typeface="Comic Sans MS" panose="030F0702030302020204" pitchFamily="66" charset="0"/>
              </a:rPr>
              <a:t>Franz Kafka, Der Prozess / The Trial (1925)</a:t>
            </a:r>
          </a:p>
          <a:p>
            <a:pPr marL="0" indent="0">
              <a:buNone/>
            </a:pPr>
            <a:r>
              <a:rPr lang="de-DE" sz="2400" dirty="0" smtClean="0">
                <a:latin typeface="Comic Sans MS" panose="030F0702030302020204" pitchFamily="66" charset="0"/>
              </a:rPr>
              <a:t>Aldous Huxley, Brave New World (1932)</a:t>
            </a:r>
          </a:p>
          <a:p>
            <a:pPr marL="0" indent="0">
              <a:buNone/>
            </a:pPr>
            <a:r>
              <a:rPr lang="de-DE" sz="2400" dirty="0" smtClean="0">
                <a:latin typeface="Comic Sans MS" panose="030F0702030302020204" pitchFamily="66" charset="0"/>
              </a:rPr>
              <a:t>George Orwell, 1984 (1949)</a:t>
            </a:r>
          </a:p>
          <a:p>
            <a:pPr marL="0" indent="0">
              <a:buNone/>
            </a:pPr>
            <a:r>
              <a:rPr lang="de-DE" sz="2400" dirty="0" smtClean="0">
                <a:latin typeface="Comic Sans MS" panose="030F0702030302020204" pitchFamily="66" charset="0"/>
              </a:rPr>
              <a:t>Anthony Burgess, A </a:t>
            </a:r>
            <a:r>
              <a:rPr lang="de-DE" sz="2400" dirty="0" err="1" smtClean="0">
                <a:latin typeface="Comic Sans MS" panose="030F0702030302020204" pitchFamily="66" charset="0"/>
              </a:rPr>
              <a:t>Clockwork</a:t>
            </a:r>
            <a:r>
              <a:rPr lang="de-DE" sz="2400" dirty="0" smtClean="0">
                <a:latin typeface="Comic Sans MS" panose="030F0702030302020204" pitchFamily="66" charset="0"/>
              </a:rPr>
              <a:t> Orange (1962)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847" y="86612"/>
            <a:ext cx="3433482" cy="526181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553" y="365125"/>
            <a:ext cx="3299012" cy="534800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9" y="615572"/>
            <a:ext cx="3462323" cy="524594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920" y="800360"/>
            <a:ext cx="3415636" cy="531160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4814" y="1100397"/>
            <a:ext cx="3332675" cy="531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2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Bradley Hand ITC" panose="03070402050302030203" pitchFamily="66" charset="0"/>
              </a:rPr>
              <a:t>Science-Fiction</a:t>
            </a:r>
            <a:endParaRPr lang="en-GB" dirty="0">
              <a:latin typeface="Bradley Hand ITC" panose="03070402050302030203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latin typeface="Comic Sans MS" panose="030F0702030302020204" pitchFamily="66" charset="0"/>
              </a:rPr>
              <a:t>The </a:t>
            </a:r>
            <a:r>
              <a:rPr lang="de-DE" sz="2400" dirty="0" err="1" smtClean="0">
                <a:latin typeface="Comic Sans MS" panose="030F0702030302020204" pitchFamily="66" charset="0"/>
              </a:rPr>
              <a:t>major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vehicle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for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depicting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utopian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and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dystopian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realities</a:t>
            </a:r>
            <a:endParaRPr lang="de-DE" sz="2400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de-DE" sz="2400" dirty="0" err="1" smtClean="0">
                <a:latin typeface="Comic Sans MS" panose="030F0702030302020204" pitchFamily="66" charset="0"/>
              </a:rPr>
              <a:t>Mirroring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contemporary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politics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and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everyday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policymaking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</a:p>
          <a:p>
            <a:pPr>
              <a:buFontTx/>
              <a:buChar char="-"/>
            </a:pPr>
            <a:r>
              <a:rPr lang="de-DE" sz="2400" dirty="0" err="1" smtClean="0">
                <a:latin typeface="Comic Sans MS" panose="030F0702030302020204" pitchFamily="66" charset="0"/>
              </a:rPr>
              <a:t>Social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and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political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critique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</a:p>
          <a:p>
            <a:pPr>
              <a:buFontTx/>
              <a:buChar char="-"/>
            </a:pPr>
            <a:endParaRPr lang="de-DE" sz="2400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de-DE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e-DE" sz="2400" dirty="0" smtClean="0">
                <a:latin typeface="Comic Sans MS" panose="030F0702030302020204" pitchFamily="66" charset="0"/>
              </a:rPr>
              <a:t>Star </a:t>
            </a:r>
            <a:r>
              <a:rPr lang="de-DE" sz="2400" dirty="0" err="1" smtClean="0">
                <a:latin typeface="Comic Sans MS" panose="030F0702030302020204" pitchFamily="66" charset="0"/>
              </a:rPr>
              <a:t>Trek</a:t>
            </a:r>
            <a:endParaRPr lang="de-DE" sz="2400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de-DE" sz="2400" dirty="0" err="1" smtClean="0">
                <a:latin typeface="Comic Sans MS" panose="030F0702030302020204" pitchFamily="66" charset="0"/>
              </a:rPr>
              <a:t>Mirroring</a:t>
            </a:r>
            <a:r>
              <a:rPr lang="de-DE" sz="2400" dirty="0" smtClean="0">
                <a:latin typeface="Comic Sans MS" panose="030F0702030302020204" pitchFamily="66" charset="0"/>
              </a:rPr>
              <a:t> US </a:t>
            </a:r>
            <a:r>
              <a:rPr lang="de-DE" sz="2400" dirty="0" err="1" smtClean="0">
                <a:latin typeface="Comic Sans MS" panose="030F0702030302020204" pitchFamily="66" charset="0"/>
              </a:rPr>
              <a:t>diplomacy</a:t>
            </a:r>
            <a:r>
              <a:rPr lang="de-DE" sz="2400" dirty="0" smtClean="0">
                <a:latin typeface="Comic Sans MS" panose="030F0702030302020204" pitchFamily="66" charset="0"/>
              </a:rPr>
              <a:t> / </a:t>
            </a:r>
            <a:r>
              <a:rPr lang="de-DE" sz="2400" dirty="0" err="1" smtClean="0">
                <a:latin typeface="Comic Sans MS" panose="030F0702030302020204" pitchFamily="66" charset="0"/>
              </a:rPr>
              <a:t>foreign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policy</a:t>
            </a:r>
            <a:endParaRPr lang="de-DE" sz="2400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de-DE" sz="2400" dirty="0" err="1" smtClean="0">
                <a:latin typeface="Comic Sans MS" panose="030F0702030302020204" pitchFamily="66" charset="0"/>
              </a:rPr>
              <a:t>Reflecting</a:t>
            </a:r>
            <a:r>
              <a:rPr lang="de-DE" sz="2400" dirty="0" smtClean="0">
                <a:latin typeface="Comic Sans MS" panose="030F0702030302020204" pitchFamily="66" charset="0"/>
              </a:rPr>
              <a:t> ist </a:t>
            </a:r>
            <a:r>
              <a:rPr lang="de-DE" sz="2400" dirty="0" err="1" smtClean="0">
                <a:latin typeface="Comic Sans MS" panose="030F0702030302020204" pitchFamily="66" charset="0"/>
              </a:rPr>
              <a:t>major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tensions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and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conflicts</a:t>
            </a:r>
            <a:endParaRPr lang="de-DE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e-DE" dirty="0" smtClean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22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9247" y="833718"/>
            <a:ext cx="11214847" cy="5343245"/>
          </a:xfrm>
        </p:spPr>
        <p:txBody>
          <a:bodyPr/>
          <a:lstStyle/>
          <a:p>
            <a:r>
              <a:rPr lang="de-DE" dirty="0" smtClean="0">
                <a:latin typeface="Comic Sans MS" panose="030F0702030302020204" pitchFamily="66" charset="0"/>
              </a:rPr>
              <a:t>Narrative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voyages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and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discovery</a:t>
            </a:r>
            <a:r>
              <a:rPr lang="de-DE" dirty="0" smtClean="0">
                <a:latin typeface="Comic Sans MS" panose="030F0702030302020204" pitchFamily="66" charset="0"/>
              </a:rPr>
              <a:t> (</a:t>
            </a:r>
            <a:r>
              <a:rPr lang="de-DE" dirty="0" err="1" smtClean="0">
                <a:latin typeface="Comic Sans MS" panose="030F0702030302020204" pitchFamily="66" charset="0"/>
              </a:rPr>
              <a:t>see</a:t>
            </a:r>
            <a:r>
              <a:rPr lang="de-DE" dirty="0" smtClean="0">
                <a:latin typeface="Comic Sans MS" panose="030F0702030302020204" pitchFamily="66" charset="0"/>
              </a:rPr>
              <a:t> Odysseus)</a:t>
            </a:r>
          </a:p>
          <a:p>
            <a:r>
              <a:rPr lang="de-DE" dirty="0" smtClean="0">
                <a:latin typeface="Comic Sans MS" panose="030F0702030302020204" pitchFamily="66" charset="0"/>
              </a:rPr>
              <a:t>Major </a:t>
            </a:r>
            <a:r>
              <a:rPr lang="de-DE" dirty="0" err="1" smtClean="0">
                <a:latin typeface="Comic Sans MS" panose="030F0702030302020204" pitchFamily="66" charset="0"/>
              </a:rPr>
              <a:t>theme</a:t>
            </a:r>
            <a:r>
              <a:rPr lang="de-DE" dirty="0" smtClean="0">
                <a:latin typeface="Comic Sans MS" panose="030F0702030302020204" pitchFamily="66" charset="0"/>
              </a:rPr>
              <a:t>: </a:t>
            </a:r>
            <a:r>
              <a:rPr lang="de-DE" dirty="0" err="1" smtClean="0">
                <a:latin typeface="Comic Sans MS" panose="030F0702030302020204" pitchFamily="66" charset="0"/>
              </a:rPr>
              <a:t>establishing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contact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and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dialogue</a:t>
            </a:r>
            <a:endParaRPr lang="de-DE" dirty="0" smtClean="0">
              <a:latin typeface="Comic Sans MS" panose="030F0702030302020204" pitchFamily="66" charset="0"/>
            </a:endParaRPr>
          </a:p>
          <a:p>
            <a:r>
              <a:rPr lang="de-DE" dirty="0" err="1" smtClean="0">
                <a:latin typeface="Comic Sans MS" panose="030F0702030302020204" pitchFamily="66" charset="0"/>
              </a:rPr>
              <a:t>Dialogue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is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framed</a:t>
            </a:r>
            <a:r>
              <a:rPr lang="de-DE" dirty="0" smtClean="0">
                <a:latin typeface="Comic Sans MS" panose="030F0702030302020204" pitchFamily="66" charset="0"/>
              </a:rPr>
              <a:t> in </a:t>
            </a:r>
            <a:r>
              <a:rPr lang="de-DE" dirty="0" err="1" smtClean="0">
                <a:latin typeface="Comic Sans MS" panose="030F0702030302020204" pitchFamily="66" charset="0"/>
              </a:rPr>
              <a:t>religious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and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scientific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terms</a:t>
            </a:r>
            <a:endParaRPr lang="de-DE" dirty="0" smtClean="0">
              <a:latin typeface="Comic Sans MS" panose="030F0702030302020204" pitchFamily="66" charset="0"/>
            </a:endParaRPr>
          </a:p>
          <a:p>
            <a:endParaRPr lang="de-DE" dirty="0" smtClean="0">
              <a:latin typeface="Comic Sans MS" panose="030F0702030302020204" pitchFamily="66" charset="0"/>
            </a:endParaRPr>
          </a:p>
          <a:p>
            <a:endParaRPr lang="de-DE" dirty="0">
              <a:latin typeface="Comic Sans MS" panose="030F0702030302020204" pitchFamily="66" charset="0"/>
            </a:endParaRPr>
          </a:p>
          <a:p>
            <a:r>
              <a:rPr lang="de-DE" dirty="0" smtClean="0">
                <a:latin typeface="Comic Sans MS" panose="030F0702030302020204" pitchFamily="66" charset="0"/>
              </a:rPr>
              <a:t>Narrative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progress</a:t>
            </a:r>
            <a:endParaRPr lang="de-DE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de-DE" dirty="0" smtClean="0">
                <a:latin typeface="Comic Sans MS" panose="030F0702030302020204" pitchFamily="66" charset="0"/>
              </a:rPr>
              <a:t>Imperial </a:t>
            </a:r>
            <a:r>
              <a:rPr lang="de-DE" dirty="0" err="1" smtClean="0">
                <a:latin typeface="Comic Sans MS" panose="030F0702030302020204" pitchFamily="66" charset="0"/>
              </a:rPr>
              <a:t>expansion</a:t>
            </a:r>
            <a:r>
              <a:rPr lang="de-DE" dirty="0" smtClean="0">
                <a:latin typeface="Comic Sans MS" panose="030F0702030302020204" pitchFamily="66" charset="0"/>
              </a:rPr>
              <a:t> (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Borg,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Founders</a:t>
            </a:r>
            <a:r>
              <a:rPr lang="de-DE" dirty="0" smtClean="0">
                <a:latin typeface="Comic Sans MS" panose="030F0702030302020204" pitchFamily="66" charset="0"/>
              </a:rPr>
              <a:t>)</a:t>
            </a:r>
          </a:p>
          <a:p>
            <a:pPr>
              <a:buFontTx/>
              <a:buChar char="-"/>
            </a:pPr>
            <a:r>
              <a:rPr lang="de-DE" dirty="0" smtClean="0">
                <a:latin typeface="Comic Sans MS" panose="030F0702030302020204" pitchFamily="66" charset="0"/>
              </a:rPr>
              <a:t>Qualitative </a:t>
            </a:r>
            <a:r>
              <a:rPr lang="de-DE" dirty="0" err="1" smtClean="0">
                <a:latin typeface="Comic Sans MS" panose="030F0702030302020204" pitchFamily="66" charset="0"/>
              </a:rPr>
              <a:t>embetterment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societies</a:t>
            </a:r>
            <a:r>
              <a:rPr lang="de-DE" dirty="0" smtClean="0">
                <a:latin typeface="Comic Sans MS" panose="030F0702030302020204" pitchFamily="66" charset="0"/>
              </a:rPr>
              <a:t> (The </a:t>
            </a:r>
            <a:r>
              <a:rPr lang="de-DE" dirty="0" err="1" smtClean="0">
                <a:latin typeface="Comic Sans MS" panose="030F0702030302020204" pitchFamily="66" charset="0"/>
              </a:rPr>
              <a:t>Federation</a:t>
            </a:r>
            <a:r>
              <a:rPr lang="de-DE" dirty="0" smtClean="0">
                <a:latin typeface="Comic Sans MS" panose="030F0702030302020204" pitchFamily="66" charset="0"/>
              </a:rPr>
              <a:t>, Captain Picard)</a:t>
            </a:r>
          </a:p>
          <a:p>
            <a:pPr>
              <a:buFontTx/>
              <a:buChar char="-"/>
            </a:pPr>
            <a:r>
              <a:rPr lang="de-DE" dirty="0" err="1" smtClean="0">
                <a:latin typeface="Comic Sans MS" panose="030F0702030302020204" pitchFamily="66" charset="0"/>
              </a:rPr>
              <a:t>Republican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theme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</a:p>
          <a:p>
            <a:pPr>
              <a:buFontTx/>
              <a:buChar char="-"/>
            </a:pPr>
            <a:endParaRPr lang="de-DE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3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Bradley Hand ITC" panose="03070402050302030203" pitchFamily="66" charset="0"/>
              </a:rPr>
              <a:t>Captain Picard</a:t>
            </a:r>
            <a:endParaRPr lang="en-GB" dirty="0">
              <a:latin typeface="Bradley Hand ITC" panose="03070402050302030203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Picard's Speeches</a:t>
            </a:r>
            <a:endParaRPr lang="en-GB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Questions</a:t>
            </a:r>
            <a:r>
              <a:rPr lang="de-DE" dirty="0" smtClean="0"/>
              <a:t>:</a:t>
            </a:r>
          </a:p>
          <a:p>
            <a:pPr marL="514350" indent="-514350">
              <a:buAutoNum type="arabicParenR"/>
            </a:pP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Captain </a:t>
            </a:r>
            <a:r>
              <a:rPr lang="de-DE" dirty="0" err="1" smtClean="0"/>
              <a:t>Picard‘s</a:t>
            </a:r>
            <a:r>
              <a:rPr lang="de-DE" dirty="0" smtClean="0"/>
              <a:t>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themes</a:t>
            </a:r>
            <a:r>
              <a:rPr lang="de-DE" dirty="0" smtClean="0"/>
              <a:t>?</a:t>
            </a:r>
          </a:p>
          <a:p>
            <a:pPr marL="514350" indent="-514350">
              <a:buAutoNum type="arabicParenR"/>
            </a:pP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principles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he </a:t>
            </a:r>
            <a:r>
              <a:rPr lang="de-DE" dirty="0" err="1" smtClean="0"/>
              <a:t>defend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actions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he </a:t>
            </a:r>
            <a:r>
              <a:rPr lang="de-DE" dirty="0" err="1" smtClean="0"/>
              <a:t>condemn</a:t>
            </a:r>
            <a:r>
              <a:rPr lang="de-DE" dirty="0" smtClean="0"/>
              <a:t>?</a:t>
            </a:r>
          </a:p>
          <a:p>
            <a:pPr marL="514350" indent="-514350">
              <a:buAutoNum type="arabicParenR"/>
            </a:pPr>
            <a:r>
              <a:rPr lang="de-DE" dirty="0" smtClean="0"/>
              <a:t>Name </a:t>
            </a:r>
            <a:r>
              <a:rPr lang="de-DE" dirty="0" err="1" smtClean="0"/>
              <a:t>examples</a:t>
            </a:r>
            <a:r>
              <a:rPr lang="de-DE" dirty="0" smtClean="0"/>
              <a:t> in US </a:t>
            </a:r>
            <a:r>
              <a:rPr lang="de-DE" dirty="0" err="1" smtClean="0"/>
              <a:t>foreign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reflect</a:t>
            </a:r>
            <a:r>
              <a:rPr lang="de-DE" dirty="0" smtClean="0"/>
              <a:t> </a:t>
            </a:r>
            <a:r>
              <a:rPr lang="de-DE" dirty="0" err="1" smtClean="0"/>
              <a:t>Picard‘s</a:t>
            </a:r>
            <a:r>
              <a:rPr lang="de-DE" dirty="0" smtClean="0"/>
              <a:t> </a:t>
            </a:r>
            <a:r>
              <a:rPr lang="de-DE" dirty="0" err="1" smtClean="0"/>
              <a:t>statements</a:t>
            </a:r>
            <a:r>
              <a:rPr lang="de-DE" dirty="0" smtClean="0"/>
              <a:t>!</a:t>
            </a:r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2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Bradley Hand ITC" panose="03070402050302030203" pitchFamily="66" charset="0"/>
              </a:rPr>
              <a:t>Watchmen</a:t>
            </a:r>
            <a:endParaRPr lang="en-GB" dirty="0">
              <a:latin typeface="Bradley Hand ITC" panose="03070402050302030203" pitchFamily="66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75" y="1466596"/>
            <a:ext cx="2907366" cy="495415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292258" y="5959083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</a:rPr>
              <a:t>Artwork for the cover of the </a:t>
            </a:r>
            <a:r>
              <a:rPr lang="en-GB" sz="800" i="1" dirty="0">
                <a:latin typeface="Arial" panose="020B0604020202020204" pitchFamily="34" charset="0"/>
              </a:rPr>
              <a:t>Watchmen International Edition</a:t>
            </a:r>
            <a:r>
              <a:rPr lang="en-GB" sz="800" dirty="0">
                <a:latin typeface="Arial" panose="020B0604020202020204" pitchFamily="34" charset="0"/>
              </a:rPr>
              <a:t> TPB. Art by Dave Gibbons. The art is originally from the Watchmen's profile in </a:t>
            </a:r>
            <a:r>
              <a:rPr lang="en-GB" sz="800" i="1" dirty="0">
                <a:latin typeface="Arial" panose="020B0604020202020204" pitchFamily="34" charset="0"/>
              </a:rPr>
              <a:t>Who's Who: Update '87</a:t>
            </a:r>
            <a:r>
              <a:rPr lang="en-GB" sz="800" dirty="0">
                <a:latin typeface="Arial" panose="020B0604020202020204" pitchFamily="34" charset="0"/>
              </a:rPr>
              <a:t> #5</a:t>
            </a:r>
            <a:endParaRPr lang="en-GB" sz="800" dirty="0"/>
          </a:p>
        </p:txBody>
      </p:sp>
      <p:sp>
        <p:nvSpPr>
          <p:cNvPr id="4" name="Textfeld 3"/>
          <p:cNvSpPr txBox="1"/>
          <p:nvPr/>
        </p:nvSpPr>
        <p:spPr>
          <a:xfrm>
            <a:off x="6280205" y="376388"/>
            <a:ext cx="1927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latin typeface="Century Gothic" panose="020B0502020202020204" pitchFamily="34" charset="0"/>
              </a:rPr>
              <a:t>Dr</a:t>
            </a:r>
            <a:r>
              <a:rPr lang="de-DE" sz="2000" dirty="0" smtClean="0">
                <a:latin typeface="Century Gothic" panose="020B0502020202020204" pitchFamily="34" charset="0"/>
              </a:rPr>
              <a:t> Manhattan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978513" y="1466596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Century Gothic" panose="020B0502020202020204" pitchFamily="34" charset="0"/>
              </a:rPr>
              <a:t>Rorschach 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630404" y="4366702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Century Gothic" panose="020B0502020202020204" pitchFamily="34" charset="0"/>
              </a:rPr>
              <a:t>The </a:t>
            </a:r>
            <a:r>
              <a:rPr lang="de-DE" sz="2000" dirty="0" err="1" smtClean="0">
                <a:latin typeface="Century Gothic" panose="020B0502020202020204" pitchFamily="34" charset="0"/>
              </a:rPr>
              <a:t>Comedian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413920" y="3200886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latin typeface="Century Gothic" panose="020B0502020202020204" pitchFamily="34" charset="0"/>
              </a:rPr>
              <a:t>Nite</a:t>
            </a:r>
            <a:r>
              <a:rPr lang="de-DE" sz="2000" dirty="0" smtClean="0">
                <a:latin typeface="Century Gothic" panose="020B0502020202020204" pitchFamily="34" charset="0"/>
              </a:rPr>
              <a:t> </a:t>
            </a:r>
            <a:r>
              <a:rPr lang="de-DE" sz="2000" dirty="0" err="1" smtClean="0">
                <a:latin typeface="Century Gothic" panose="020B0502020202020204" pitchFamily="34" charset="0"/>
              </a:rPr>
              <a:t>Owl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87088" y="3495750"/>
            <a:ext cx="3977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Century Gothic" panose="020B0502020202020204" pitchFamily="34" charset="0"/>
              </a:rPr>
              <a:t>Adrian </a:t>
            </a:r>
            <a:r>
              <a:rPr lang="de-DE" sz="2000" dirty="0" err="1" smtClean="0">
                <a:latin typeface="Century Gothic" panose="020B0502020202020204" pitchFamily="34" charset="0"/>
              </a:rPr>
              <a:t>Veidt</a:t>
            </a:r>
            <a:r>
              <a:rPr lang="de-DE" sz="2000" dirty="0" smtClean="0">
                <a:latin typeface="Century Gothic" panose="020B0502020202020204" pitchFamily="34" charset="0"/>
              </a:rPr>
              <a:t> alias </a:t>
            </a:r>
            <a:r>
              <a:rPr lang="de-DE" sz="2000" dirty="0" err="1" smtClean="0">
                <a:latin typeface="Century Gothic" panose="020B0502020202020204" pitchFamily="34" charset="0"/>
              </a:rPr>
              <a:t>Ozymandias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68641" y="1994169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Century Gothic" panose="020B0502020202020204" pitchFamily="34" charset="0"/>
              </a:rPr>
              <a:t>Silk </a:t>
            </a:r>
            <a:r>
              <a:rPr lang="de-DE" sz="2000" dirty="0" err="1" smtClean="0">
                <a:latin typeface="Century Gothic" panose="020B0502020202020204" pitchFamily="34" charset="0"/>
              </a:rPr>
              <a:t>Spectre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3736237" y="2844029"/>
            <a:ext cx="1844292" cy="652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5043774" y="2262260"/>
            <a:ext cx="1236431" cy="202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6816258" y="884827"/>
            <a:ext cx="95530" cy="1065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8041341" y="1892928"/>
            <a:ext cx="1372579" cy="1105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 flipV="1">
            <a:off x="7436224" y="2363380"/>
            <a:ext cx="1977696" cy="899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 flipV="1">
            <a:off x="7040990" y="4100117"/>
            <a:ext cx="1503866" cy="451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7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ef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TM04033923[[fn=Tiefe]]</Template>
  <TotalTime>0</TotalTime>
  <Words>365</Words>
  <Application>Microsoft Office PowerPoint</Application>
  <PresentationFormat>Breitbild</PresentationFormat>
  <Paragraphs>80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Bradley Hand ITC</vt:lpstr>
      <vt:lpstr>Century Gothic</vt:lpstr>
      <vt:lpstr>Comic Sans MS</vt:lpstr>
      <vt:lpstr>Corbel</vt:lpstr>
      <vt:lpstr>Tiefe</vt:lpstr>
      <vt:lpstr>Utopian and Dystopian Realities</vt:lpstr>
      <vt:lpstr>Utopia …</vt:lpstr>
      <vt:lpstr>…ethymological origins </vt:lpstr>
      <vt:lpstr>Dystopia …</vt:lpstr>
      <vt:lpstr>… dystopian literature</vt:lpstr>
      <vt:lpstr>Science-Fiction</vt:lpstr>
      <vt:lpstr>PowerPoint-Präsentation</vt:lpstr>
      <vt:lpstr>Captain Picard</vt:lpstr>
      <vt:lpstr>Watchmen</vt:lpstr>
      <vt:lpstr>PowerPoint-Präsentation</vt:lpstr>
      <vt:lpstr>PowerPoint-Präsentation</vt:lpstr>
      <vt:lpstr>V for Vendetta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Utopian and Dystopian Realities</dc:title>
  <dc:creator>Markus Fraundorfer</dc:creator>
  <cp:lastModifiedBy>Markus Fraundorfer</cp:lastModifiedBy>
  <cp:revision>35</cp:revision>
  <dcterms:created xsi:type="dcterms:W3CDTF">2016-08-04T20:05:07Z</dcterms:created>
  <dcterms:modified xsi:type="dcterms:W3CDTF">2017-09-18T14:18:59Z</dcterms:modified>
</cp:coreProperties>
</file>