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8a09d0eb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58a09d0eb8_0_7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8a76a19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8a76a19d7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8a09d0eb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58a09d0eb8_0_4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8a5c99c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8a5c99cf6_1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8a76a19d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58a76a19d7_0_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8a76a19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58a76a19d7_0_1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8a6746b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58a6746bb6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a6746b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58a6746bb6_0_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a09d0e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58a09d0eb8_0_2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a09d0eb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58a09d0eb8_0_1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a09d0e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58a09d0eb8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949c2e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58949c2eba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8a32f58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58a32f58ea_0_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89cc0e4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589cc0e40a_1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89cc0e40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589cc0e40a_1_1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a09d0e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58a09d0eb8_0_3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a09d0eb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58a09d0eb8_0_3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065214" y="533400"/>
            <a:ext cx="50292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065212" y="3403600"/>
            <a:ext cx="5029201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595959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 rot="5400000">
            <a:off x="3313113" y="-419101"/>
            <a:ext cx="4191000" cy="868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e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 rot="5400000">
            <a:off x="7199313" y="2095499"/>
            <a:ext cx="5486400" cy="2362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 rot="5400000">
            <a:off x="2055812" y="-457200"/>
            <a:ext cx="5486400" cy="746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is conteúdos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1065212" y="1828800"/>
            <a:ext cx="42519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30" name="Google Shape;30;p15"/>
          <p:cNvSpPr txBox="1"/>
          <p:nvPr>
            <p:ph idx="2" type="body"/>
          </p:nvPr>
        </p:nvSpPr>
        <p:spPr>
          <a:xfrm>
            <a:off x="5464598" y="1828800"/>
            <a:ext cx="42519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1065214" y="533400"/>
            <a:ext cx="8686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  <a:defRPr b="1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1065214" y="31242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1065213" y="1828799"/>
            <a:ext cx="425196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1065213" y="2590800"/>
            <a:ext cx="42519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5500053" y="1828799"/>
            <a:ext cx="425196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5500053" y="2590800"/>
            <a:ext cx="42519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1065213" y="533400"/>
            <a:ext cx="411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865813" y="533400"/>
            <a:ext cx="5867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1065213" y="2209800"/>
            <a:ext cx="411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065213" y="533400"/>
            <a:ext cx="411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865812" y="533400"/>
            <a:ext cx="5780173" cy="5791200"/>
          </a:xfrm>
          <a:prstGeom prst="rect">
            <a:avLst/>
          </a:prstGeom>
          <a:noFill/>
          <a:ln cap="flat" cmpd="sng" w="508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92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92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065213" y="2209800"/>
            <a:ext cx="411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  <a:defRPr b="1" i="0" sz="3600" u="none" cap="none" strike="noStrik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1065214" y="533400"/>
            <a:ext cx="8924449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pt-BR"/>
              <a:t>Controles internos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pt-BR"/>
              <a:t>e Compliance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065212" y="3403600"/>
            <a:ext cx="5029201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/>
              <a:t>Introdução à Controladoria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8a09d0eb8_0_73"/>
          <p:cNvSpPr txBox="1"/>
          <p:nvPr>
            <p:ph idx="4294967295" type="title"/>
          </p:nvPr>
        </p:nvSpPr>
        <p:spPr>
          <a:xfrm>
            <a:off x="74612" y="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O que periódicos falam?</a:t>
            </a:r>
            <a:endParaRPr/>
          </a:p>
        </p:txBody>
      </p:sp>
      <p:pic>
        <p:nvPicPr>
          <p:cNvPr id="143" name="Google Shape;143;g58a09d0eb8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25" y="1071200"/>
            <a:ext cx="7000875" cy="2447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g58a09d0eb8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225" y="3726662"/>
            <a:ext cx="8686799" cy="290273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1065225" y="5334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pt-BR"/>
              <a:t>O case: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pt-BR"/>
              <a:t>Banco Santander</a:t>
            </a:r>
            <a:endParaRPr/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1065225" y="2156300"/>
            <a:ext cx="10287300" cy="4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Maior banco da Zona do Euro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Na América Latina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Posição de Mercado no Brasil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Atuação no âmbito nacional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a76a19d7_0_0"/>
          <p:cNvSpPr txBox="1"/>
          <p:nvPr>
            <p:ph type="title"/>
          </p:nvPr>
        </p:nvSpPr>
        <p:spPr>
          <a:xfrm>
            <a:off x="1065225" y="5334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pt-BR"/>
              <a:t>O Compliance no Santander Brasil</a:t>
            </a:r>
            <a:endParaRPr/>
          </a:p>
        </p:txBody>
      </p:sp>
      <p:sp>
        <p:nvSpPr>
          <p:cNvPr id="156" name="Google Shape;156;g58a76a19d7_0_0"/>
          <p:cNvSpPr txBox="1"/>
          <p:nvPr>
            <p:ph idx="1" type="body"/>
          </p:nvPr>
        </p:nvSpPr>
        <p:spPr>
          <a:xfrm>
            <a:off x="1065225" y="2156300"/>
            <a:ext cx="10287300" cy="4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Objetivos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Atuação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pt-BR"/>
              <a:t>Função do Compliance na empresa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a09d0eb8_0_46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Processos da tomada de decisão que são impactados pela ferramenta</a:t>
            </a:r>
            <a:endParaRPr/>
          </a:p>
        </p:txBody>
      </p:sp>
      <p:sp>
        <p:nvSpPr>
          <p:cNvPr id="162" name="Google Shape;162;g58a09d0eb8_0_46"/>
          <p:cNvSpPr txBox="1"/>
          <p:nvPr>
            <p:ph idx="2" type="body"/>
          </p:nvPr>
        </p:nvSpPr>
        <p:spPr>
          <a:xfrm>
            <a:off x="106525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O momento de abertura de uma conta corrente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Movimentações bancárias efetuadas pelos clientes</a:t>
            </a:r>
            <a:endParaRPr sz="2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Fornecedores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Relacionamento da ferramenta com as áreas de Planejamento e/ou Controle</a:t>
            </a:r>
            <a:endParaRPr/>
          </a:p>
        </p:txBody>
      </p:sp>
      <p:sp>
        <p:nvSpPr>
          <p:cNvPr id="168" name="Google Shape;168;p8"/>
          <p:cNvSpPr txBox="1"/>
          <p:nvPr>
            <p:ph idx="4294967295" type="body"/>
          </p:nvPr>
        </p:nvSpPr>
        <p:spPr>
          <a:xfrm>
            <a:off x="129890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Controle de Riscos e Gerenciamento</a:t>
            </a:r>
            <a:endParaRPr sz="2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Diretrizes de conduta na empresa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Área de controladoria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a5c99cf6_1_0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Uso das informações geradas para fins gerenciais</a:t>
            </a:r>
            <a:endParaRPr/>
          </a:p>
        </p:txBody>
      </p:sp>
      <p:sp>
        <p:nvSpPr>
          <p:cNvPr id="174" name="Google Shape;174;g58a5c99cf6_1_0"/>
          <p:cNvSpPr txBox="1"/>
          <p:nvPr>
            <p:ph idx="2" type="body"/>
          </p:nvPr>
        </p:nvSpPr>
        <p:spPr>
          <a:xfrm>
            <a:off x="106525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Informação relevante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Indicadores de desempenho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Correlação entre as áreas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a76a19d7_0_7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Nível de Maturidade</a:t>
            </a:r>
            <a:endParaRPr/>
          </a:p>
        </p:txBody>
      </p:sp>
      <p:sp>
        <p:nvSpPr>
          <p:cNvPr id="180" name="Google Shape;180;g58a76a19d7_0_7"/>
          <p:cNvSpPr txBox="1"/>
          <p:nvPr>
            <p:ph idx="2" type="body"/>
          </p:nvPr>
        </p:nvSpPr>
        <p:spPr>
          <a:xfrm>
            <a:off x="106525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Bem madura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Histórico e uso no dia a dia 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Limitações atuais</a:t>
            </a:r>
            <a:endParaRPr sz="2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8a76a19d7_0_12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Como a ferramenta vem afetando o desempenho da organização</a:t>
            </a:r>
            <a:endParaRPr/>
          </a:p>
        </p:txBody>
      </p:sp>
      <p:sp>
        <p:nvSpPr>
          <p:cNvPr id="186" name="Google Shape;186;g58a76a19d7_0_12"/>
          <p:cNvSpPr txBox="1"/>
          <p:nvPr>
            <p:ph idx="2" type="body"/>
          </p:nvPr>
        </p:nvSpPr>
        <p:spPr>
          <a:xfrm>
            <a:off x="106525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Plano de melhoria contínua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t-BR" sz="2400"/>
              <a:t>Gestão de Riscos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8a6746bb6_0_0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Considerações finais</a:t>
            </a:r>
            <a:endParaRPr/>
          </a:p>
        </p:txBody>
      </p:sp>
      <p:sp>
        <p:nvSpPr>
          <p:cNvPr id="192" name="Google Shape;192;g58a6746bb6_0_0"/>
          <p:cNvSpPr txBox="1"/>
          <p:nvPr>
            <p:ph idx="2" type="body"/>
          </p:nvPr>
        </p:nvSpPr>
        <p:spPr>
          <a:xfrm>
            <a:off x="106525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importante destacar que eficientes controles internos colaboram para uma melhor eficiência das organizações, sendo fundamental para um bom funcionamento do setor de auditoria e boa imagem passada aos </a:t>
            </a:r>
            <a:r>
              <a:rPr i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essas práticas é possível produzir informações confiáveis, reduzir custos, melhorar a relação com os clientes e entregar melhores produtos através da previsão, execução e mensuração das tarefas, colaborando assim para alcançar os objetivos estabelecidos na empresa com a maior segurança e eficiência possível.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8a6746bb6_0_5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Considerações finais</a:t>
            </a:r>
            <a:endParaRPr/>
          </a:p>
        </p:txBody>
      </p:sp>
      <p:sp>
        <p:nvSpPr>
          <p:cNvPr id="198" name="Google Shape;198;g58a6746bb6_0_5"/>
          <p:cNvSpPr txBox="1"/>
          <p:nvPr>
            <p:ph idx="2" type="body"/>
          </p:nvPr>
        </p:nvSpPr>
        <p:spPr>
          <a:xfrm>
            <a:off x="1065250" y="1967000"/>
            <a:ext cx="933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compliance em si: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política de Compliance é uma ação que precede a realização das atividades do negócio, enquanto o controle interno faz o acompanhamento desde o planejamento, execução à avaliação dos resultados, mas são imprescindíveis a atuação em conjunto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Controles internos 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27432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Controles internos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são planos organizacionais com métodos e medidas a serem adotadas por uma empresa com o propósito de reduzir a possibilidade de perdas financeiras e melhorar a qualidade das informações contábeis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0" marL="27432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antigos modelos de negócio, o poder e gerenciamento do negócio se concentravam nas mãos do detentor do capital, dando margem para erros e consequentemente perda de confiança externa.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8a09d0eb8_0_21"/>
          <p:cNvSpPr txBox="1"/>
          <p:nvPr>
            <p:ph idx="4294967295" type="title"/>
          </p:nvPr>
        </p:nvSpPr>
        <p:spPr>
          <a:xfrm>
            <a:off x="368375" y="257425"/>
            <a:ext cx="5297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 sz="4000"/>
              <a:t>REFERÊNCIAS</a:t>
            </a:r>
            <a:endParaRPr sz="4000"/>
          </a:p>
        </p:txBody>
      </p:sp>
      <p:sp>
        <p:nvSpPr>
          <p:cNvPr id="204" name="Google Shape;204;g58a09d0eb8_0_21"/>
          <p:cNvSpPr txBox="1"/>
          <p:nvPr>
            <p:ph idx="4294967295" type="title"/>
          </p:nvPr>
        </p:nvSpPr>
        <p:spPr>
          <a:xfrm>
            <a:off x="347025" y="4498800"/>
            <a:ext cx="117492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FARIAS, Rômulo Paiva; DE LUCA, Márcia M.M., MACHADO, Marcus V. Veras.2009. A metodologia COSO como ferramenta de gerenciamento dos controles int€ernos.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KnowTechie. What are the differences between COBIT &amp; COSO Disponível em:https://knowtechie.com/what-are-the-differences-between-cobit-coso/ Acesso em 15 mai.2019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BAIN &amp; COMPANY. CONTROLANDO EFETIVAMENTE CUSTOS ADMINISTRATIVOS. 2013. Disponivel em: https://www.bain.com/contentassets/dda171cb07e24d0783881b744daf81e1/controle-custos_por.pdf. Acesso em 13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COSO Gerenciamento de Riscos Corporativos - Estrutura Integrada. 2007. Disponível em: https://www.coso.org/Documents/COSO-ERM-Executive-Summary-Portuguese.pdf. Acesso em 14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ECONOMIA UOL. Executivo já perde bônus por meta de Compliance. 2019. Disponível em: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https://economia.uol.com.br/noticias/estadao-conteudo/2019/04/14/executivo-ja-perde-bonus-por-meta-de-Compliance.htm. Acesso em 15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EXAME. Escândalos tornam Compliance imperativo — para empresas e governos. 2019. Disponível em: https://exame.abril.com.br/negocios/escandalos-tornam-Compliance-imperativo-para-empresas-e-governos/. Acesso em 15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 GLOBO – PETROBRÁS. Compliance: trilhando o caminho certo. 2016.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https://www.falconi.com/wp-content/uploads/2016/02/caderno-Petrobras-di%C3%A1logos-empresariais-O-Globo_31jan2016.pdf. Acesso em 15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LECNEWS. ENTENDA A LEI ANTICORRUPÇÃO E A SUA RELAÇÃO COM O COMPLIANCE!. 2018. Disponível em: http://www.lecnews.com.br/blog/entenda-a-lei-anticorrupcao-e-a-sua-relacao-com-o-Compliance/. Acesso em 14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Marcos Assi. A importância do Compliance, Controles Internos e Auditoria na gestão dos negócios. 2015. Disponível em: http://www.marcosassi.com.br/a-importancia-do-Compliance-controles-internos-e-auditoria-na-gestao-dos-negocios. Acesso em 14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ibre Franklin"/>
              <a:buAutoNum type="arabicPeriod"/>
            </a:pPr>
            <a:r>
              <a:rPr b="0" lang="pt-BR" sz="1600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PAULA, Leila Monteiro de. Controladoria: Um Estudo Comparativo entre Estrutura Centralizada e Divisionalizada. 2012. Disponível em: https://acervodigital.ufpr.br/bitstream/handle/1884/44764/R%20-%20E%20-%20LEILA%20MONTEIRO%20DE%20PAULA.pdf?sequence=1&amp;isAllowed=y. Acesso em 15 mai. 2019.</a:t>
            </a:r>
            <a:endParaRPr b="0" sz="1600">
              <a:solidFill>
                <a:srgbClr val="9999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t/>
            </a:r>
            <a:endParaRPr sz="5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8a09d0eb8_0_11"/>
          <p:cNvSpPr txBox="1"/>
          <p:nvPr>
            <p:ph idx="4294967295" type="title"/>
          </p:nvPr>
        </p:nvSpPr>
        <p:spPr>
          <a:xfrm>
            <a:off x="4006698" y="1442300"/>
            <a:ext cx="4751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 sz="6000"/>
              <a:t>DÚVIDAS?</a:t>
            </a:r>
            <a:endParaRPr sz="6000"/>
          </a:p>
        </p:txBody>
      </p:sp>
      <p:pic>
        <p:nvPicPr>
          <p:cNvPr id="210" name="Google Shape;210;g58a09d0eb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7600" y="2743198"/>
            <a:ext cx="3171451" cy="396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8a09d0eb8_0_0"/>
          <p:cNvSpPr txBox="1"/>
          <p:nvPr>
            <p:ph type="title"/>
          </p:nvPr>
        </p:nvSpPr>
        <p:spPr>
          <a:xfrm>
            <a:off x="2750782" y="533400"/>
            <a:ext cx="3528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 sz="4000"/>
              <a:t>OBRIGADO!</a:t>
            </a:r>
            <a:endParaRPr sz="4000"/>
          </a:p>
        </p:txBody>
      </p:sp>
      <p:sp>
        <p:nvSpPr>
          <p:cNvPr id="216" name="Google Shape;216;g58a09d0eb8_0_0"/>
          <p:cNvSpPr txBox="1"/>
          <p:nvPr>
            <p:ph type="title"/>
          </p:nvPr>
        </p:nvSpPr>
        <p:spPr>
          <a:xfrm>
            <a:off x="5018400" y="2801025"/>
            <a:ext cx="61197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b="0" lang="pt-BR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Bruno Totti de Oliveira</a:t>
            </a:r>
            <a:endParaRPr b="0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b="0" lang="pt-BR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Gabriel Sant'Anna Santos</a:t>
            </a:r>
            <a:endParaRPr b="0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b="0" lang="pt-BR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Lara Morais da Cruz</a:t>
            </a:r>
            <a:endParaRPr b="0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b="0" lang="pt-BR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Renan Antonio da Rocha</a:t>
            </a:r>
            <a:endParaRPr b="0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b="0" lang="pt-BR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Suzane Stenico</a:t>
            </a:r>
            <a:endParaRPr b="0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b="0" lang="pt-BR">
                <a:solidFill>
                  <a:srgbClr val="6666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Victória Fargnolli Nakane</a:t>
            </a:r>
            <a:endParaRPr b="0">
              <a:solidFill>
                <a:srgbClr val="6666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8949c2eba_0_0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Compliance </a:t>
            </a:r>
            <a:endParaRPr/>
          </a:p>
        </p:txBody>
      </p:sp>
      <p:sp>
        <p:nvSpPr>
          <p:cNvPr id="99" name="Google Shape;99;g58949c2eba_0_0"/>
          <p:cNvSpPr txBox="1"/>
          <p:nvPr>
            <p:ph idx="1" type="body"/>
          </p:nvPr>
        </p:nvSpPr>
        <p:spPr>
          <a:xfrm>
            <a:off x="552912" y="1812275"/>
            <a:ext cx="8686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a prática que as empresas assumem para se adequarem às normas e legislações, de modo que um de seus objetivos principais é corrigir e prevenir desvios que possam trazer conflitos prejudiciais ao negócio, além de garantir o bom desempenho e reputação da empresa.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trelado à luta anticorrupção (Lei nº 12.846/2013)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8a32f58ea_0_2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No Mercado</a:t>
            </a:r>
            <a:endParaRPr/>
          </a:p>
        </p:txBody>
      </p:sp>
      <p:sp>
        <p:nvSpPr>
          <p:cNvPr id="105" name="Google Shape;105;g58a32f58ea_0_2"/>
          <p:cNvSpPr txBox="1"/>
          <p:nvPr>
            <p:ph idx="1" type="body"/>
          </p:nvPr>
        </p:nvSpPr>
        <p:spPr>
          <a:xfrm>
            <a:off x="1065212" y="1828800"/>
            <a:ext cx="8686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Decreto que regulariza lei determina a criação de programas de integridade nas empresas.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Serviço de auditoria interna, controle interno e estruturação do programa de </a:t>
            </a:r>
            <a:r>
              <a:rPr i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comumente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terceirizado (PP&amp;C e Grand Thorton)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Engajamento de empresas terceirizadas permite a existência de consultorias para melhor escolha de decisões.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1"/>
                </a:solidFill>
              </a:rPr>
              <a:t>Curiosidade: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obrigatório possuir um programa de compliance para poder contratar com órgãos públicos em algumas regiões, como o Distrito Federal.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89cc0e40a_1_0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Finalidades do </a:t>
            </a:r>
            <a:r>
              <a:rPr lang="pt-BR"/>
              <a:t>Compliance </a:t>
            </a:r>
            <a:endParaRPr/>
          </a:p>
        </p:txBody>
      </p:sp>
      <p:sp>
        <p:nvSpPr>
          <p:cNvPr id="111" name="Google Shape;111;g589cc0e40a_1_0"/>
          <p:cNvSpPr txBox="1"/>
          <p:nvPr>
            <p:ph idx="1" type="body"/>
          </p:nvPr>
        </p:nvSpPr>
        <p:spPr>
          <a:xfrm>
            <a:off x="1065212" y="1828800"/>
            <a:ext cx="8686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Compliance é executado por um setor específico e capacitado para a execução e acompanhamento do cumprimento das conformidades realizando as seguintes tarefas: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Analisar riscos operacionais;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Conhecer e interpretar leis que se relacionem à empresa;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Elaborar manuais de conduta;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Gerenciar os controles internos;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Fazer auditorias periodicamente;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Desenvolver projetos de melhoria contínua;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Disseminar o compliance por toda a cultura organizacional;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Monitorar a segurança da informação.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89cc0e40a_1_10"/>
          <p:cNvSpPr txBox="1"/>
          <p:nvPr>
            <p:ph type="title"/>
          </p:nvPr>
        </p:nvSpPr>
        <p:spPr>
          <a:xfrm>
            <a:off x="1065212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Exemplos de controles internos </a:t>
            </a:r>
            <a:endParaRPr/>
          </a:p>
        </p:txBody>
      </p:sp>
      <p:sp>
        <p:nvSpPr>
          <p:cNvPr id="117" name="Google Shape;117;g589cc0e40a_1_10"/>
          <p:cNvSpPr txBox="1"/>
          <p:nvPr>
            <p:ph idx="1" type="body"/>
          </p:nvPr>
        </p:nvSpPr>
        <p:spPr>
          <a:xfrm>
            <a:off x="1065212" y="1828800"/>
            <a:ext cx="8686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 of Sponsoring Organizations of the Treadway Commission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(COSO)</a:t>
            </a: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é uma instituição internacional sem fins lucrativos criada por líderes de associações representativas com o intuito de produzir orientações para melhorar os relatórios financeiros de forma adequada à ética e cumprimento adequado aos controles internos.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COBIT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Control Objectives for Information and related Technology, ou COBIT, é uma organização focada em criar e aprimorar um conjunto de recomendações de governança de Tecnologia da Informação (TI) que consolida os padrões globais com uma avaliação específica de risco e </a:t>
            </a: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ajuda a alinhar os processos e serviços de TI ao negócio da empresa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a09d0eb8_0_30"/>
          <p:cNvSpPr txBox="1"/>
          <p:nvPr>
            <p:ph type="title"/>
          </p:nvPr>
        </p:nvSpPr>
        <p:spPr>
          <a:xfrm>
            <a:off x="123262" y="153325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Vantagens</a:t>
            </a:r>
            <a:r>
              <a:rPr lang="pt-BR"/>
              <a:t> </a:t>
            </a:r>
            <a:endParaRPr/>
          </a:p>
        </p:txBody>
      </p:sp>
      <p:sp>
        <p:nvSpPr>
          <p:cNvPr id="123" name="Google Shape;123;g58a09d0eb8_0_30"/>
          <p:cNvSpPr txBox="1"/>
          <p:nvPr>
            <p:ph idx="1" type="body"/>
          </p:nvPr>
        </p:nvSpPr>
        <p:spPr>
          <a:xfrm>
            <a:off x="1065200" y="1447800"/>
            <a:ext cx="97257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Otimização de resultados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etas de custos e plano de ação: atingidos quando controles são colocados em prática.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“[...] enquanto 78% dos executivos estavam confiantes sobre sua capacidade 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atingir as metas de economia, somente 58% foram capazes de fazê-lo de fato”.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Minimização de riscos operacionais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Obter melhor capacidade de identificação de eventos potenciais;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Elaborar respostas eficazes e com rigor, reduzindo assim prejuízos da organização.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Proteção à Lei Anticorrupção (Lei da Empresa Limpa)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Criada, principalmente, devido a escândalos de corrupção e prisão de grandes executivos.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63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Empresas têm implantado Compliance visto que essa área conhece os princípios da Lei e entendem sua aplicação.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63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Códigos de conduta de ética, políticas e procedimentos.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a09d0eb8_0_38"/>
          <p:cNvSpPr txBox="1"/>
          <p:nvPr>
            <p:ph type="title"/>
          </p:nvPr>
        </p:nvSpPr>
        <p:spPr>
          <a:xfrm>
            <a:off x="172837" y="16985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Desv</a:t>
            </a:r>
            <a:r>
              <a:rPr lang="pt-BR"/>
              <a:t>antagens </a:t>
            </a:r>
            <a:endParaRPr/>
          </a:p>
        </p:txBody>
      </p:sp>
      <p:sp>
        <p:nvSpPr>
          <p:cNvPr id="129" name="Google Shape;129;g58a09d0eb8_0_38"/>
          <p:cNvSpPr txBox="1"/>
          <p:nvPr>
            <p:ph idx="1" type="body"/>
          </p:nvPr>
        </p:nvSpPr>
        <p:spPr>
          <a:xfrm>
            <a:off x="1048675" y="1415675"/>
            <a:ext cx="96432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Ineficácia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de sucesso em manter ou superar os níveis alcançados com as metas estabelecidas;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Esforço para alcançar os objetivos e melhorar o desempenho é visto como desperdício deixando os executivos insatisfeitos.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 superestimadas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negativos: indicadores de desempenho incorretos, equipes incapacitadas, orçamentos distorcidos;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 precisam ser realistas!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Estrutura de controladoria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 centralizado - única equipe: depende de hierarquia superior; uniformidade nos processos desfavorece a competitividade;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 descentralizado - várias equipes: falta de padronização e dificuldade na localização de responsáveis.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idx="4294967295" type="title"/>
          </p:nvPr>
        </p:nvSpPr>
        <p:spPr>
          <a:xfrm>
            <a:off x="74612" y="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Franklin Medium"/>
              <a:buNone/>
            </a:pPr>
            <a:r>
              <a:rPr lang="pt-BR"/>
              <a:t>O que p</a:t>
            </a:r>
            <a:r>
              <a:rPr lang="pt-BR"/>
              <a:t>eriódicos falam?</a:t>
            </a:r>
            <a:endParaRPr/>
          </a:p>
        </p:txBody>
      </p:sp>
      <p:sp>
        <p:nvSpPr>
          <p:cNvPr id="135" name="Google Shape;135;p9"/>
          <p:cNvSpPr txBox="1"/>
          <p:nvPr>
            <p:ph idx="4294967295" type="body"/>
          </p:nvPr>
        </p:nvSpPr>
        <p:spPr>
          <a:xfrm>
            <a:off x="1065225" y="1239900"/>
            <a:ext cx="4251900" cy="106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t-BR">
                <a:latin typeface="Libre Franklin"/>
                <a:ea typeface="Libre Franklin"/>
                <a:cs typeface="Libre Franklin"/>
                <a:sym typeface="Libre Franklin"/>
              </a:rPr>
              <a:t>ECONOMIA UOL: </a:t>
            </a:r>
            <a:r>
              <a:rPr lang="pt-BR"/>
              <a:t> Executivo já perde bônus por meta de Compliance (2019)</a:t>
            </a:r>
            <a:endParaRPr/>
          </a:p>
        </p:txBody>
      </p:sp>
      <p:sp>
        <p:nvSpPr>
          <p:cNvPr id="136" name="Google Shape;136;p9"/>
          <p:cNvSpPr txBox="1"/>
          <p:nvPr>
            <p:ph idx="4294967295" type="body"/>
          </p:nvPr>
        </p:nvSpPr>
        <p:spPr>
          <a:xfrm>
            <a:off x="1065225" y="2479800"/>
            <a:ext cx="4251900" cy="354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bônus estão sendo condicionados ao cumprimento de metas;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implantados treinamentos e programas para detectar falhas de fornecedores e funcionários;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Implantação está sendo cada vez mais efetiva.</a:t>
            </a:r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525" y="4369076"/>
            <a:ext cx="6566850" cy="1586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usinessContrast">
      <a:dk1>
        <a:srgbClr val="000000"/>
      </a:dk1>
      <a:lt1>
        <a:srgbClr val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raste comercial 16x9">
  <a:themeElements>
    <a:clrScheme name="BusinessContrast">
      <a:dk1>
        <a:srgbClr val="000000"/>
      </a:dk1>
      <a:lt1>
        <a:srgbClr val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