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/>
          </a:bodyPr>
          <a:lstStyle/>
          <a:p>
            <a:r>
              <a:rPr lang="en-GB" altLang="en-US" sz="5400" b="1" dirty="0"/>
              <a:t>Chapter 13</a:t>
            </a:r>
            <a:br>
              <a:rPr lang="en-GB" altLang="en-US" sz="5400" b="1" dirty="0"/>
            </a:br>
            <a:r>
              <a:rPr lang="en-GB" altLang="en-US" b="1" dirty="0"/>
              <a:t>Diversification Strategy</a:t>
            </a:r>
            <a:r>
              <a:rPr lang="en-GB" altLang="en-US" b="1" dirty="0">
                <a:solidFill>
                  <a:srgbClr val="4F86B2"/>
                </a:solidFill>
              </a:rPr>
              <a:t/>
            </a:r>
            <a:br>
              <a:rPr lang="en-GB" altLang="en-US" b="1" dirty="0">
                <a:solidFill>
                  <a:srgbClr val="4F86B2"/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EB002-46F3-4C1C-9210-45E23642AC7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917" y="908050"/>
            <a:ext cx="79248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dirty="0">
                <a:latin typeface="+mj-lt"/>
                <a:cs typeface="Arial" pitchFamily="34" charset="0"/>
              </a:rPr>
              <a:t>Economics of scope in </a:t>
            </a:r>
            <a:r>
              <a:rPr lang="en-US" sz="2600" dirty="0">
                <a:cs typeface="Arial" pitchFamily="34" charset="0"/>
              </a:rPr>
              <a:t>diversification derive from two types of relatedness:</a:t>
            </a:r>
            <a:endParaRPr lang="en-GB" sz="26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Operational readiness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Synergies </a:t>
            </a:r>
            <a:r>
              <a:rPr lang="en-US" sz="2200" dirty="0">
                <a:cs typeface="Arial" pitchFamily="34" charset="0"/>
              </a:rPr>
              <a:t>from sharing resources across businesses (common distribution facilities, brands, joint R&amp;D)</a:t>
            </a:r>
            <a:endParaRPr lang="en-GB" sz="2200" dirty="0">
              <a:latin typeface="+mj-lt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Strategic readiness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Synergies at the corporate level deriving from the ability to apply common management capabilities to different businesses</a:t>
            </a:r>
            <a:endParaRPr lang="en-GB" sz="2200" dirty="0">
              <a:latin typeface="+mj-lt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200" dirty="0">
              <a:latin typeface="+mj-lt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400" b="1" dirty="0">
                <a:latin typeface="+mj-lt"/>
                <a:cs typeface="Arial" pitchFamily="34" charset="0"/>
              </a:rPr>
              <a:t>Problem of operational relatedness:</a:t>
            </a:r>
            <a:endParaRPr lang="en-GB" sz="2400" dirty="0">
              <a:latin typeface="+mj-lt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cs typeface="Arial" pitchFamily="34" charset="0"/>
              </a:rPr>
              <a:t>The benefits in terms of economies of scope may be dwarfed by the administrative costs involved in their exploitation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856374" y="56711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Relatedness in Diversification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7462" y="574040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4609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2929F-3CD3-417A-8EE3-4C69A79468E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793312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Diversification and Performance: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Findings of Empirical Research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77207"/>
              </p:ext>
            </p:extLst>
          </p:nvPr>
        </p:nvGraphicFramePr>
        <p:xfrm>
          <a:off x="981623" y="1155700"/>
          <a:ext cx="7296150" cy="522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798"/>
                <a:gridCol w="5256352"/>
              </a:tblGrid>
              <a:tr h="3015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diversified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firms outperform specialized firms?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No consistent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relationship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Some evidence of a curvilinear relationship: dn. first increases profitability, but beyond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a point further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dn.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reduces profitability (increased complexity?)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McKinsey &amp; Co. identify benefits from moderate dn.—especially for firms that have run out of growth opportunities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Question of direction of causation: does dn. drive profitability, or vice-versa?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36" marR="91436" marT="45723" marB="45723">
                    <a:noFill/>
                  </a:tcPr>
                </a:tc>
              </a:tr>
              <a:tr h="1899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What type of  diversification is most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profitable?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Related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dn. vs. unrelated dn.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Most studies (but not all) show related dn. outperforms unrelated dn.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Related dn. offers greater synergies—but also imposes higher management costs 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But</a:t>
                      </a:r>
                      <a:r>
                        <a:rPr lang="en-US" sz="1800" b="0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what is “related dn.”?  Businesses can be related in many different ways (e.g. LMVH, GE, Virgin group)</a:t>
                      </a:r>
                      <a:endParaRPr lang="en-US" sz="1800" b="0" dirty="0" smtClean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62CB4-7700-4C92-914E-79AC959A718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619891" y="0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Determinants of Strategic Relatedness Between Business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55575" y="565254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229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4" y="1169988"/>
            <a:ext cx="7920037" cy="436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9361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0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800468-DD85-45B7-A4A6-88620BBABE0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719137" y="160338"/>
            <a:ext cx="795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Diversification Strategy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60375" y="602012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F034B-4522-4DD7-8F67-14D9BE2A82F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585163" y="920587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178093" y="1294443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900112" y="2349500"/>
            <a:ext cx="77755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Introduction: The basic issues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Trends in diversification over time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Motives for diversification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Competitive advantage from diversification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Diversification and performance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Relatedness in diversification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250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71DA8-D70E-4386-BEAF-2392C684431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063" y="1226344"/>
            <a:ext cx="79248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dirty="0">
                <a:latin typeface="+mj-lt"/>
                <a:cs typeface="Arial" pitchFamily="34" charset="0"/>
              </a:rPr>
              <a:t>Superior profit derives from two sources: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6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dirty="0">
                <a:latin typeface="+mj-lt"/>
                <a:cs typeface="Arial" pitchFamily="34" charset="0"/>
              </a:rPr>
              <a:t>Diversification decisions involve these same two issues: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How attractive is the industry to be entered?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Can the firm achieve a competitive advantage?</a:t>
            </a:r>
            <a:endParaRPr lang="en-US" sz="2600" dirty="0"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881063" y="98425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Basic Issues in Diversification Decisions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307975" y="60880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1619250" y="2833688"/>
            <a:ext cx="2232025" cy="839787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</p:spPr>
        <p:txBody>
          <a:bodyPr lIns="129600" tIns="118800" rIns="129600" bIns="118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+mj-lt"/>
                <a:cs typeface="Arial" pitchFamily="34" charset="0"/>
              </a:rPr>
              <a:t>RETURN ON CAPITAL</a:t>
            </a:r>
            <a:endParaRPr lang="en-GB" sz="1600" b="1" dirty="0">
              <a:latin typeface="+mj-lt"/>
              <a:cs typeface="Arial" pitchFamily="34" charset="0"/>
            </a:endParaRPr>
          </a:p>
          <a:p>
            <a:pPr algn="ctr" defTabSz="762000" eaLnBrk="0" hangingPunct="0">
              <a:spcBef>
                <a:spcPct val="15000"/>
              </a:spcBef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    </a:t>
            </a:r>
            <a:r>
              <a:rPr lang="en-GB" b="1" dirty="0">
                <a:latin typeface="+mj-lt"/>
                <a:cs typeface="Arial" pitchFamily="34" charset="0"/>
              </a:rPr>
              <a:t>&gt;</a:t>
            </a:r>
            <a:r>
              <a:rPr lang="en-GB" sz="2000" b="1" dirty="0">
                <a:latin typeface="+mj-lt"/>
                <a:cs typeface="Arial" pitchFamily="34" charset="0"/>
              </a:rPr>
              <a:t> </a:t>
            </a:r>
            <a:r>
              <a:rPr lang="en-GB" sz="1600" b="1" dirty="0">
                <a:latin typeface="+mj-lt"/>
                <a:cs typeface="Arial" pitchFamily="34" charset="0"/>
              </a:rPr>
              <a:t>COST OF CAPITAL</a:t>
            </a:r>
            <a:endParaRPr lang="en-US" sz="2000" b="1" dirty="0">
              <a:latin typeface="+mj-lt"/>
              <a:cs typeface="Arial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4859338" y="1993900"/>
            <a:ext cx="2233612" cy="839788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</p:spPr>
        <p:txBody>
          <a:bodyPr lIns="129600" tIns="118800" rIns="129600" bIns="118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+mj-lt"/>
                <a:cs typeface="Arial" pitchFamily="34" charset="0"/>
              </a:rPr>
              <a:t>INDUSTRY</a:t>
            </a:r>
          </a:p>
          <a:p>
            <a:pPr algn="ctr" defTabSz="762000" eaLnBrk="0" hangingPunct="0">
              <a:spcBef>
                <a:spcPct val="40000"/>
              </a:spcBef>
              <a:defRPr/>
            </a:pPr>
            <a:r>
              <a:rPr lang="en-US" sz="1600" b="1" dirty="0">
                <a:latin typeface="+mj-lt"/>
                <a:cs typeface="Arial" pitchFamily="34" charset="0"/>
              </a:rPr>
              <a:t>ATTRACTIVENESS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859338" y="3673475"/>
            <a:ext cx="2233612" cy="839788"/>
          </a:xfrm>
          <a:prstGeom prst="rect">
            <a:avLst/>
          </a:prstGeom>
          <a:solidFill>
            <a:schemeClr val="bg1"/>
          </a:solidFill>
          <a:ln w="19050">
            <a:solidFill>
              <a:srgbClr val="4F86B2"/>
            </a:solidFill>
            <a:miter lim="800000"/>
            <a:headEnd/>
            <a:tailEnd/>
          </a:ln>
        </p:spPr>
        <p:txBody>
          <a:bodyPr lIns="129600" tIns="118800" rIns="129600" bIns="118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+mj-lt"/>
                <a:cs typeface="Arial" pitchFamily="34" charset="0"/>
              </a:rPr>
              <a:t>COMPETITIVE </a:t>
            </a:r>
            <a:endParaRPr lang="en-GB" sz="1600" b="1" dirty="0">
              <a:latin typeface="+mj-lt"/>
              <a:cs typeface="Arial" pitchFamily="34" charset="0"/>
            </a:endParaRPr>
          </a:p>
          <a:p>
            <a:pPr algn="ctr" defTabSz="762000" eaLnBrk="0" hangingPunct="0">
              <a:spcBef>
                <a:spcPct val="40000"/>
              </a:spcBef>
              <a:defRPr/>
            </a:pPr>
            <a:r>
              <a:rPr lang="en-US" sz="1600" b="1" dirty="0">
                <a:latin typeface="+mj-lt"/>
                <a:cs typeface="Arial" pitchFamily="34" charset="0"/>
              </a:rPr>
              <a:t> ADVANTAGE   </a:t>
            </a:r>
          </a:p>
        </p:txBody>
      </p:sp>
      <p:cxnSp>
        <p:nvCxnSpPr>
          <p:cNvPr id="3" name="Straight Arrow Connector 2"/>
          <p:cNvCxnSpPr>
            <a:endCxn id="35" idx="1"/>
          </p:cNvCxnSpPr>
          <p:nvPr/>
        </p:nvCxnSpPr>
        <p:spPr>
          <a:xfrm flipV="1">
            <a:off x="3851275" y="2413000"/>
            <a:ext cx="1008063" cy="841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Arrow Connector 9215"/>
          <p:cNvCxnSpPr>
            <a:stCxn id="34" idx="3"/>
            <a:endCxn id="36" idx="1"/>
          </p:cNvCxnSpPr>
          <p:nvPr/>
        </p:nvCxnSpPr>
        <p:spPr>
          <a:xfrm>
            <a:off x="3851275" y="3254375"/>
            <a:ext cx="1008063" cy="8397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C3E81-8EA8-4E43-A651-701C48E6001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Diversification Strategies of US and UK Corporations During the 20</a:t>
            </a:r>
            <a:r>
              <a:rPr lang="en-GB" altLang="en-US" sz="3500" b="1" baseline="30000">
                <a:solidFill>
                  <a:srgbClr val="4F86B2"/>
                </a:solidFill>
              </a:rPr>
              <a:t>th</a:t>
            </a:r>
            <a:r>
              <a:rPr lang="en-GB" altLang="en-US" sz="3500" b="1">
                <a:solidFill>
                  <a:srgbClr val="4F86B2"/>
                </a:solidFill>
              </a:rPr>
              <a:t> Century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0" y="5849008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089025"/>
            <a:ext cx="8893175" cy="397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060732"/>
            <a:ext cx="9144000" cy="78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2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283CF-3633-404C-AF73-A1595A19E04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Evolution of Diversification Strategies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1960-2012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-3176" y="562829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614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55701"/>
            <a:ext cx="9144000" cy="44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9639E-7680-4CCF-80B7-7FFE1EA919C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876" y="549275"/>
            <a:ext cx="79248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Growth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The desire to escape stagnant or declining industries </a:t>
            </a:r>
            <a:r>
              <a:rPr lang="en-GB" sz="2000" dirty="0">
                <a:cs typeface="Arial" pitchFamily="34" charset="0"/>
              </a:rPr>
              <a:t> a</a:t>
            </a:r>
            <a:r>
              <a:rPr lang="en-US" sz="2000" dirty="0">
                <a:cs typeface="Arial" pitchFamily="34" charset="0"/>
              </a:rPr>
              <a:t> powerful motives for diversification (</a:t>
            </a:r>
            <a:r>
              <a:rPr lang="en-GB" sz="2000" dirty="0">
                <a:cs typeface="Arial" pitchFamily="34" charset="0"/>
              </a:rPr>
              <a:t>e.g. </a:t>
            </a:r>
            <a:r>
              <a:rPr lang="en-US" sz="2000" dirty="0">
                <a:cs typeface="Arial" pitchFamily="34" charset="0"/>
              </a:rPr>
              <a:t>tobacco,</a:t>
            </a:r>
            <a:r>
              <a:rPr lang="en-GB" sz="2000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oil, </a:t>
            </a:r>
            <a:r>
              <a:rPr lang="en-GB" sz="2000" dirty="0">
                <a:cs typeface="Arial" pitchFamily="34" charset="0"/>
              </a:rPr>
              <a:t>newspapers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i="1" dirty="0">
                <a:cs typeface="Arial" pitchFamily="34" charset="0"/>
              </a:rPr>
              <a:t>But</a:t>
            </a:r>
            <a:r>
              <a:rPr lang="en-US" sz="2000" dirty="0">
                <a:cs typeface="Arial" pitchFamily="34" charset="0"/>
              </a:rPr>
              <a:t>, growth satisfies </a:t>
            </a:r>
            <a:r>
              <a:rPr lang="en-US" sz="2000" i="1" dirty="0">
                <a:cs typeface="Arial" pitchFamily="34" charset="0"/>
              </a:rPr>
              <a:t>manage</a:t>
            </a:r>
            <a:r>
              <a:rPr lang="en-GB" sz="2000" i="1" dirty="0" err="1">
                <a:cs typeface="Arial" pitchFamily="34" charset="0"/>
              </a:rPr>
              <a:t>rs</a:t>
            </a:r>
            <a:r>
              <a:rPr lang="en-US" sz="2000" dirty="0">
                <a:cs typeface="Arial" pitchFamily="34" charset="0"/>
              </a:rPr>
              <a:t> not </a:t>
            </a:r>
            <a:r>
              <a:rPr lang="en-US" sz="2000" i="1" dirty="0">
                <a:cs typeface="Arial" pitchFamily="34" charset="0"/>
              </a:rPr>
              <a:t>shareholders</a:t>
            </a:r>
            <a:r>
              <a:rPr lang="en-US" sz="2000" dirty="0">
                <a:cs typeface="Arial" pitchFamily="34" charset="0"/>
              </a:rPr>
              <a:t> Diversification in that achieves seeks growth (esp. by acquisition) tends to destroy shareholder value</a:t>
            </a:r>
            <a:endParaRPr lang="en-GB" sz="20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Risk Spreading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Diversification reduces the variance of profit flows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i="1" dirty="0">
                <a:cs typeface="Arial" pitchFamily="34" charset="0"/>
              </a:rPr>
              <a:t>But</a:t>
            </a:r>
            <a:r>
              <a:rPr lang="en-US" sz="2000" dirty="0">
                <a:cs typeface="Arial" pitchFamily="34" charset="0"/>
              </a:rPr>
              <a:t>, doesn’t create value for</a:t>
            </a:r>
            <a:r>
              <a:rPr lang="en-GB" sz="2000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shareholders</a:t>
            </a:r>
            <a:r>
              <a:rPr lang="en-GB" sz="2000" dirty="0">
                <a:cs typeface="Arial" pitchFamily="34" charset="0"/>
              </a:rPr>
              <a:t>—they c</a:t>
            </a:r>
            <a:r>
              <a:rPr lang="en-US" sz="2000" dirty="0">
                <a:cs typeface="Arial" pitchFamily="34" charset="0"/>
              </a:rPr>
              <a:t>an hold diversified portfolios</a:t>
            </a:r>
            <a:r>
              <a:rPr lang="en-GB" sz="2000" dirty="0">
                <a:cs typeface="Arial" pitchFamily="34" charset="0"/>
              </a:rPr>
              <a:t> of securities</a:t>
            </a:r>
            <a:r>
              <a:rPr lang="en-US" sz="2000" dirty="0">
                <a:cs typeface="Arial" pitchFamily="34" charset="0"/>
              </a:rPr>
              <a:t>. (Capital Asset Pricing Model shows that diversification only lowers </a:t>
            </a:r>
            <a:r>
              <a:rPr lang="en-US" sz="2000" i="1" dirty="0">
                <a:cs typeface="Arial" pitchFamily="34" charset="0"/>
              </a:rPr>
              <a:t>unsystematic risk</a:t>
            </a:r>
            <a:r>
              <a:rPr lang="en-US" sz="2000" dirty="0">
                <a:cs typeface="Arial" pitchFamily="34" charset="0"/>
              </a:rPr>
              <a:t> not </a:t>
            </a:r>
            <a:r>
              <a:rPr lang="en-US" sz="2000" i="1" dirty="0">
                <a:cs typeface="Arial" pitchFamily="34" charset="0"/>
              </a:rPr>
              <a:t>systematic risk</a:t>
            </a:r>
            <a:r>
              <a:rPr lang="en-US" sz="2000" dirty="0">
                <a:cs typeface="Arial" pitchFamily="34" charset="0"/>
              </a:rPr>
              <a:t>)</a:t>
            </a:r>
            <a:endParaRPr lang="en-GB" sz="2000" dirty="0">
              <a:latin typeface="+mj-lt"/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Value Creation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For diversification to create shareholder value, the</a:t>
            </a:r>
            <a:r>
              <a:rPr lang="en-GB" sz="2000" dirty="0">
                <a:cs typeface="Arial" pitchFamily="34" charset="0"/>
              </a:rPr>
              <a:t>n </a:t>
            </a:r>
            <a:r>
              <a:rPr lang="en-US" sz="2000" dirty="0">
                <a:cs typeface="Arial" pitchFamily="34" charset="0"/>
              </a:rPr>
              <a:t>bringing putting different businesses under common ownership must increase their total profitability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604126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Motivations for Diversification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0" y="563758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369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020D0-54B3-4ECE-B0D6-25494445710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419" y="1164952"/>
            <a:ext cx="7924800" cy="418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dirty="0">
                <a:latin typeface="+mj-lt"/>
                <a:cs typeface="Arial" pitchFamily="34" charset="0"/>
              </a:rPr>
              <a:t>If diversification is </a:t>
            </a:r>
            <a:r>
              <a:rPr lang="en-US" sz="2800" dirty="0">
                <a:cs typeface="Arial" pitchFamily="34" charset="0"/>
              </a:rPr>
              <a:t>create shareholder value, it must meet three tests:</a:t>
            </a:r>
            <a:endParaRPr lang="en-GB" sz="2600" dirty="0">
              <a:latin typeface="+mj-lt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The Attractiveness Test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200" dirty="0">
                <a:cs typeface="Arial" pitchFamily="34" charset="0"/>
              </a:rPr>
              <a:t>Diversification must be directed towards attractive industries</a:t>
            </a:r>
            <a:r>
              <a:rPr lang="en-GB" sz="2200" dirty="0">
                <a:cs typeface="Arial" pitchFamily="34" charset="0"/>
              </a:rPr>
              <a:t> (or have the potential to become attractive)</a:t>
            </a:r>
            <a:endParaRPr lang="en-GB" sz="2200" dirty="0">
              <a:latin typeface="+mj-lt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The Cost of Entry Test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cs typeface="Arial" pitchFamily="34" charset="0"/>
              </a:rPr>
              <a:t>The </a:t>
            </a:r>
            <a:r>
              <a:rPr lang="en-US" sz="2200" dirty="0">
                <a:cs typeface="Arial" pitchFamily="34" charset="0"/>
              </a:rPr>
              <a:t>cost of entry must not capitalize all future profits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The Better-Off Test</a:t>
            </a:r>
            <a:endParaRPr lang="en-GB" sz="2600" dirty="0">
              <a:latin typeface="+mj-lt"/>
              <a:cs typeface="Arial" pitchFamily="34" charset="0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+mj-lt"/>
                <a:cs typeface="Arial" pitchFamily="34" charset="0"/>
              </a:rPr>
              <a:t>Either </a:t>
            </a:r>
            <a:r>
              <a:rPr lang="en-US" sz="2200" dirty="0">
                <a:cs typeface="Arial" pitchFamily="34" charset="0"/>
              </a:rPr>
              <a:t>the new unit must gain competitive advantage from its link with the co</a:t>
            </a:r>
            <a:r>
              <a:rPr lang="en-GB" sz="2200" dirty="0" err="1">
                <a:cs typeface="Arial" pitchFamily="34" charset="0"/>
              </a:rPr>
              <a:t>mpany</a:t>
            </a:r>
            <a:r>
              <a:rPr lang="en-US" sz="2200" dirty="0">
                <a:cs typeface="Arial" pitchFamily="34" charset="0"/>
              </a:rPr>
              <a:t>, or  vice-versa. (i.e. </a:t>
            </a:r>
            <a:r>
              <a:rPr lang="en-GB" sz="2200" dirty="0">
                <a:cs typeface="Arial" pitchFamily="34" charset="0"/>
              </a:rPr>
              <a:t>some form of “</a:t>
            </a:r>
            <a:r>
              <a:rPr lang="en-US" sz="2200" i="1" dirty="0">
                <a:cs typeface="Arial" pitchFamily="34" charset="0"/>
              </a:rPr>
              <a:t>synergy</a:t>
            </a:r>
            <a:r>
              <a:rPr lang="en-GB" sz="2200" i="1" dirty="0">
                <a:cs typeface="Arial" pitchFamily="34" charset="0"/>
              </a:rPr>
              <a:t>”</a:t>
            </a:r>
            <a:r>
              <a:rPr lang="en-US" sz="2200" i="1" dirty="0">
                <a:cs typeface="Arial" pitchFamily="34" charset="0"/>
              </a:rPr>
              <a:t> </a:t>
            </a:r>
            <a:r>
              <a:rPr lang="en-US" sz="2200" dirty="0">
                <a:cs typeface="Arial" pitchFamily="34" charset="0"/>
              </a:rPr>
              <a:t>must be present</a:t>
            </a:r>
            <a:endParaRPr lang="en-GB" sz="2200" dirty="0">
              <a:latin typeface="+mj-lt"/>
              <a:cs typeface="Arial" pitchFamily="34" charset="0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750669" y="9415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Diversification and Shareholder Value: Porter’s Three Essential Tests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55575" y="569983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2449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77835-4E4C-4AF8-89BF-7E670A1B451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887" y="515938"/>
            <a:ext cx="7924800" cy="597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Economies of Scope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Sharing tangible resources (research labs,  distribution systems) across multiple businesses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Sharing intangible resources (brands, technology) across multiple businesses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+mj-lt"/>
                <a:cs typeface="Arial" pitchFamily="34" charset="0"/>
              </a:rPr>
              <a:t>Transferring functional capabilities (marketing, product development) across businesses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+mj-lt"/>
                <a:cs typeface="Arial" pitchFamily="34" charset="0"/>
              </a:rPr>
              <a:t>Applying common general management capabilities to different businesses</a:t>
            </a:r>
            <a:endParaRPr lang="en-GB" sz="2200" dirty="0">
              <a:latin typeface="+mj-lt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Economies from Internalizing Transactions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Economies of scope not a sufficient basis for diversification—must be supported by transaction costs in markets for resources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Diversified firm can avoid external transactions by operating internal capital and labor markets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Diversified firm has better information on resource characteristics than external markets</a:t>
            </a:r>
            <a:endParaRPr lang="en-GB" sz="2200" dirty="0">
              <a:latin typeface="+mj-lt"/>
              <a:cs typeface="Arial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790137" y="-14288"/>
            <a:ext cx="7956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Competitive Advantage from Diversification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7462" y="61280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083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721</Words>
  <Application>Microsoft Office PowerPoint</Application>
  <PresentationFormat>Apresentação na tela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Chapter 13 Diversification Strategy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58</cp:revision>
  <dcterms:created xsi:type="dcterms:W3CDTF">2015-02-26T17:46:44Z</dcterms:created>
  <dcterms:modified xsi:type="dcterms:W3CDTF">2016-02-12T17:26:29Z</dcterms:modified>
</cp:coreProperties>
</file>