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7"/>
  </p:notesMasterIdLst>
  <p:sldIdLst>
    <p:sldId id="256" r:id="rId2"/>
    <p:sldId id="289" r:id="rId3"/>
    <p:sldId id="291" r:id="rId4"/>
    <p:sldId id="292" r:id="rId5"/>
    <p:sldId id="293" r:id="rId6"/>
    <p:sldId id="295" r:id="rId7"/>
    <p:sldId id="296" r:id="rId8"/>
    <p:sldId id="297" r:id="rId9"/>
    <p:sldId id="290" r:id="rId10"/>
    <p:sldId id="285" r:id="rId11"/>
    <p:sldId id="258" r:id="rId12"/>
    <p:sldId id="259" r:id="rId13"/>
    <p:sldId id="260" r:id="rId14"/>
    <p:sldId id="261" r:id="rId15"/>
    <p:sldId id="262" r:id="rId16"/>
    <p:sldId id="298" r:id="rId17"/>
    <p:sldId id="299" r:id="rId18"/>
    <p:sldId id="263" r:id="rId19"/>
    <p:sldId id="264" r:id="rId20"/>
    <p:sldId id="265" r:id="rId21"/>
    <p:sldId id="266" r:id="rId22"/>
    <p:sldId id="267" r:id="rId23"/>
    <p:sldId id="269" r:id="rId24"/>
    <p:sldId id="268" r:id="rId25"/>
    <p:sldId id="270" r:id="rId26"/>
    <p:sldId id="271" r:id="rId27"/>
    <p:sldId id="272" r:id="rId28"/>
    <p:sldId id="273" r:id="rId29"/>
    <p:sldId id="275" r:id="rId30"/>
    <p:sldId id="300" r:id="rId31"/>
    <p:sldId id="276" r:id="rId32"/>
    <p:sldId id="274" r:id="rId33"/>
    <p:sldId id="301" r:id="rId34"/>
    <p:sldId id="302" r:id="rId35"/>
    <p:sldId id="257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30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BDD8F-5169-4637-A43F-615336ED114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10E10-56DE-4B78-9383-0FF794F659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50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0E10-56DE-4B78-9383-0FF794F6595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89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0E10-56DE-4B78-9383-0FF794F6595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0E10-56DE-4B78-9383-0FF794F6595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96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0E10-56DE-4B78-9383-0FF794F6595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86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9201D-3761-4BF7-AE0B-88534A7BA487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DEAA7-F4FE-4752-B0B5-E8125A1CE17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9201D-3761-4BF7-AE0B-88534A7BA487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DEAA7-F4FE-4752-B0B5-E8125A1CE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9201D-3761-4BF7-AE0B-88534A7BA487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DEAA7-F4FE-4752-B0B5-E8125A1CE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9201D-3761-4BF7-AE0B-88534A7BA487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DEAA7-F4FE-4752-B0B5-E8125A1CE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9201D-3761-4BF7-AE0B-88534A7BA487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DEAA7-F4FE-4752-B0B5-E8125A1CE17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9201D-3761-4BF7-AE0B-88534A7BA487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DEAA7-F4FE-4752-B0B5-E8125A1CE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9201D-3761-4BF7-AE0B-88534A7BA487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DEAA7-F4FE-4752-B0B5-E8125A1CE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9201D-3761-4BF7-AE0B-88534A7BA487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DEAA7-F4FE-4752-B0B5-E8125A1CE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9201D-3761-4BF7-AE0B-88534A7BA487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DEAA7-F4FE-4752-B0B5-E8125A1CE17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9201D-3761-4BF7-AE0B-88534A7BA487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DEAA7-F4FE-4752-B0B5-E8125A1CE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9201D-3761-4BF7-AE0B-88534A7BA487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DEAA7-F4FE-4752-B0B5-E8125A1CE17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D9201D-3761-4BF7-AE0B-88534A7BA487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CDEAA7-F4FE-4752-B0B5-E8125A1CE179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1164728"/>
            <a:ext cx="7795592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*Antônio Leal </a:t>
            </a:r>
            <a:br>
              <a:rPr lang="pt-BR" sz="7200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pt-BR" sz="72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de Sá Pereira</a:t>
            </a:r>
            <a:endParaRPr lang="pt-BR" sz="72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252464"/>
            <a:ext cx="7406640" cy="1752600"/>
          </a:xfrm>
        </p:spPr>
        <p:txBody>
          <a:bodyPr/>
          <a:lstStyle/>
          <a:p>
            <a:endParaRPr lang="pt-B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(1888, Salvador -1966, Rio de Janeiro)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43" y="3201119"/>
            <a:ext cx="20288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87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pt-BR" b="1" dirty="0" smtClean="0">
                <a:effectLst/>
              </a:rPr>
              <a:t>Psicotécnica do Ensino elementar de Música (1937)</a:t>
            </a:r>
            <a:endParaRPr lang="pt-BR" b="1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868760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Faz crítica aos 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métodos tradicionais de iniciação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musical.  Ressalta os aspectos motivacionais, atitudes e interesses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para com a aprendizagem musical.</a:t>
            </a:r>
          </a:p>
          <a:p>
            <a:pPr algn="just">
              <a:lnSpc>
                <a:spcPct val="120000"/>
              </a:lnSpc>
            </a:pPr>
            <a:endParaRPr lang="pt-BR" dirty="0" smtClean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A necessidade de preparação por parte dos professores.</a:t>
            </a:r>
          </a:p>
          <a:p>
            <a:pPr algn="just">
              <a:lnSpc>
                <a:spcPct val="120000"/>
              </a:lnSpc>
            </a:pPr>
            <a:endParaRPr lang="pt-BR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O ensino antigo desconhecia a criança.</a:t>
            </a:r>
            <a:endParaRPr lang="pt-BR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82296" indent="0">
              <a:lnSpc>
                <a:spcPct val="120000"/>
              </a:lnSpc>
              <a:buNone/>
            </a:pPr>
            <a:endParaRPr lang="pt-BR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Preocupação com o cumprimento do 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programa, a matéria a ser ensinada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tinha, desse modo, uma 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orientação intelectualista e informativa.  </a:t>
            </a:r>
          </a:p>
        </p:txBody>
      </p:sp>
    </p:spTree>
    <p:extLst>
      <p:ext uri="{BB962C8B-B14F-4D97-AF65-F5344CB8AC3E}">
        <p14:creationId xmlns:p14="http://schemas.microsoft.com/office/powerpoint/2010/main" val="39434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43000"/>
          </a:xfrm>
        </p:spPr>
        <p:txBody>
          <a:bodyPr>
            <a:normAutofit/>
          </a:bodyPr>
          <a:lstStyle/>
          <a:p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508720"/>
            <a:ext cx="7498080" cy="4800600"/>
          </a:xfrm>
        </p:spPr>
        <p:txBody>
          <a:bodyPr>
            <a:normAutofit fontScale="25000" lnSpcReduction="20000"/>
          </a:bodyPr>
          <a:lstStyle/>
          <a:p>
            <a:endParaRPr lang="pt-BR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sz="10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A não compreensão, por parte do professor, que </a:t>
            </a:r>
            <a:r>
              <a:rPr lang="pt-BR" sz="10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só </a:t>
            </a:r>
            <a:r>
              <a:rPr lang="pt-BR" sz="10400" dirty="0">
                <a:cs typeface="Times New Roman" panose="02020603050405020304" pitchFamily="18" charset="0"/>
              </a:rPr>
              <a:t>se aprende verdadeiramente através da própria </a:t>
            </a:r>
            <a:r>
              <a:rPr lang="pt-BR" sz="10400" dirty="0" smtClean="0">
                <a:cs typeface="Times New Roman" panose="02020603050405020304" pitchFamily="18" charset="0"/>
              </a:rPr>
              <a:t>experiência</a:t>
            </a:r>
            <a:r>
              <a:rPr lang="pt-BR" sz="10400" dirty="0">
                <a:cs typeface="Times New Roman" panose="02020603050405020304" pitchFamily="18" charset="0"/>
              </a:rPr>
              <a:t>.</a:t>
            </a:r>
            <a:endParaRPr lang="pt-BR" sz="104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pt-BR" sz="10400" dirty="0"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sz="10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Função </a:t>
            </a:r>
            <a:r>
              <a:rPr lang="pt-BR" sz="10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primordial do </a:t>
            </a:r>
            <a:r>
              <a:rPr lang="pt-BR" sz="10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professor deve </a:t>
            </a:r>
            <a:r>
              <a:rPr lang="pt-BR" sz="10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consistir em despertar a curiosidade, o interesse e a vontade de aprender do aluno e em </a:t>
            </a:r>
            <a:r>
              <a:rPr lang="pt-BR" sz="10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direcionar a atividade.</a:t>
            </a:r>
          </a:p>
          <a:p>
            <a:pPr lvl="0" algn="just">
              <a:lnSpc>
                <a:spcPct val="120000"/>
              </a:lnSpc>
            </a:pPr>
            <a:endParaRPr lang="pt-BR" sz="10400" dirty="0" smtClean="0"/>
          </a:p>
        </p:txBody>
      </p:sp>
    </p:spTree>
    <p:extLst>
      <p:ext uri="{BB962C8B-B14F-4D97-AF65-F5344CB8AC3E}">
        <p14:creationId xmlns:p14="http://schemas.microsoft.com/office/powerpoint/2010/main" val="12465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dirty="0" smtClean="0">
                <a:effectLst/>
              </a:rPr>
              <a:t>Apontamentos da </a:t>
            </a:r>
            <a:r>
              <a:rPr lang="pt-BR" dirty="0">
                <a:effectLst/>
              </a:rPr>
              <a:t>pedagogia antiga</a:t>
            </a:r>
            <a:r>
              <a:rPr lang="pt-BR" dirty="0" smtClean="0">
                <a:effectLst/>
              </a:rPr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519808"/>
            <a:ext cx="7498080" cy="5149552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pt-BR" sz="2800" i="1" dirty="0"/>
              <a:t>Desconhecimento da </a:t>
            </a:r>
            <a:r>
              <a:rPr lang="pt-BR" sz="2800" i="1" dirty="0" smtClean="0"/>
              <a:t>criança</a:t>
            </a:r>
            <a:r>
              <a:rPr lang="pt-BR" sz="2800" dirty="0" smtClean="0"/>
              <a:t> </a:t>
            </a:r>
            <a:r>
              <a:rPr lang="pt-BR" sz="2800" dirty="0"/>
              <a:t>– </a:t>
            </a:r>
            <a:r>
              <a:rPr lang="pt-BR" sz="2800" dirty="0" smtClean="0"/>
              <a:t>criança como </a:t>
            </a:r>
            <a:r>
              <a:rPr lang="pt-BR" sz="2800" dirty="0"/>
              <a:t>um futuro </a:t>
            </a:r>
            <a:r>
              <a:rPr lang="pt-BR" sz="2800" dirty="0" smtClean="0"/>
              <a:t>adulto, </a:t>
            </a:r>
            <a:r>
              <a:rPr lang="pt-BR" sz="2800" dirty="0"/>
              <a:t>ignorando totalmente a necessidade </a:t>
            </a:r>
            <a:r>
              <a:rPr lang="pt-BR" sz="2800" dirty="0" smtClean="0"/>
              <a:t>de atividade própria ao desenvolvimento infantil;</a:t>
            </a:r>
          </a:p>
          <a:p>
            <a:pPr lvl="0" algn="just"/>
            <a:endParaRPr lang="pt-BR" sz="2800" dirty="0" smtClean="0"/>
          </a:p>
          <a:p>
            <a:pPr lvl="0" algn="just"/>
            <a:r>
              <a:rPr lang="pt-BR" sz="2800" i="1" dirty="0" smtClean="0"/>
              <a:t>Isolamento diante da vida</a:t>
            </a:r>
            <a:r>
              <a:rPr lang="pt-BR" sz="2800" dirty="0" smtClean="0"/>
              <a:t> - Memorização </a:t>
            </a:r>
            <a:r>
              <a:rPr lang="pt-BR" sz="2800" dirty="0"/>
              <a:t>exaustiva e passiva, sem interesse, sem vontade e, muitas vezes, sem </a:t>
            </a:r>
            <a:r>
              <a:rPr lang="pt-BR" sz="2800" dirty="0" smtClean="0"/>
              <a:t>o conhecimento </a:t>
            </a:r>
            <a:r>
              <a:rPr lang="pt-BR" sz="2800" dirty="0"/>
              <a:t>da utilidade</a:t>
            </a:r>
            <a:r>
              <a:rPr lang="pt-BR" sz="2800" dirty="0" smtClean="0"/>
              <a:t>.</a:t>
            </a:r>
          </a:p>
          <a:p>
            <a:pPr lvl="0" algn="just"/>
            <a:endParaRPr lang="pt-BR" sz="2800" dirty="0"/>
          </a:p>
          <a:p>
            <a:pPr lvl="0" algn="just"/>
            <a:r>
              <a:rPr lang="pt-BR" sz="2800" i="1" dirty="0" smtClean="0"/>
              <a:t>Ausência de motivação intrínseca </a:t>
            </a:r>
            <a:r>
              <a:rPr lang="pt-BR" sz="2800" dirty="0" smtClean="0"/>
              <a:t>– dada a falta de interesse da criança, com ensinamentos totalmente abstratos. Motivação extrínseca – se dava através de prêmios, elogios e toda sorte de honrarias e castigos.</a:t>
            </a:r>
          </a:p>
          <a:p>
            <a:pPr lvl="0" algn="just"/>
            <a:endParaRPr lang="pt-BR" sz="2800" dirty="0" smtClean="0"/>
          </a:p>
          <a:p>
            <a:pPr algn="just"/>
            <a:r>
              <a:rPr lang="pt-BR" sz="2800" i="1" dirty="0" smtClean="0"/>
              <a:t>Desconhecimento dos aspectos </a:t>
            </a:r>
            <a:r>
              <a:rPr lang="pt-BR" sz="2800" i="1" dirty="0"/>
              <a:t>emocionais que acompanham a aprendizagem</a:t>
            </a:r>
            <a:r>
              <a:rPr lang="pt-BR" sz="2800" dirty="0"/>
              <a:t> – o importante era o  aluno aprender, não importava se tinha interesse ou </a:t>
            </a:r>
            <a:r>
              <a:rPr lang="pt-BR" sz="2800" dirty="0" smtClean="0"/>
              <a:t>não.</a:t>
            </a:r>
            <a:endParaRPr lang="pt-BR" sz="2800" dirty="0"/>
          </a:p>
          <a:p>
            <a:pPr lvl="0" algn="just"/>
            <a:endParaRPr lang="pt-BR" sz="2800" dirty="0" smtClean="0"/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22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dirty="0" smtClean="0">
                <a:effectLst/>
              </a:rPr>
              <a:t>Ineficiência do programa </a:t>
            </a:r>
            <a:r>
              <a:rPr lang="pt-BR" dirty="0">
                <a:effectLst/>
              </a:rPr>
              <a:t>de </a:t>
            </a:r>
            <a:r>
              <a:rPr lang="pt-BR" dirty="0" smtClean="0">
                <a:effectLst/>
              </a:rPr>
              <a:t>ensino de música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Voltado </a:t>
            </a:r>
            <a:r>
              <a:rPr lang="pt-BR" dirty="0"/>
              <a:t>às escolas </a:t>
            </a:r>
            <a:r>
              <a:rPr lang="pt-BR" dirty="0" smtClean="0"/>
              <a:t>regulares, </a:t>
            </a:r>
            <a:r>
              <a:rPr lang="pt-BR" dirty="0"/>
              <a:t>com o total predomínio de matéria teórica e, portanto, com aulas expositivas.  </a:t>
            </a:r>
            <a:endParaRPr lang="pt-BR" dirty="0" smtClean="0"/>
          </a:p>
          <a:p>
            <a:pPr marL="82296" indent="0">
              <a:buNone/>
            </a:pPr>
            <a:endParaRPr lang="pt-BR" dirty="0" smtClean="0"/>
          </a:p>
          <a:p>
            <a:pPr marL="1440000" algn="just"/>
            <a:r>
              <a:rPr lang="pt-BR" sz="2600" dirty="0" smtClean="0"/>
              <a:t>Em </a:t>
            </a:r>
            <a:r>
              <a:rPr lang="pt-BR" sz="2600" dirty="0"/>
              <a:t>vez de ensinar teoria musical, abstrata e árida, decorada sem interesse e depressa esquecida, muito mais </a:t>
            </a:r>
            <a:r>
              <a:rPr lang="pt-BR" sz="2600" dirty="0" smtClean="0"/>
              <a:t>proveitoso </a:t>
            </a:r>
            <a:r>
              <a:rPr lang="pt-BR" sz="2600" dirty="0"/>
              <a:t>seria, e de real valor para o resto da vida, iniciar as crianças na apreciação da música, apreciação livre, espontânea, realizada debaixo de real </a:t>
            </a:r>
            <a:r>
              <a:rPr lang="pt-BR" sz="2600" dirty="0" smtClean="0"/>
              <a:t>interesse (SÁ PEREIRA, 1937 apud PAZ, 2000: 46).</a:t>
            </a:r>
            <a:endParaRPr lang="pt-BR" sz="260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260648"/>
            <a:ext cx="7498080" cy="60486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000" dirty="0"/>
              <a:t>Destaca a importância de a musicalização preceder o ensino de </a:t>
            </a:r>
            <a:r>
              <a:rPr lang="pt-BR" sz="3000" dirty="0" smtClean="0"/>
              <a:t>instrumento.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Seu método foi introduzido primeiramente, no Conservatório Brasileiro de Música, em março de </a:t>
            </a:r>
            <a:r>
              <a:rPr lang="pt-BR" sz="3000" dirty="0" smtClean="0"/>
              <a:t>1937 </a:t>
            </a:r>
            <a:r>
              <a:rPr lang="pt-BR" sz="3000" dirty="0"/>
              <a:t>e em outubro do mesmo ano, na Escola de Música da UFRJ, onde era professor</a:t>
            </a:r>
            <a:r>
              <a:rPr lang="pt-BR" sz="3000" dirty="0" smtClean="0"/>
              <a:t>.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Através de atividades de apreciação musical </a:t>
            </a:r>
            <a:r>
              <a:rPr lang="pt-BR" sz="3000" dirty="0" smtClean="0"/>
              <a:t>ativa, </a:t>
            </a:r>
            <a:r>
              <a:rPr lang="pt-BR" sz="3000" dirty="0"/>
              <a:t>o aluno </a:t>
            </a:r>
            <a:r>
              <a:rPr lang="pt-BR" sz="3000" dirty="0" smtClean="0"/>
              <a:t>tinha contato </a:t>
            </a:r>
            <a:r>
              <a:rPr lang="pt-BR" sz="3000" dirty="0"/>
              <a:t>com os diversos instrumentos, o que lhe possibilitava fazer uma escolha consciente e evitar, desse modo, o esquema vicioso que culminava sempre com a opção pelo piano.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6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>
                <a:effectLst/>
              </a:rPr>
              <a:t>Psicotécnica do </a:t>
            </a:r>
            <a:r>
              <a:rPr lang="pt-BR" dirty="0" smtClean="0">
                <a:effectLst/>
              </a:rPr>
              <a:t>ensino elementar </a:t>
            </a:r>
            <a:r>
              <a:rPr lang="pt-BR" dirty="0">
                <a:effectLst/>
              </a:rPr>
              <a:t>de música em 4 fases</a:t>
            </a:r>
            <a:r>
              <a:rPr lang="pt-BR" dirty="0" smtClean="0">
                <a:effectLst/>
              </a:rPr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772816"/>
            <a:ext cx="7498080" cy="4680520"/>
          </a:xfrm>
        </p:spPr>
        <p:txBody>
          <a:bodyPr>
            <a:normAutofit fontScale="47500" lnSpcReduction="20000"/>
          </a:bodyPr>
          <a:lstStyle/>
          <a:p>
            <a:pPr marL="596646" lvl="0" indent="-514350" algn="just">
              <a:buFont typeface="+mj-lt"/>
              <a:buAutoNum type="arabicPeriod"/>
            </a:pPr>
            <a:r>
              <a:rPr lang="pt-BR" sz="5100" dirty="0"/>
              <a:t>Análise do trabalho – distinguir o que é essencial do que é </a:t>
            </a:r>
            <a:r>
              <a:rPr lang="pt-BR" sz="5100" dirty="0" smtClean="0"/>
              <a:t>supérfluo.</a:t>
            </a:r>
          </a:p>
          <a:p>
            <a:pPr marL="596646" lvl="0" indent="-514350" algn="just">
              <a:buFont typeface="+mj-lt"/>
              <a:buAutoNum type="arabicPeriod"/>
            </a:pPr>
            <a:endParaRPr lang="pt-BR" sz="5100" dirty="0" smtClean="0"/>
          </a:p>
          <a:p>
            <a:pPr marL="596646" indent="-514350" algn="just">
              <a:buFont typeface="+mj-lt"/>
              <a:buAutoNum type="arabicPeriod"/>
            </a:pPr>
            <a:r>
              <a:rPr lang="pt-BR" sz="5100" dirty="0" smtClean="0"/>
              <a:t>Seleção </a:t>
            </a:r>
            <a:r>
              <a:rPr lang="pt-BR" sz="5100" dirty="0"/>
              <a:t>por meio de testes – saber se o </a:t>
            </a:r>
            <a:r>
              <a:rPr lang="pt-BR" sz="5100" dirty="0" smtClean="0"/>
              <a:t>professor possui </a:t>
            </a:r>
            <a:r>
              <a:rPr lang="pt-BR" sz="5100" dirty="0"/>
              <a:t>as condições mínimas e as aptidões necessárias ao </a:t>
            </a:r>
            <a:r>
              <a:rPr lang="pt-BR" sz="5100" dirty="0" smtClean="0"/>
              <a:t>trabalho.</a:t>
            </a:r>
          </a:p>
          <a:p>
            <a:pPr marL="596646" indent="-514350" algn="just">
              <a:buFont typeface="+mj-lt"/>
              <a:buAutoNum type="arabicPeriod"/>
            </a:pPr>
            <a:endParaRPr lang="pt-BR" sz="5100" dirty="0" smtClean="0"/>
          </a:p>
          <a:p>
            <a:pPr marL="596646" indent="-514350" algn="just">
              <a:buFont typeface="+mj-lt"/>
              <a:buAutoNum type="arabicPeriod"/>
            </a:pPr>
            <a:r>
              <a:rPr lang="pt-BR" sz="5100" dirty="0" smtClean="0"/>
              <a:t>Adaptação </a:t>
            </a:r>
            <a:r>
              <a:rPr lang="pt-BR" sz="5100" dirty="0"/>
              <a:t>do trabalho ao indivíduo – organizar </a:t>
            </a:r>
            <a:r>
              <a:rPr lang="pt-BR" sz="5100" dirty="0" smtClean="0"/>
              <a:t>o ensino considerando as fases do desenvolvimento da criança.</a:t>
            </a:r>
          </a:p>
          <a:p>
            <a:pPr marL="596646" indent="-514350" algn="just">
              <a:buFont typeface="+mj-lt"/>
              <a:buAutoNum type="arabicPeriod"/>
            </a:pPr>
            <a:endParaRPr lang="pt-BR" sz="5100" dirty="0"/>
          </a:p>
          <a:p>
            <a:pPr marL="596646" indent="-514350" algn="just">
              <a:buFont typeface="+mj-lt"/>
              <a:buAutoNum type="arabicPeriod"/>
            </a:pPr>
            <a:r>
              <a:rPr lang="pt-BR" sz="5100" dirty="0" smtClean="0"/>
              <a:t>Adaptação do professor ao trabalho – instruir o aluno sobre a melhor maneira de trabalhar</a:t>
            </a:r>
            <a:r>
              <a:rPr lang="pt-BR" sz="4400" dirty="0" smtClean="0"/>
              <a:t>.  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180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pt-BR" dirty="0" smtClean="0"/>
              <a:t>“Evitar símbolos, abstrações, teorias, definições áridas e incompreensíveis e, ao invés, apelar para a intuição sensível e para a motivação intrínseca.”</a:t>
            </a:r>
          </a:p>
          <a:p>
            <a:pPr algn="r"/>
            <a:endParaRPr lang="pt-BR" dirty="0"/>
          </a:p>
          <a:p>
            <a:pPr algn="r"/>
            <a:r>
              <a:rPr lang="pt-BR" dirty="0" smtClean="0"/>
              <a:t>“Não ensinar símbolos antes de conhecidas e experimentadas as realidades que os símbolos representam”</a:t>
            </a:r>
          </a:p>
          <a:p>
            <a:pPr marL="82296" indent="0" algn="r">
              <a:buNone/>
            </a:pPr>
            <a:r>
              <a:rPr lang="pt-BR" sz="2600" dirty="0" smtClean="0"/>
              <a:t>(</a:t>
            </a:r>
            <a:r>
              <a:rPr lang="pt-BR" sz="2600" dirty="0"/>
              <a:t>SÁ </a:t>
            </a:r>
            <a:r>
              <a:rPr lang="pt-BR" sz="2600" dirty="0" smtClean="0"/>
              <a:t>PEREIRA,1937 apud PAZ, 2000:47). </a:t>
            </a:r>
            <a:endParaRPr lang="pt-BR" sz="2600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</a:t>
            </a:r>
            <a:r>
              <a:rPr lang="pt-BR" dirty="0"/>
              <a:t>conhecimentos teóricos só terão importância se forem o resultado de uma experiência musical vivenciada.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31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Exercícios – leitura dos cartões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17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Ritmo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Sá Pereira faz uso </a:t>
            </a:r>
            <a:r>
              <a:rPr lang="pt-BR" dirty="0" smtClean="0"/>
              <a:t>das propostas pedagógicas </a:t>
            </a:r>
            <a:r>
              <a:rPr lang="pt-BR" dirty="0"/>
              <a:t>de </a:t>
            </a:r>
            <a:r>
              <a:rPr lang="pt-BR" dirty="0" err="1"/>
              <a:t>Dalcroze</a:t>
            </a:r>
            <a:r>
              <a:rPr lang="pt-BR" dirty="0"/>
              <a:t> no campo da rítmica, sendo sua psicotécnica baseada no pensamento que </a:t>
            </a:r>
            <a:r>
              <a:rPr lang="pt-BR" dirty="0" smtClean="0"/>
              <a:t>sintetizou </a:t>
            </a:r>
            <a:r>
              <a:rPr lang="pt-BR" dirty="0"/>
              <a:t>todo </a:t>
            </a:r>
            <a:r>
              <a:rPr lang="pt-BR" dirty="0" smtClean="0"/>
              <a:t>o seu método</a:t>
            </a:r>
            <a:r>
              <a:rPr lang="pt-BR" dirty="0"/>
              <a:t>:</a:t>
            </a:r>
            <a:endParaRPr lang="pt-BR" dirty="0" smtClean="0"/>
          </a:p>
          <a:p>
            <a:pPr marL="82296" indent="0">
              <a:buNone/>
            </a:pPr>
            <a:endParaRPr lang="pt-BR" dirty="0"/>
          </a:p>
          <a:p>
            <a:pPr marL="1440000" algn="r"/>
            <a:r>
              <a:rPr lang="pt-BR" dirty="0"/>
              <a:t>“Nada melhor se poderá fazer do que adotar, de ponta a ponta, o método criado pelo famoso reformador do ensino de música </a:t>
            </a:r>
            <a:r>
              <a:rPr lang="pt-BR" dirty="0" smtClean="0"/>
              <a:t>Jaques </a:t>
            </a:r>
            <a:r>
              <a:rPr lang="pt-BR" dirty="0" err="1" smtClean="0"/>
              <a:t>Dalcroze</a:t>
            </a:r>
            <a:r>
              <a:rPr lang="pt-BR" dirty="0" smtClean="0"/>
              <a:t>”.</a:t>
            </a:r>
          </a:p>
          <a:p>
            <a:pPr marL="1440000"/>
            <a:endParaRPr lang="pt-BR" dirty="0" smtClean="0"/>
          </a:p>
          <a:p>
            <a:pPr marL="1440000" algn="r"/>
            <a:r>
              <a:rPr lang="pt-BR" dirty="0" smtClean="0"/>
              <a:t>“Já que a música é movimento, a criança sentirá e a compreenderá melhor se tomar parte ativa nesse movimento” </a:t>
            </a:r>
          </a:p>
          <a:p>
            <a:pPr marL="1156536" indent="0" algn="r">
              <a:buNone/>
            </a:pPr>
            <a:r>
              <a:rPr lang="pt-BR" dirty="0" smtClean="0"/>
              <a:t>(SÁ PEREIRA, 1937 apud PAZ, 2000:51)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7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dirty="0" smtClean="0">
                <a:effectLst/>
              </a:rPr>
              <a:t>Compasso Binário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2336" lvl="1" indent="0">
              <a:buNone/>
            </a:pPr>
            <a:r>
              <a:rPr lang="pt-BR" dirty="0" smtClean="0"/>
              <a:t>  Começar no forte </a:t>
            </a:r>
          </a:p>
          <a:p>
            <a:pPr lvl="1"/>
            <a:endParaRPr lang="pt-BR" dirty="0" smtClean="0"/>
          </a:p>
          <a:p>
            <a:endParaRPr lang="pt-BR" dirty="0" smtClean="0"/>
          </a:p>
          <a:p>
            <a:pPr marL="82296" indent="0">
              <a:buNone/>
            </a:pPr>
            <a:r>
              <a:rPr lang="pt-BR" dirty="0" smtClean="0"/>
              <a:t>                Começar no fraco</a:t>
            </a:r>
          </a:p>
          <a:p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               Começar com o pé esquerdo</a:t>
            </a:r>
          </a:p>
          <a:p>
            <a:endParaRPr lang="pt-BR" dirty="0"/>
          </a:p>
          <a:p>
            <a:pPr marL="82296" indent="0">
              <a:buNone/>
            </a:pPr>
            <a:r>
              <a:rPr lang="pt-BR" dirty="0" smtClean="0"/>
              <a:t>                 </a:t>
            </a:r>
          </a:p>
          <a:p>
            <a:r>
              <a:rPr lang="pt-BR" dirty="0" smtClean="0"/>
              <a:t>                  Começar </a:t>
            </a:r>
            <a:r>
              <a:rPr lang="pt-BR" dirty="0"/>
              <a:t>com o pé direito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8858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1009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41601"/>
            <a:ext cx="21907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79" y="5397202"/>
            <a:ext cx="2486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9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pt-BR" dirty="0" smtClean="0"/>
              <a:t>Trajetória Musical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1932 </a:t>
            </a:r>
            <a:r>
              <a:rPr lang="pt-BR" dirty="0"/>
              <a:t>– 1955: </a:t>
            </a:r>
            <a:r>
              <a:rPr lang="pt-BR" dirty="0" smtClean="0"/>
              <a:t>Professor no </a:t>
            </a:r>
            <a:r>
              <a:rPr lang="pt-BR" dirty="0"/>
              <a:t>Instituto Nacional de Música do Rio de </a:t>
            </a:r>
            <a:r>
              <a:rPr lang="pt-BR" dirty="0" smtClean="0"/>
              <a:t>Janeiro.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Foi </a:t>
            </a:r>
            <a:r>
              <a:rPr lang="pt-BR" dirty="0"/>
              <a:t>membro fundador da Academia Brasileira de Música, idealizada  por Heitor Villa-Lobos (1887-1959</a:t>
            </a:r>
            <a:r>
              <a:rPr lang="pt-BR" dirty="0" smtClean="0"/>
              <a:t>), em 1945, ocupando a cadeira de número seis.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Patrono </a:t>
            </a:r>
            <a:r>
              <a:rPr lang="pt-BR" dirty="0"/>
              <a:t>da Cadeira Nº </a:t>
            </a:r>
            <a:r>
              <a:rPr lang="pt-BR" dirty="0" smtClean="0"/>
              <a:t>13 da  </a:t>
            </a:r>
            <a:r>
              <a:rPr lang="pt-BR" dirty="0"/>
              <a:t>Academia Nacional de </a:t>
            </a:r>
            <a:r>
              <a:rPr lang="pt-BR" dirty="0" smtClean="0"/>
              <a:t>Música, fundada em 1967 no Rio de Janeiro.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*Todo </a:t>
            </a:r>
            <a:r>
              <a:rPr lang="pt-BR" dirty="0"/>
              <a:t>o seu trabalho pedagógico esteve sempre embasado nas ideias de </a:t>
            </a:r>
            <a:r>
              <a:rPr lang="pt-BR" dirty="0" err="1"/>
              <a:t>Dalcroze</a:t>
            </a:r>
            <a:r>
              <a:rPr lang="pt-BR" dirty="0"/>
              <a:t>, </a:t>
            </a:r>
            <a:r>
              <a:rPr lang="pt-BR" dirty="0" err="1"/>
              <a:t>Orff</a:t>
            </a:r>
            <a:r>
              <a:rPr lang="pt-BR" dirty="0"/>
              <a:t>, </a:t>
            </a:r>
            <a:r>
              <a:rPr lang="pt-BR" dirty="0" err="1" smtClean="0"/>
              <a:t>Kodály</a:t>
            </a:r>
            <a:r>
              <a:rPr lang="pt-BR" dirty="0" smtClean="0"/>
              <a:t>, Ward e </a:t>
            </a:r>
            <a:r>
              <a:rPr lang="pt-BR" dirty="0"/>
              <a:t>nas pesquisas educacionais de Spencer, Pestalozzi, Montessori e </a:t>
            </a:r>
            <a:r>
              <a:rPr lang="pt-BR" dirty="0" smtClean="0"/>
              <a:t>Piaget. </a:t>
            </a:r>
            <a:endParaRPr lang="pt-BR" dirty="0"/>
          </a:p>
          <a:p>
            <a:endParaRPr lang="pt-BR" sz="2200" dirty="0"/>
          </a:p>
          <a:p>
            <a:r>
              <a:rPr lang="pt-BR" sz="2200" dirty="0" smtClean="0"/>
              <a:t>*</a:t>
            </a:r>
            <a:r>
              <a:rPr lang="pt-BR" sz="2200" dirty="0"/>
              <a:t>Disponível em: http://www.aexpemufrj.com.br/2010/06/professor-antonio-sa-pereira.html.  Acesso em: 19/03/2014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51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dirty="0" smtClean="0">
                <a:effectLst/>
              </a:rPr>
              <a:t>“Bater” </a:t>
            </a:r>
            <a:r>
              <a:rPr lang="pt-BR" dirty="0">
                <a:effectLst/>
              </a:rPr>
              <a:t>o </a:t>
            </a:r>
            <a:r>
              <a:rPr lang="pt-BR" dirty="0" smtClean="0">
                <a:effectLst/>
              </a:rPr>
              <a:t>compasso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Bater com a mão direita na esquerda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Bater com a mão esquerda na direita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16" y="2132856"/>
            <a:ext cx="8763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28145"/>
            <a:ext cx="6762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8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11" y="1484784"/>
            <a:ext cx="5572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35" y="4005064"/>
            <a:ext cx="6029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397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dirty="0" smtClean="0">
                <a:effectLst/>
              </a:rPr>
              <a:t>Bater e marchar em compasso binário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19" y="1556792"/>
            <a:ext cx="58388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94" y="4001988"/>
            <a:ext cx="59245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495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dirty="0" smtClean="0">
                <a:effectLst/>
              </a:rPr>
              <a:t>Exercícios de reação rápida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a) Ao ouvir a palavra </a:t>
            </a:r>
            <a:r>
              <a:rPr lang="pt-BR" i="1" dirty="0" smtClean="0"/>
              <a:t>vá</a:t>
            </a:r>
            <a:r>
              <a:rPr lang="pt-BR" dirty="0" smtClean="0"/>
              <a:t>, previamente convencionada, inverterá as mãos a partir do compasso seguinte: </a:t>
            </a:r>
          </a:p>
          <a:p>
            <a:r>
              <a:rPr lang="pt-BR" dirty="0" smtClean="0"/>
              <a:t>Ex.: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2" y="3861048"/>
            <a:ext cx="810039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503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b) O aluno marca o passo e, ao ouvir </a:t>
            </a:r>
            <a:r>
              <a:rPr lang="pt-BR" i="1" dirty="0" smtClean="0"/>
              <a:t>vá, </a:t>
            </a:r>
            <a:r>
              <a:rPr lang="pt-BR" dirty="0" smtClean="0"/>
              <a:t>pisará no tempo forte seguinte com o pé que acabou de pisar fraco.</a:t>
            </a:r>
          </a:p>
          <a:p>
            <a:r>
              <a:rPr lang="pt-BR" dirty="0" smtClean="0"/>
              <a:t>Ex.: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2" y="3889598"/>
            <a:ext cx="7956376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904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dirty="0" smtClean="0">
                <a:effectLst/>
              </a:rPr>
              <a:t>Exercícios de avaliação do tempo em forma de marcha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Ao ouvir </a:t>
            </a:r>
            <a:r>
              <a:rPr lang="pt-BR" sz="2400" i="1" dirty="0" smtClean="0"/>
              <a:t>vá</a:t>
            </a:r>
            <a:r>
              <a:rPr lang="pt-BR" sz="2400" dirty="0" smtClean="0"/>
              <a:t>, o aluno dará um  passo à frente, ficará parado durante um compasso e recomeçará no compasso seguinte. </a:t>
            </a:r>
          </a:p>
          <a:p>
            <a:r>
              <a:rPr lang="pt-BR" sz="2400" dirty="0" smtClean="0"/>
              <a:t>Ex.: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4172"/>
            <a:ext cx="792088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931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dirty="0" smtClean="0">
                <a:effectLst/>
              </a:rPr>
              <a:t>Exercício de ruptura de automatismo através da marcha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Ao ouvir </a:t>
            </a:r>
            <a:r>
              <a:rPr lang="pt-BR" sz="2400" i="1" dirty="0" smtClean="0"/>
              <a:t>vá, </a:t>
            </a:r>
            <a:r>
              <a:rPr lang="pt-BR" sz="2400" dirty="0" smtClean="0"/>
              <a:t>dará um passo à frente e dois passos para trás, retomando o movimento inicial, marcando o compasso com a mão simultaneamente, conforme indicado. </a:t>
            </a:r>
            <a:endParaRPr lang="pt-BR" sz="2400" dirty="0"/>
          </a:p>
          <a:p>
            <a:r>
              <a:rPr lang="pt-BR" sz="2400" dirty="0" smtClean="0"/>
              <a:t>Ex.:</a:t>
            </a:r>
            <a:endParaRPr lang="pt-B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" y="3861048"/>
            <a:ext cx="7924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78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dirty="0" smtClean="0">
                <a:effectLst/>
              </a:rPr>
              <a:t>Compasso Ternário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Marchar contando 1-2-3, fazendo o </a:t>
            </a:r>
            <a:r>
              <a:rPr lang="pt-BR" sz="2400" i="1" dirty="0" smtClean="0"/>
              <a:t>um </a:t>
            </a:r>
            <a:r>
              <a:rPr lang="pt-BR" sz="2400" dirty="0" smtClean="0"/>
              <a:t>forte e os demais  fracos. Nesse exercício, o tempo forte alternará entre um pé e outro; e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Marcar o 1º tempo com a mão direita batendo na esquerda, o 2º tempo para o lado e o 3º tempo para cima e, em seguida, inverter as mãos. </a:t>
            </a:r>
            <a:r>
              <a:rPr lang="pt-BR" sz="2400" dirty="0" err="1" smtClean="0"/>
              <a:t>Ex</a:t>
            </a:r>
            <a:r>
              <a:rPr lang="pt-BR" sz="2400" dirty="0" smtClean="0"/>
              <a:t>:</a:t>
            </a:r>
            <a:endParaRPr lang="pt-B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54" y="4510236"/>
            <a:ext cx="4857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dirty="0" smtClean="0">
                <a:effectLst/>
              </a:rPr>
              <a:t>Marcar o compasso ternário com os pés e as mãos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Ex.: 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dirty="0" smtClean="0"/>
          </a:p>
          <a:p>
            <a:endParaRPr lang="pt-BR" dirty="0"/>
          </a:p>
          <a:p>
            <a:endParaRPr lang="pt-BR" sz="24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90" y="2815952"/>
            <a:ext cx="69913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10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Iniciação aos símbolos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A aplicação dar-se-á numa atividade de marcha, na qual o professor antecipadamente, escolherá ou criará uma canção na qual utilize somente a semínima como pulso.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criança começará a marchar, obedecendo à duração, e, ao ouvir a palavra </a:t>
            </a:r>
            <a:r>
              <a:rPr lang="pt-BR" i="1" dirty="0" smtClean="0"/>
              <a:t>vá, </a:t>
            </a:r>
            <a:r>
              <a:rPr lang="pt-BR" dirty="0" smtClean="0"/>
              <a:t>executará, em lugar de um, dois passos mais rápidos.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dirty="0" smtClean="0"/>
              <a:t> Jogo dos Tacos: </a:t>
            </a:r>
          </a:p>
          <a:p>
            <a:pPr algn="just"/>
            <a:r>
              <a:rPr lang="pt-BR" dirty="0" smtClean="0"/>
              <a:t>O professor inicialmente deverá escolher os tacos de um determinado tamanho e mostrar-lhe que todos valem um pulso (passo normal);</a:t>
            </a:r>
          </a:p>
          <a:p>
            <a:pPr algn="just"/>
            <a:r>
              <a:rPr lang="pt-BR" dirty="0" smtClean="0"/>
              <a:t>Pedir ao aluno que encontre dois menores, cuja soma é equivalente a um passo (um pulso), </a:t>
            </a:r>
          </a:p>
          <a:p>
            <a:pPr algn="just"/>
            <a:r>
              <a:rPr lang="pt-BR" dirty="0" smtClean="0"/>
              <a:t>Dessa forma, vão sendo introduzidas as divisões e múltiplos da unidade (por dois e quatro).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70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pt-BR" dirty="0" smtClean="0"/>
              <a:t>Obras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i="1" dirty="0"/>
              <a:t>Um teste de Apreciação Musical</a:t>
            </a:r>
            <a:r>
              <a:rPr lang="pt-BR" dirty="0"/>
              <a:t> (Rio de Janeiro: Universidade do Brasil, 1932</a:t>
            </a:r>
            <a:r>
              <a:rPr lang="pt-BR" dirty="0" smtClean="0"/>
              <a:t>);</a:t>
            </a:r>
          </a:p>
          <a:p>
            <a:pPr algn="just"/>
            <a:endParaRPr lang="pt-BR" dirty="0"/>
          </a:p>
          <a:p>
            <a:pPr algn="just"/>
            <a:r>
              <a:rPr lang="pt-BR" i="1" dirty="0"/>
              <a:t>Ensino Moderno de Piano</a:t>
            </a:r>
            <a:r>
              <a:rPr lang="pt-BR" dirty="0"/>
              <a:t> (São Paulo: Editora </a:t>
            </a:r>
            <a:r>
              <a:rPr lang="pt-BR" dirty="0" err="1"/>
              <a:t>Ricordi</a:t>
            </a:r>
            <a:r>
              <a:rPr lang="pt-BR" dirty="0"/>
              <a:t>, 1933</a:t>
            </a:r>
            <a:r>
              <a:rPr lang="pt-BR" dirty="0" smtClean="0"/>
              <a:t>);</a:t>
            </a:r>
          </a:p>
          <a:p>
            <a:pPr algn="just"/>
            <a:endParaRPr lang="pt-BR" dirty="0"/>
          </a:p>
          <a:p>
            <a:pPr algn="just"/>
            <a:r>
              <a:rPr lang="pt-BR" i="1" dirty="0"/>
              <a:t>Psicotécnica </a:t>
            </a:r>
            <a:r>
              <a:rPr lang="pt-BR" i="1" dirty="0" smtClean="0"/>
              <a:t>do Ensino Elementar </a:t>
            </a:r>
            <a:r>
              <a:rPr lang="pt-BR" i="1" dirty="0" smtClean="0"/>
              <a:t>de </a:t>
            </a:r>
            <a:r>
              <a:rPr lang="pt-BR" i="1" dirty="0"/>
              <a:t>Música </a:t>
            </a:r>
            <a:r>
              <a:rPr lang="pt-BR" dirty="0"/>
              <a:t>(Rio de Janeiro: José Olympio Editora, 1937</a:t>
            </a:r>
            <a:r>
              <a:rPr lang="pt-BR" dirty="0" smtClean="0"/>
              <a:t>);</a:t>
            </a:r>
          </a:p>
          <a:p>
            <a:pPr algn="just"/>
            <a:endParaRPr lang="pt-BR" dirty="0"/>
          </a:p>
          <a:p>
            <a:pPr algn="just"/>
            <a:r>
              <a:rPr lang="pt-BR" i="1" dirty="0"/>
              <a:t>O Pedal na Técnica do Piano</a:t>
            </a:r>
            <a:r>
              <a:rPr lang="pt-BR" dirty="0"/>
              <a:t> (Rio de Janeiro: Casa Carlos </a:t>
            </a:r>
            <a:r>
              <a:rPr lang="pt-BR" dirty="0" err="1"/>
              <a:t>Wehrs</a:t>
            </a:r>
            <a:r>
              <a:rPr lang="pt-BR" dirty="0"/>
              <a:t>, s.d. – atualmente, Editora </a:t>
            </a:r>
            <a:r>
              <a:rPr lang="pt-BR" dirty="0" err="1"/>
              <a:t>Ricordi</a:t>
            </a:r>
            <a:r>
              <a:rPr lang="pt-BR" dirty="0" smtClean="0"/>
              <a:t>).</a:t>
            </a:r>
          </a:p>
          <a:p>
            <a:pPr algn="just"/>
            <a:endParaRPr lang="pt-BR" dirty="0" smtClean="0"/>
          </a:p>
          <a:p>
            <a:pPr marL="82296" indent="0" algn="r">
              <a:buNone/>
            </a:pPr>
            <a:r>
              <a:rPr lang="pt-BR" sz="2600" dirty="0"/>
              <a:t>(CORVISIER, </a:t>
            </a:r>
            <a:r>
              <a:rPr lang="pt-BR" sz="2600" dirty="0" smtClean="0"/>
              <a:t>2009:61-62)</a:t>
            </a:r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27860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32656"/>
            <a:ext cx="506263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55776" y="4494019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Figura 6: Demonstração </a:t>
            </a:r>
            <a:r>
              <a:rPr lang="pt-BR" sz="1400" dirty="0"/>
              <a:t>das atividades realizadas nas aulas de Iniciação Musical. Os alunos seguram os blocos representando as figuras da notação rítmica proporcional. Salão Leopoldo </a:t>
            </a:r>
            <a:r>
              <a:rPr lang="pt-BR" sz="1400" dirty="0" err="1"/>
              <a:t>Miguez</a:t>
            </a:r>
            <a:r>
              <a:rPr lang="pt-BR" sz="1400" dirty="0"/>
              <a:t>, Escola Nacional de Música, Rio de Janeiro, s.d. Ao fundo, </a:t>
            </a:r>
            <a:r>
              <a:rPr lang="pt-BR" sz="1400" dirty="0" err="1"/>
              <a:t>Nayde</a:t>
            </a:r>
            <a:r>
              <a:rPr lang="pt-BR" sz="1400" dirty="0"/>
              <a:t> Jaguaribe de Alencar Sá Pereira. Acervo Escola Sá Pereira, Rio de Janeiro</a:t>
            </a:r>
            <a:r>
              <a:rPr lang="pt-BR" sz="1400" dirty="0" smtClean="0"/>
              <a:t>.  (</a:t>
            </a:r>
            <a:r>
              <a:rPr lang="pt-BR" sz="1400" dirty="0"/>
              <a:t>CORVISIER, </a:t>
            </a:r>
            <a:r>
              <a:rPr lang="pt-BR" sz="1400" dirty="0" smtClean="0"/>
              <a:t>2009:307)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72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pPr algn="r"/>
            <a:r>
              <a:rPr lang="pt-BR" dirty="0" smtClean="0"/>
              <a:t>“Adquiridas essas primeiras noções, fácil será, pelo mesmo processo, fazê-la sentir e conceber valores ainda menores (fusas e semifusas), assim como outras subdivisões que não apenas a binária.” </a:t>
            </a:r>
          </a:p>
          <a:p>
            <a:pPr marL="82296" indent="0" algn="r">
              <a:buNone/>
            </a:pPr>
            <a:r>
              <a:rPr lang="pt-BR" dirty="0" smtClean="0"/>
              <a:t>(SÁ PEREIRA, 1937 apud PAZ, 2000: 57)</a:t>
            </a:r>
            <a:endParaRPr lang="pt-BR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6"/>
            <a:ext cx="1800200" cy="211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9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dirty="0" smtClean="0"/>
              <a:t>A leitura e o ditado musical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Nessa fase convém lembrar que o aluno já sabe o nome das notas, conhece os intervalos, já vivenciou os diversos valores e conhece o teclado.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1. Tocar no piano melodias conhecidas bem curtas, sem acompanhamento. Simultaneamente o professor entoa com o nome de notas, e com a outra mão, vai apontando os contornos da música, pedindo que a criança ouça e acompanhe visualmente o desenho melódico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2. Seguir o processo anterior, mas quem passa a apontar as notas tocadas é o aluno.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587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3. Quando o aluno já tiver </a:t>
            </a:r>
            <a:r>
              <a:rPr lang="pt-BR" dirty="0" smtClean="0"/>
              <a:t>vivenciado de três </a:t>
            </a:r>
            <a:r>
              <a:rPr lang="pt-BR" dirty="0"/>
              <a:t>a quatro músicas com esse enfoque,  o professor tocará uma delas para que descubra de qual se trata.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Outra possibilidade consiste </a:t>
            </a:r>
            <a:r>
              <a:rPr lang="pt-BR" dirty="0"/>
              <a:t>em tocar uma das músicas, parando em um determinado lugar por um ou dois compassos.  Ao retomar a melodia, o aluno mostrará em que compasso foi e </a:t>
            </a:r>
            <a:r>
              <a:rPr lang="pt-BR" dirty="0" smtClean="0"/>
              <a:t>seguirá </a:t>
            </a:r>
            <a:r>
              <a:rPr lang="pt-BR" dirty="0"/>
              <a:t>apontando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Esses exercícios serão feitos nas claves de Sol e Fá.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46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61206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 motivação para o ditado é outro fator importante e pode dar-se através da estimulação, para que os alunos inventem e  criem uma melodia, levando-os, assim, à compreensão dos sinais gráficos musicais.</a:t>
            </a:r>
          </a:p>
          <a:p>
            <a:endParaRPr lang="pt-BR" dirty="0"/>
          </a:p>
          <a:p>
            <a:pPr algn="just"/>
            <a:r>
              <a:rPr lang="pt-BR" dirty="0"/>
              <a:t>A fim de tornar mais dinâmico o ensino da Iniciação Musical, Sá Pereira idealizou </a:t>
            </a:r>
            <a:r>
              <a:rPr lang="pt-BR" dirty="0" smtClean="0"/>
              <a:t>vários jogos, tais como: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os mosaicos</a:t>
            </a:r>
            <a:r>
              <a:rPr lang="pt-BR" dirty="0"/>
              <a:t>,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a </a:t>
            </a:r>
            <a:r>
              <a:rPr lang="pt-BR" dirty="0"/>
              <a:t>loto musical,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a </a:t>
            </a:r>
            <a:r>
              <a:rPr lang="pt-BR" dirty="0"/>
              <a:t>nota musical,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os </a:t>
            </a:r>
            <a:r>
              <a:rPr lang="pt-BR" dirty="0"/>
              <a:t>cartões relâmpagos </a:t>
            </a:r>
            <a:r>
              <a:rPr lang="pt-BR" dirty="0" smtClean="0"/>
              <a:t>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os tacos/blocos </a:t>
            </a:r>
            <a:r>
              <a:rPr lang="pt-BR" dirty="0"/>
              <a:t>proporcionais, que são os mais usados.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4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pt-BR" dirty="0"/>
          </a:p>
          <a:p>
            <a:r>
              <a:rPr lang="pt-BR" sz="2200" dirty="0"/>
              <a:t>CORVISIER, Fátima Graça Monteiro. </a:t>
            </a:r>
            <a:r>
              <a:rPr lang="pt-BR" sz="2200" dirty="0" smtClean="0"/>
              <a:t>Antônio </a:t>
            </a:r>
            <a:r>
              <a:rPr lang="pt-BR" sz="2200" dirty="0"/>
              <a:t>de Sá Pereira e o </a:t>
            </a:r>
            <a:r>
              <a:rPr lang="pt-BR" sz="2200" i="1" dirty="0"/>
              <a:t>Ensino Moderno de Piano:  </a:t>
            </a:r>
            <a:r>
              <a:rPr lang="pt-BR" sz="2200" dirty="0"/>
              <a:t>pioneirismo na pedagogia </a:t>
            </a:r>
            <a:r>
              <a:rPr lang="pt-BR" sz="2200" dirty="0" err="1"/>
              <a:t>pianística</a:t>
            </a:r>
            <a:r>
              <a:rPr lang="pt-BR" sz="2200" dirty="0"/>
              <a:t> brasileira. Tese (Doutorado em Música)–Universidade de São Paulo, São Paulo: 2009.</a:t>
            </a:r>
          </a:p>
          <a:p>
            <a:endParaRPr lang="pt-BR" sz="2200" dirty="0"/>
          </a:p>
          <a:p>
            <a:r>
              <a:rPr lang="pt-BR" sz="2200" dirty="0" smtClean="0">
                <a:cs typeface="Times New Roman" panose="02020603050405020304" pitchFamily="18" charset="0"/>
              </a:rPr>
              <a:t>PAZ</a:t>
            </a:r>
            <a:r>
              <a:rPr lang="pt-BR" sz="2200" dirty="0">
                <a:cs typeface="Times New Roman" panose="02020603050405020304" pitchFamily="18" charset="0"/>
              </a:rPr>
              <a:t>, </a:t>
            </a:r>
            <a:r>
              <a:rPr lang="pt-BR" sz="2200" dirty="0" err="1">
                <a:cs typeface="Times New Roman" panose="02020603050405020304" pitchFamily="18" charset="0"/>
              </a:rPr>
              <a:t>Ermelinda</a:t>
            </a:r>
            <a:r>
              <a:rPr lang="pt-BR" sz="2200" dirty="0">
                <a:cs typeface="Times New Roman" panose="02020603050405020304" pitchFamily="18" charset="0"/>
              </a:rPr>
              <a:t> A.  </a:t>
            </a:r>
            <a:r>
              <a:rPr lang="pt-BR" sz="2200" i="1" dirty="0">
                <a:cs typeface="Times New Roman" panose="02020603050405020304" pitchFamily="18" charset="0"/>
              </a:rPr>
              <a:t>Pedagogia Musical Brasileira no Século XX, Metodologia e Tendências. </a:t>
            </a:r>
            <a:r>
              <a:rPr lang="pt-BR" sz="2200" dirty="0">
                <a:cs typeface="Times New Roman" panose="02020603050405020304" pitchFamily="18" charset="0"/>
              </a:rPr>
              <a:t>Brasília: Editora </a:t>
            </a:r>
            <a:r>
              <a:rPr lang="pt-BR" sz="2200" dirty="0" err="1">
                <a:cs typeface="Times New Roman" panose="02020603050405020304" pitchFamily="18" charset="0"/>
              </a:rPr>
              <a:t>MusiMed</a:t>
            </a:r>
            <a:r>
              <a:rPr lang="pt-BR" sz="2200" dirty="0">
                <a:cs typeface="Times New Roman" panose="02020603050405020304" pitchFamily="18" charset="0"/>
              </a:rPr>
              <a:t>, 2000</a:t>
            </a:r>
            <a:r>
              <a:rPr lang="pt-BR" sz="2200" dirty="0" smtClean="0"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pt-BR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44" y="1207368"/>
            <a:ext cx="5181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627784" y="4987042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Figura 1: </a:t>
            </a:r>
            <a:r>
              <a:rPr lang="pt-BR" dirty="0"/>
              <a:t>Família Sá Pereira.  Clotilde Leal Ferreira de Sá Pereira e filhos. Antônio de Sá Pereira é a criança sentada no chão à direita </a:t>
            </a:r>
            <a:r>
              <a:rPr lang="pt-BR" dirty="0" smtClean="0"/>
              <a:t>(onde </a:t>
            </a:r>
            <a:r>
              <a:rPr lang="pt-BR" dirty="0"/>
              <a:t>se lê o número 11).  Acervo Escola Sá Pereira, Rio de Janeiro (CORVISIER, 2009: 295).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0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429064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55776" y="5385990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Figura 2:  Sá </a:t>
            </a:r>
            <a:r>
              <a:rPr lang="pt-BR" dirty="0"/>
              <a:t>Pereira ao piano (provavelmente Europa, início do século XX). </a:t>
            </a:r>
            <a:r>
              <a:rPr lang="pt-BR" dirty="0" smtClean="0"/>
              <a:t> Acervo </a:t>
            </a:r>
            <a:r>
              <a:rPr lang="pt-BR" dirty="0"/>
              <a:t>Escola Sá Pereira, Rio de </a:t>
            </a:r>
            <a:r>
              <a:rPr lang="pt-BR" dirty="0" smtClean="0"/>
              <a:t>Janeiro</a:t>
            </a:r>
            <a:r>
              <a:rPr lang="pt-BR" dirty="0"/>
              <a:t> </a:t>
            </a:r>
            <a:r>
              <a:rPr lang="pt-BR" dirty="0" smtClean="0"/>
              <a:t>(CORVISIER</a:t>
            </a:r>
            <a:r>
              <a:rPr lang="pt-BR" dirty="0"/>
              <a:t>, 2009: 296</a:t>
            </a:r>
            <a:r>
              <a:rPr lang="pt-BR" dirty="0" smtClean="0"/>
              <a:t>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406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12" y="764704"/>
            <a:ext cx="49149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465412" y="4699010"/>
            <a:ext cx="4914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Figura 3: Formatura da primeira turma de alunos do Conservatório de Música de Pelotas, 1918 (sentado à esquerda está Sá Pereira e à extrema direita, Andino Abreu). Acervo Conservatório de Música da Universidade Federal de Pelotas (CORVISIER, 2009: 299).</a:t>
            </a:r>
          </a:p>
        </p:txBody>
      </p:sp>
    </p:spTree>
    <p:extLst>
      <p:ext uri="{BB962C8B-B14F-4D97-AF65-F5344CB8AC3E}">
        <p14:creationId xmlns:p14="http://schemas.microsoft.com/office/powerpoint/2010/main" val="29732486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36" y="548680"/>
            <a:ext cx="49149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627784" y="4843026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Figura 4:  Oscar </a:t>
            </a:r>
            <a:r>
              <a:rPr lang="pt-BR" dirty="0"/>
              <a:t>Lorenzo Fernandez, </a:t>
            </a:r>
            <a:r>
              <a:rPr lang="pt-BR" dirty="0" err="1"/>
              <a:t>Liddy</a:t>
            </a:r>
            <a:r>
              <a:rPr lang="pt-BR" dirty="0"/>
              <a:t> </a:t>
            </a:r>
            <a:r>
              <a:rPr lang="pt-BR" dirty="0" err="1"/>
              <a:t>Chiafarelli</a:t>
            </a:r>
            <a:r>
              <a:rPr lang="pt-BR" dirty="0"/>
              <a:t> e Sá Pereira com alunas da primeira turma de Iniciação </a:t>
            </a:r>
            <a:r>
              <a:rPr lang="pt-BR" dirty="0" smtClean="0"/>
              <a:t>Musical. </a:t>
            </a:r>
            <a:r>
              <a:rPr lang="pt-BR" dirty="0"/>
              <a:t>Conservatório Brasileiro de Música, Rio de Janeiro, março de 1937. Acervo Escola Sá Pereira, Rio de Janeiro (CORVISIER, 2009: 305)</a:t>
            </a:r>
          </a:p>
        </p:txBody>
      </p:sp>
    </p:spTree>
    <p:extLst>
      <p:ext uri="{BB962C8B-B14F-4D97-AF65-F5344CB8AC3E}">
        <p14:creationId xmlns:p14="http://schemas.microsoft.com/office/powerpoint/2010/main" val="1530807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518457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483768" y="4687976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Figura 5: Demonstração </a:t>
            </a:r>
            <a:r>
              <a:rPr lang="pt-BR" dirty="0"/>
              <a:t>das atividades realizadas nas aulas de Iniciação Musical. Escadinha </a:t>
            </a:r>
            <a:r>
              <a:rPr lang="pt-BR" dirty="0" smtClean="0"/>
              <a:t>representando </a:t>
            </a:r>
            <a:r>
              <a:rPr lang="pt-BR" dirty="0"/>
              <a:t>a escala de Dó maior. Salão Leopoldo </a:t>
            </a:r>
            <a:r>
              <a:rPr lang="pt-BR" dirty="0" err="1"/>
              <a:t>Miguez</a:t>
            </a:r>
            <a:r>
              <a:rPr lang="pt-BR" dirty="0"/>
              <a:t>, Escola Nacional de Música, Rio de Janeiro, s. d. Acervo Escola Sá Pereira, Rio de Janeiro (CORVISIER, 2009: 308).</a:t>
            </a:r>
          </a:p>
        </p:txBody>
      </p:sp>
    </p:spTree>
    <p:extLst>
      <p:ext uri="{BB962C8B-B14F-4D97-AF65-F5344CB8AC3E}">
        <p14:creationId xmlns:p14="http://schemas.microsoft.com/office/powerpoint/2010/main" val="26495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“</a:t>
            </a:r>
            <a:r>
              <a:rPr lang="pt-BR" dirty="0"/>
              <a:t>Teve uma carreira notável não somente como pedagogo, mas também como importante disseminador de ideias inovadoras no campo da pedagogia musical, da psicologia </a:t>
            </a:r>
            <a:r>
              <a:rPr lang="pt-BR" dirty="0" smtClean="0"/>
              <a:t>aplicada </a:t>
            </a:r>
            <a:r>
              <a:rPr lang="pt-BR" dirty="0"/>
              <a:t>à musica e das práticas </a:t>
            </a:r>
            <a:r>
              <a:rPr lang="pt-BR" dirty="0" smtClean="0"/>
              <a:t>interpretativas.”</a:t>
            </a:r>
          </a:p>
          <a:p>
            <a:pPr marL="82296" indent="0" algn="r">
              <a:buNone/>
            </a:pPr>
            <a:r>
              <a:rPr lang="pt-BR" dirty="0" smtClean="0"/>
              <a:t> (</a:t>
            </a:r>
            <a:r>
              <a:rPr lang="pt-BR" dirty="0"/>
              <a:t>CORVISIER, 2009:31)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96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782</TotalTime>
  <Words>1933</Words>
  <Application>Microsoft Office PowerPoint</Application>
  <PresentationFormat>Apresentação na tela (4:3)</PresentationFormat>
  <Paragraphs>183</Paragraphs>
  <Slides>35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Solstício</vt:lpstr>
      <vt:lpstr>*Antônio Leal  de Sá Pereira</vt:lpstr>
      <vt:lpstr>Trajetória Musical</vt:lpstr>
      <vt:lpstr>Obras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Psicotécnica do Ensino elementar de Música (1937)</vt:lpstr>
      <vt:lpstr>Apresentação do PowerPoint</vt:lpstr>
      <vt:lpstr>Apontamentos da pedagogia antiga:</vt:lpstr>
      <vt:lpstr>Ineficiência do programa de ensino de música</vt:lpstr>
      <vt:lpstr>Apresentação do PowerPoint</vt:lpstr>
      <vt:lpstr>Psicotécnica do ensino elementar de música em 4 fases:</vt:lpstr>
      <vt:lpstr>Apresentação do PowerPoint</vt:lpstr>
      <vt:lpstr>Intervalo</vt:lpstr>
      <vt:lpstr>Ritmo </vt:lpstr>
      <vt:lpstr>Compasso Binário</vt:lpstr>
      <vt:lpstr>“Bater” o compasso</vt:lpstr>
      <vt:lpstr>Exercícios</vt:lpstr>
      <vt:lpstr>Bater e marchar em compasso binário</vt:lpstr>
      <vt:lpstr>Exercícios de reação rápida</vt:lpstr>
      <vt:lpstr>Apresentação do PowerPoint</vt:lpstr>
      <vt:lpstr>Exercícios de avaliação do tempo em forma de marcha</vt:lpstr>
      <vt:lpstr>Exercício de ruptura de automatismo através da marcha</vt:lpstr>
      <vt:lpstr>Compasso Ternário</vt:lpstr>
      <vt:lpstr>Marcar o compasso ternário com os pés e as mãos</vt:lpstr>
      <vt:lpstr>Iniciação aos símbolos</vt:lpstr>
      <vt:lpstr>Apresentação do PowerPoint</vt:lpstr>
      <vt:lpstr>Apresentação do PowerPoint</vt:lpstr>
      <vt:lpstr>A leitura e o ditado musical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Antônio Sá Pereira (1888-1966)</dc:title>
  <dc:creator>dri</dc:creator>
  <cp:lastModifiedBy>dri</cp:lastModifiedBy>
  <cp:revision>86</cp:revision>
  <dcterms:created xsi:type="dcterms:W3CDTF">2014-03-18T10:31:57Z</dcterms:created>
  <dcterms:modified xsi:type="dcterms:W3CDTF">2016-05-12T12:49:21Z</dcterms:modified>
</cp:coreProperties>
</file>