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0" r:id="rId6"/>
    <p:sldId id="261" r:id="rId7"/>
    <p:sldId id="264" r:id="rId8"/>
    <p:sldId id="262" r:id="rId9"/>
    <p:sldId id="271" r:id="rId10"/>
    <p:sldId id="265" r:id="rId11"/>
    <p:sldId id="266" r:id="rId12"/>
    <p:sldId id="268" r:id="rId13"/>
    <p:sldId id="267" r:id="rId14"/>
    <p:sldId id="269" r:id="rId15"/>
    <p:sldId id="270" r:id="rId16"/>
    <p:sldId id="272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2C7A-BA69-41B0-B74D-AB17866895B4}" type="datetimeFigureOut">
              <a:rPr lang="pt-BR" smtClean="0"/>
              <a:t>14/09/2015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0FC0-42CD-4341-B071-CEA17FAE84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2178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2C7A-BA69-41B0-B74D-AB17866895B4}" type="datetimeFigureOut">
              <a:rPr lang="pt-BR" smtClean="0"/>
              <a:t>14/09/2015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0FC0-42CD-4341-B071-CEA17FAE84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740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2C7A-BA69-41B0-B74D-AB17866895B4}" type="datetimeFigureOut">
              <a:rPr lang="pt-BR" smtClean="0"/>
              <a:t>14/09/2015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0FC0-42CD-4341-B071-CEA17FAE84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640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2C7A-BA69-41B0-B74D-AB17866895B4}" type="datetimeFigureOut">
              <a:rPr lang="pt-BR" smtClean="0"/>
              <a:t>14/09/2015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0FC0-42CD-4341-B071-CEA17FAE84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539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2C7A-BA69-41B0-B74D-AB17866895B4}" type="datetimeFigureOut">
              <a:rPr lang="pt-BR" smtClean="0"/>
              <a:t>14/09/2015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0FC0-42CD-4341-B071-CEA17FAE84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4729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2C7A-BA69-41B0-B74D-AB17866895B4}" type="datetimeFigureOut">
              <a:rPr lang="pt-BR" smtClean="0"/>
              <a:t>14/09/2015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0FC0-42CD-4341-B071-CEA17FAE84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148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2C7A-BA69-41B0-B74D-AB17866895B4}" type="datetimeFigureOut">
              <a:rPr lang="pt-BR" smtClean="0"/>
              <a:t>14/09/2015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0FC0-42CD-4341-B071-CEA17FAE84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054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2C7A-BA69-41B0-B74D-AB17866895B4}" type="datetimeFigureOut">
              <a:rPr lang="pt-BR" smtClean="0"/>
              <a:t>14/09/2015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0FC0-42CD-4341-B071-CEA17FAE84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520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2C7A-BA69-41B0-B74D-AB17866895B4}" type="datetimeFigureOut">
              <a:rPr lang="pt-BR" smtClean="0"/>
              <a:t>14/09/2015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0FC0-42CD-4341-B071-CEA17FAE84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20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2C7A-BA69-41B0-B74D-AB17866895B4}" type="datetimeFigureOut">
              <a:rPr lang="pt-BR" smtClean="0"/>
              <a:t>14/09/2015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0FC0-42CD-4341-B071-CEA17FAE84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6883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2C7A-BA69-41B0-B74D-AB17866895B4}" type="datetimeFigureOut">
              <a:rPr lang="pt-BR" smtClean="0"/>
              <a:t>14/09/2015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0FC0-42CD-4341-B071-CEA17FAE84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527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A2C7A-BA69-41B0-B74D-AB17866895B4}" type="datetimeFigureOut">
              <a:rPr lang="pt-BR" smtClean="0"/>
              <a:t>14/09/2015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30FC0-42CD-4341-B071-CEA17FAE84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1795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Entrevista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899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entrevista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Fechada ou questionário</a:t>
            </a:r>
          </a:p>
          <a:p>
            <a:r>
              <a:rPr lang="pt-BR" dirty="0" smtClean="0"/>
              <a:t>Semi-estruturada</a:t>
            </a:r>
          </a:p>
          <a:p>
            <a:r>
              <a:rPr lang="pt-BR" dirty="0" smtClean="0"/>
              <a:t>Aberta, não estruturada ou não diretiva</a:t>
            </a:r>
          </a:p>
          <a:p>
            <a:r>
              <a:rPr lang="pt-BR" dirty="0" smtClean="0"/>
              <a:t>Pesquisa em grupo</a:t>
            </a:r>
          </a:p>
          <a:p>
            <a:pPr lvl="1"/>
            <a:r>
              <a:rPr lang="pt-BR" dirty="0" smtClean="0"/>
              <a:t>Grupo focal</a:t>
            </a:r>
          </a:p>
          <a:p>
            <a:pPr lvl="1"/>
            <a:r>
              <a:rPr lang="pt-BR" dirty="0" smtClean="0"/>
              <a:t>Brainstorming ou chuva de </a:t>
            </a:r>
            <a:r>
              <a:rPr lang="pt-BR" dirty="0" smtClean="0"/>
              <a:t>ideias</a:t>
            </a:r>
          </a:p>
          <a:p>
            <a:pPr lvl="1"/>
            <a:r>
              <a:rPr lang="pt-BR" dirty="0" smtClean="0"/>
              <a:t>Sistematização de experiências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2445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Entrevista fechada ou estruturada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Estruturação rígida do roteiro</a:t>
            </a:r>
          </a:p>
          <a:p>
            <a:r>
              <a:rPr lang="pt-BR" dirty="0" smtClean="0"/>
              <a:t>Pouco espaço pra a fala espontânea do entrevistado</a:t>
            </a:r>
          </a:p>
          <a:p>
            <a:r>
              <a:rPr lang="pt-BR" dirty="0" smtClean="0"/>
              <a:t>Geralmente pressupõe um conhecimento prévio do pesquisador sobre o assunto</a:t>
            </a:r>
          </a:p>
          <a:p>
            <a:r>
              <a:rPr lang="pt-BR" dirty="0" smtClean="0"/>
              <a:t>Por ex.: O que você mais valoriza na alimentação?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a) nutrientes do alimento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b) sabor do alimento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c) quantidade de alimento disponível</a:t>
            </a:r>
          </a:p>
          <a:p>
            <a:pPr marL="0" indent="0">
              <a:buNone/>
            </a:pPr>
            <a:r>
              <a:rPr lang="pt-BR" dirty="0" smtClean="0"/>
              <a:t>	d) comensalidade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885346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Semi-estruturada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Mais flexível, com perguntas abertas e fechadas </a:t>
            </a:r>
          </a:p>
          <a:p>
            <a:r>
              <a:rPr lang="pt-BR" dirty="0" smtClean="0"/>
              <a:t>Apoio na sequencia das questões</a:t>
            </a:r>
          </a:p>
          <a:p>
            <a:r>
              <a:rPr lang="pt-BR" dirty="0" smtClean="0"/>
              <a:t>Na análise, cuidado para não se restringir apenas aos temas previamente estabelecidos</a:t>
            </a:r>
          </a:p>
          <a:p>
            <a:r>
              <a:rPr lang="pt-BR" dirty="0" smtClean="0"/>
              <a:t>P </a:t>
            </a:r>
            <a:r>
              <a:rPr lang="pt-BR" dirty="0" err="1" smtClean="0"/>
              <a:t>ex</a:t>
            </a:r>
            <a:r>
              <a:rPr lang="pt-BR" dirty="0" smtClean="0"/>
              <a:t>: O que você acha que é uma boa alimentação?</a:t>
            </a:r>
          </a:p>
        </p:txBody>
      </p:sp>
    </p:spTree>
    <p:extLst>
      <p:ext uri="{BB962C8B-B14F-4D97-AF65-F5344CB8AC3E}">
        <p14:creationId xmlns:p14="http://schemas.microsoft.com/office/powerpoint/2010/main" val="570863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Aberta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São menos estruturadas e podem abranger somente um ou dois aspectos</a:t>
            </a:r>
          </a:p>
          <a:p>
            <a:r>
              <a:rPr lang="pt-BR" dirty="0" smtClean="0"/>
              <a:t>Por </a:t>
            </a:r>
            <a:r>
              <a:rPr lang="pt-BR" dirty="0" err="1" smtClean="0"/>
              <a:t>ex</a:t>
            </a:r>
            <a:r>
              <a:rPr lang="pt-BR" dirty="0" smtClean="0"/>
              <a:t>: Este estudo é sobre o que as pessoas pensam sobre a alimentação. Você poderia falar sobre sua experiência em relação à alimentação ?</a:t>
            </a:r>
          </a:p>
          <a:p>
            <a:r>
              <a:rPr lang="pt-BR" dirty="0" smtClean="0"/>
              <a:t>Ou: me fale sobre o significado da alimentação para você</a:t>
            </a:r>
          </a:p>
          <a:p>
            <a:r>
              <a:rPr lang="pt-BR" dirty="0" smtClean="0"/>
              <a:t>Este tipo de questão permite obter informações diferentes das alternativas apontadas pelo pesquisador no questionário fechado, como por exemplo: sociabilização, mesa farta, tradição, lembranças da infância, colorido, </a:t>
            </a:r>
            <a:r>
              <a:rPr lang="pt-BR" dirty="0" err="1" smtClean="0"/>
              <a:t>etc</a:t>
            </a:r>
            <a:endParaRPr lang="pt-BR" dirty="0" smtClean="0"/>
          </a:p>
          <a:p>
            <a:r>
              <a:rPr lang="pt-BR" dirty="0" smtClean="0"/>
              <a:t>Perguntas adicionais podem ser feitas a partir das respostas do entrevistado, para esclarecimentos e aprofundamento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3053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Entrevista clínica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I</a:t>
            </a:r>
            <a:r>
              <a:rPr lang="pt-BR" dirty="0" smtClean="0"/>
              <a:t>nteração social</a:t>
            </a:r>
          </a:p>
          <a:p>
            <a:r>
              <a:rPr lang="pt-BR" dirty="0" smtClean="0"/>
              <a:t>Algumas regras </a:t>
            </a:r>
            <a:r>
              <a:rPr lang="pt-BR" dirty="0"/>
              <a:t>sociais de etiqueta não são utilizadas, </a:t>
            </a:r>
            <a:r>
              <a:rPr lang="pt-BR" dirty="0" smtClean="0"/>
              <a:t>a </a:t>
            </a:r>
            <a:r>
              <a:rPr lang="pt-BR" dirty="0"/>
              <a:t>conversa é predominantemente unidirecional e o relacionamento é profissional. </a:t>
            </a:r>
            <a:endParaRPr lang="pt-BR" dirty="0" smtClean="0"/>
          </a:p>
          <a:p>
            <a:r>
              <a:rPr lang="pt-BR" dirty="0"/>
              <a:t>D</a:t>
            </a:r>
            <a:r>
              <a:rPr lang="pt-BR" dirty="0" smtClean="0"/>
              <a:t>elimitação </a:t>
            </a:r>
            <a:r>
              <a:rPr lang="pt-BR" dirty="0"/>
              <a:t>do tempo, </a:t>
            </a:r>
            <a:r>
              <a:rPr lang="pt-BR" dirty="0" smtClean="0"/>
              <a:t>lugar e frequência </a:t>
            </a:r>
            <a:r>
              <a:rPr lang="pt-BR" dirty="0"/>
              <a:t>da interação.</a:t>
            </a:r>
          </a:p>
        </p:txBody>
      </p:sp>
    </p:spTree>
    <p:extLst>
      <p:ext uri="{BB962C8B-B14F-4D97-AF65-F5344CB8AC3E}">
        <p14:creationId xmlns:p14="http://schemas.microsoft.com/office/powerpoint/2010/main" val="328602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Entrevista clínica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Qual o objetivo da entrevista?</a:t>
            </a:r>
          </a:p>
          <a:p>
            <a:r>
              <a:rPr lang="pt-BR" dirty="0"/>
              <a:t>Quem é o entrevistado? O próprio paciente ou seu responsável/cuidador?</a:t>
            </a:r>
          </a:p>
          <a:p>
            <a:r>
              <a:rPr lang="pt-BR" dirty="0"/>
              <a:t>Roteiro</a:t>
            </a:r>
          </a:p>
          <a:p>
            <a:pPr lvl="1"/>
            <a:r>
              <a:rPr lang="pt-BR" dirty="0"/>
              <a:t>Dados pessoais e </a:t>
            </a:r>
            <a:r>
              <a:rPr lang="pt-BR" dirty="0" err="1" smtClean="0"/>
              <a:t>sócio-econômicos</a:t>
            </a:r>
            <a:endParaRPr lang="pt-BR" dirty="0" smtClean="0"/>
          </a:p>
          <a:p>
            <a:pPr lvl="1"/>
            <a:r>
              <a:rPr lang="pt-BR" dirty="0"/>
              <a:t>Anamnese nutricional</a:t>
            </a:r>
          </a:p>
          <a:p>
            <a:pPr lvl="2"/>
            <a:r>
              <a:rPr lang="pt-BR" dirty="0"/>
              <a:t>História pregressa</a:t>
            </a:r>
          </a:p>
          <a:p>
            <a:pPr lvl="2"/>
            <a:r>
              <a:rPr lang="pt-BR" dirty="0"/>
              <a:t>Dinâmica familiar</a:t>
            </a:r>
          </a:p>
          <a:p>
            <a:pPr lvl="2"/>
            <a:r>
              <a:rPr lang="pt-BR" dirty="0"/>
              <a:t>Cultura, hábito alimentar, crenças</a:t>
            </a:r>
          </a:p>
          <a:p>
            <a:pPr lvl="2"/>
            <a:r>
              <a:rPr lang="pt-BR" dirty="0" smtClean="0"/>
              <a:t>Hábitos: </a:t>
            </a:r>
            <a:r>
              <a:rPr lang="pt-BR" dirty="0"/>
              <a:t>atividade física, uso de tabaco, álcool e drogas</a:t>
            </a:r>
          </a:p>
          <a:p>
            <a:pPr lvl="2"/>
            <a:r>
              <a:rPr lang="pt-BR" dirty="0" smtClean="0"/>
              <a:t>Problemas de saúde, queixas</a:t>
            </a:r>
            <a:endParaRPr lang="pt-BR" dirty="0"/>
          </a:p>
          <a:p>
            <a:pPr lvl="2"/>
            <a:r>
              <a:rPr lang="pt-BR" dirty="0"/>
              <a:t>Exame físico: Antropometria, </a:t>
            </a:r>
            <a:r>
              <a:rPr lang="pt-BR" dirty="0" smtClean="0"/>
              <a:t>condições de pele, cabelos e unhas, </a:t>
            </a:r>
            <a:endParaRPr lang="pt-BR" dirty="0"/>
          </a:p>
          <a:p>
            <a:pPr lvl="1"/>
            <a:endParaRPr lang="pt-BR" dirty="0"/>
          </a:p>
          <a:p>
            <a:endParaRPr lang="pt-BR" dirty="0" smtClean="0"/>
          </a:p>
          <a:p>
            <a:pPr lvl="2"/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3741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Entrevistas individuais ou grupais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Individual: objetiva conhecer significados e visões em profundidade e detalhamento. Preferida quando aborda temas delicados ou por característica e condições do entrevistado. Mais fácil de agendar</a:t>
            </a:r>
          </a:p>
          <a:p>
            <a:r>
              <a:rPr lang="pt-BR" dirty="0" smtClean="0"/>
              <a:t>Grupal: utilizada em temáticas de interesse público, em pesquisa de mercado, que não têm caráter íntimo. </a:t>
            </a:r>
            <a:r>
              <a:rPr lang="pt-BR" dirty="0" err="1" smtClean="0"/>
              <a:t>Ex</a:t>
            </a:r>
            <a:r>
              <a:rPr lang="pt-BR" dirty="0" smtClean="0"/>
              <a:t>: grupo focal (entrevistador como facilitador – análise </a:t>
            </a:r>
            <a:r>
              <a:rPr lang="pt-BR" smtClean="0"/>
              <a:t>do grupo) e </a:t>
            </a:r>
            <a:r>
              <a:rPr lang="pt-BR" dirty="0" smtClean="0"/>
              <a:t>entrevista grupal (conhecer opinião e comportamentos do indivíduo no grupo – análise individual, da pessoa no grupo)</a:t>
            </a:r>
          </a:p>
        </p:txBody>
      </p:sp>
    </p:spTree>
    <p:extLst>
      <p:ext uri="{BB962C8B-B14F-4D97-AF65-F5344CB8AC3E}">
        <p14:creationId xmlns:p14="http://schemas.microsoft.com/office/powerpoint/2010/main" val="2091142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861048"/>
            <a:ext cx="2736304" cy="2676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36712"/>
            <a:ext cx="2304256" cy="280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04664"/>
            <a:ext cx="2608684" cy="2608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3861048"/>
            <a:ext cx="3332441" cy="2209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332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Entrevista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Muito utilizada nos estabelecimentos de  saúde, na área clínica </a:t>
            </a:r>
          </a:p>
          <a:p>
            <a:r>
              <a:rPr lang="pt-BR" dirty="0" smtClean="0"/>
              <a:t>Os profisionais de saúde rotineiramente entrevistam seus pacientes/clientes visando obter subsídios para o diagnóstico e a definição da intervenção terapêutica</a:t>
            </a:r>
          </a:p>
          <a:p>
            <a:r>
              <a:rPr lang="pt-BR" dirty="0" smtClean="0"/>
              <a:t>Utilizada também para a seleção de pessoas</a:t>
            </a:r>
          </a:p>
          <a:p>
            <a:r>
              <a:rPr lang="pt-BR" dirty="0" smtClean="0"/>
              <a:t>Na pesquisa científica é utilizada para coleta de dados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385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Interação entre duas ou mais pessoas</a:t>
            </a:r>
          </a:p>
          <a:p>
            <a:r>
              <a:rPr lang="pt-BR" dirty="0" smtClean="0"/>
              <a:t>Conversação que tem um propósito definido, que valoriza o uso da palavra símbolo e signo, por meio do qual os interlocutores buscam dar sentido à realidade que os cerca.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754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Entrevista na pesquisa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Obtem dados que: </a:t>
            </a:r>
          </a:p>
          <a:p>
            <a:pPr lvl="1"/>
            <a:r>
              <a:rPr lang="pt-BR" dirty="0" smtClean="0"/>
              <a:t>poderiam ser obtidos por meio de outras fontes (censos, registro civil, atestado de óbito, etc) e </a:t>
            </a:r>
          </a:p>
          <a:p>
            <a:pPr lvl="1"/>
            <a:r>
              <a:rPr lang="pt-BR" dirty="0" smtClean="0"/>
              <a:t>se referem diretamente ao entrevistado: idéias, representações, sentimentos,  valores, opiniões, história de vida,  etc. </a:t>
            </a:r>
          </a:p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128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Pode ser caracerizada como:</a:t>
            </a:r>
          </a:p>
          <a:p>
            <a:pPr lvl="1"/>
            <a:r>
              <a:rPr lang="pt-BR" dirty="0" smtClean="0"/>
              <a:t>Sondagem de opinião</a:t>
            </a:r>
          </a:p>
          <a:p>
            <a:pPr lvl="1"/>
            <a:r>
              <a:rPr lang="pt-BR" dirty="0" smtClean="0"/>
              <a:t>Entrevista semi-estruturada</a:t>
            </a:r>
          </a:p>
          <a:p>
            <a:pPr lvl="1"/>
            <a:r>
              <a:rPr lang="pt-BR" dirty="0" smtClean="0"/>
              <a:t>Entrevista aberta ou em profundidade</a:t>
            </a:r>
          </a:p>
          <a:p>
            <a:pPr lvl="1"/>
            <a:r>
              <a:rPr lang="pt-BR" dirty="0" smtClean="0"/>
              <a:t>Entrevista focalizada</a:t>
            </a:r>
          </a:p>
          <a:p>
            <a:pPr lvl="1"/>
            <a:r>
              <a:rPr lang="pt-BR" dirty="0" smtClean="0"/>
              <a:t>Entrevista projetiva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649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Contexto da entrevista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Quem é o entrevistador?</a:t>
            </a:r>
          </a:p>
          <a:p>
            <a:r>
              <a:rPr lang="pt-BR" dirty="0" smtClean="0"/>
              <a:t>Quem é o entrevistado? Como foi selecionado?</a:t>
            </a:r>
          </a:p>
          <a:p>
            <a:pPr lvl="1"/>
            <a:r>
              <a:rPr lang="pt-BR" dirty="0" smtClean="0"/>
              <a:t>Critérios de inclusão e exclusão</a:t>
            </a:r>
          </a:p>
          <a:p>
            <a:pPr lvl="1"/>
            <a:r>
              <a:rPr lang="pt-BR" dirty="0" smtClean="0"/>
              <a:t>Definição da amostra: nº, meio social, individual ou em grupo, aleatório ou intencional, </a:t>
            </a:r>
          </a:p>
          <a:p>
            <a:pPr lvl="1"/>
            <a:r>
              <a:rPr lang="pt-BR" dirty="0" smtClean="0"/>
              <a:t>Como serão acessados ?</a:t>
            </a:r>
          </a:p>
          <a:p>
            <a:r>
              <a:rPr lang="pt-BR" dirty="0" smtClean="0"/>
              <a:t>Como será feito o contato ? Quem intermediará?</a:t>
            </a:r>
          </a:p>
          <a:p>
            <a:r>
              <a:rPr lang="pt-BR" dirty="0" smtClean="0"/>
              <a:t>Onde será realizada a entrevista?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7002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Cuidados na entrevista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Antes:</a:t>
            </a:r>
          </a:p>
          <a:p>
            <a:pPr lvl="1"/>
            <a:r>
              <a:rPr lang="pt-BR" dirty="0" smtClean="0"/>
              <a:t>Objetivos claros</a:t>
            </a:r>
          </a:p>
          <a:p>
            <a:pPr lvl="1"/>
            <a:r>
              <a:rPr lang="pt-BR" dirty="0" smtClean="0"/>
              <a:t>Elaboração do instrumento da entrevista</a:t>
            </a:r>
          </a:p>
          <a:p>
            <a:pPr lvl="1"/>
            <a:r>
              <a:rPr lang="pt-BR" dirty="0" smtClean="0"/>
              <a:t>Pré teste do instrumento</a:t>
            </a:r>
          </a:p>
          <a:p>
            <a:pPr lvl="1"/>
            <a:r>
              <a:rPr lang="pt-BR" dirty="0" smtClean="0"/>
              <a:t>Definição e teste da forma de registro da entrevista</a:t>
            </a:r>
            <a:endParaRPr lang="pt-BR" dirty="0"/>
          </a:p>
          <a:p>
            <a:r>
              <a:rPr lang="pt-BR" dirty="0" smtClean="0"/>
              <a:t>Durante:</a:t>
            </a:r>
          </a:p>
          <a:p>
            <a:pPr lvl="1"/>
            <a:r>
              <a:rPr lang="pt-BR" dirty="0" smtClean="0"/>
              <a:t>Apresentação, esclarecimento dos objetivos da pesquisa, dos procedimentos, garantia de anonimato, respeito à Res 466/2012 – Ética em pesquisa envolvendo seres humanos </a:t>
            </a:r>
          </a:p>
          <a:p>
            <a:pPr lvl="1"/>
            <a:r>
              <a:rPr lang="pt-BR" dirty="0" smtClean="0"/>
              <a:t>Postura do entrevistador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6513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Ética em pesquisa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Res 466/2012 do Conselho Nacional de Saúde</a:t>
            </a:r>
          </a:p>
          <a:p>
            <a:r>
              <a:rPr lang="pt-BR" dirty="0" smtClean="0"/>
              <a:t>Proteção aos sujeitos de pesquisa</a:t>
            </a:r>
          </a:p>
          <a:p>
            <a:r>
              <a:rPr lang="pt-BR" dirty="0" smtClean="0"/>
              <a:t>Direitos do participante de pesquisa: respeito à autonomia, informação sobre a pesquisa e os procedimentos a serem realizados, privacidade, anonimato, desistência inócua a qualquer tempo, ser ressarcido de despesas decorrentes da participação na pesquisa, </a:t>
            </a:r>
            <a:r>
              <a:rPr lang="pt-BR" dirty="0" err="1" smtClean="0"/>
              <a:t>etc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3499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720</Words>
  <Application>Microsoft Office PowerPoint</Application>
  <PresentationFormat>Apresentação na tela (4:3)</PresentationFormat>
  <Paragraphs>88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Office Theme</vt:lpstr>
      <vt:lpstr>Entrevista</vt:lpstr>
      <vt:lpstr>Apresentação do PowerPoint</vt:lpstr>
      <vt:lpstr>Entrevista</vt:lpstr>
      <vt:lpstr>Apresentação do PowerPoint</vt:lpstr>
      <vt:lpstr>Entrevista na pesquisa</vt:lpstr>
      <vt:lpstr>Apresentação do PowerPoint</vt:lpstr>
      <vt:lpstr>Contexto da entrevista</vt:lpstr>
      <vt:lpstr>Cuidados na entrevista</vt:lpstr>
      <vt:lpstr>Ética em pesquisa</vt:lpstr>
      <vt:lpstr>Tipos de entrevista</vt:lpstr>
      <vt:lpstr>Entrevista fechada ou estruturada</vt:lpstr>
      <vt:lpstr>Semi-estruturada</vt:lpstr>
      <vt:lpstr>Aberta</vt:lpstr>
      <vt:lpstr>Entrevista clínica</vt:lpstr>
      <vt:lpstr>Entrevista clínica</vt:lpstr>
      <vt:lpstr>Entrevistas individuais ou grupais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Entrevista</dc:title>
  <dc:creator>Douglas</dc:creator>
  <cp:lastModifiedBy>USUARIO</cp:lastModifiedBy>
  <cp:revision>27</cp:revision>
  <dcterms:created xsi:type="dcterms:W3CDTF">2012-08-24T04:49:23Z</dcterms:created>
  <dcterms:modified xsi:type="dcterms:W3CDTF">2015-09-14T20:20:06Z</dcterms:modified>
</cp:coreProperties>
</file>