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4" r:id="rId1"/>
  </p:sldMasterIdLst>
  <p:sldIdLst>
    <p:sldId id="256" r:id="rId2"/>
    <p:sldId id="340" r:id="rId3"/>
    <p:sldId id="342" r:id="rId4"/>
    <p:sldId id="343" r:id="rId5"/>
    <p:sldId id="344" r:id="rId6"/>
    <p:sldId id="345" r:id="rId7"/>
    <p:sldId id="348" r:id="rId8"/>
    <p:sldId id="349" r:id="rId9"/>
    <p:sldId id="350" r:id="rId10"/>
    <p:sldId id="351" r:id="rId11"/>
    <p:sldId id="352" r:id="rId12"/>
    <p:sldId id="353" r:id="rId13"/>
    <p:sldId id="354" r:id="rId14"/>
    <p:sldId id="355" r:id="rId15"/>
    <p:sldId id="356" r:id="rId16"/>
    <p:sldId id="357" r:id="rId17"/>
    <p:sldId id="358" r:id="rId18"/>
    <p:sldId id="359" r:id="rId19"/>
    <p:sldId id="360" r:id="rId20"/>
    <p:sldId id="362" r:id="rId21"/>
    <p:sldId id="363" r:id="rId22"/>
    <p:sldId id="364" r:id="rId23"/>
    <p:sldId id="366" r:id="rId24"/>
    <p:sldId id="365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4660"/>
  </p:normalViewPr>
  <p:slideViewPr>
    <p:cSldViewPr>
      <p:cViewPr varScale="1">
        <p:scale>
          <a:sx n="41" d="100"/>
          <a:sy n="41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27/09/2017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27/09/2017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27/09/2017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27/09/2017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3191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27/09/2017</a:t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27/09/2017</a:t>
            </a:fld>
            <a:endParaRPr lang="pt-BR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27/09/2017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27/09/2017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27/09/2017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27/09/2017</a:t>
            </a:fld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27/09/2017</a:t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27/09/2017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5A171F6-D29D-48B2-BD63-968BF76B4B39}" type="datetimeFigureOut">
              <a:rPr lang="pt-BR" smtClean="0"/>
              <a:t>27/09/2017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21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ccanoas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8280920" cy="4968552"/>
          </a:xfrm>
        </p:spPr>
        <p:txBody>
          <a:bodyPr/>
          <a:lstStyle/>
          <a:p>
            <a:pPr algn="ctr"/>
            <a:r>
              <a:rPr lang="pt-BR" sz="7200" dirty="0" smtClean="0">
                <a:solidFill>
                  <a:srgbClr val="FF9900"/>
                </a:solidFill>
              </a:rPr>
              <a:t>SEL 0440 </a:t>
            </a:r>
            <a:br>
              <a:rPr lang="pt-BR" sz="7200" dirty="0" smtClean="0">
                <a:solidFill>
                  <a:srgbClr val="FF9900"/>
                </a:solidFill>
              </a:rPr>
            </a:br>
            <a:r>
              <a:rPr lang="pt-BR" sz="7200" smtClean="0">
                <a:solidFill>
                  <a:srgbClr val="FF9900"/>
                </a:solidFill>
              </a:rPr>
              <a:t>INSTALAÇÃOES </a:t>
            </a:r>
            <a:r>
              <a:rPr lang="pt-BR" sz="7200" smtClean="0">
                <a:solidFill>
                  <a:srgbClr val="FF9900"/>
                </a:solidFill>
              </a:rPr>
              <a:t>ELÉTRICAS</a:t>
            </a:r>
            <a:r>
              <a:rPr lang="pt-BR" sz="7200" dirty="0" smtClean="0">
                <a:solidFill>
                  <a:srgbClr val="FF9900"/>
                </a:solidFill>
              </a:rPr>
              <a:t/>
            </a:r>
            <a:br>
              <a:rPr lang="pt-BR" sz="7200" dirty="0" smtClean="0">
                <a:solidFill>
                  <a:srgbClr val="FF9900"/>
                </a:solidFill>
              </a:rPr>
            </a:br>
            <a:r>
              <a:rPr lang="pt-BR" sz="5000" dirty="0" smtClean="0">
                <a:solidFill>
                  <a:srgbClr val="FF9900"/>
                </a:solidFill>
              </a:rPr>
              <a:t>Aula 6 - Projeto de Instalações Elétricas... </a:t>
            </a:r>
            <a:r>
              <a:rPr lang="pt-BR" sz="3600" dirty="0" smtClean="0">
                <a:solidFill>
                  <a:srgbClr val="FF9900"/>
                </a:solidFill>
              </a:rPr>
              <a:t>Quadro de distribuição</a:t>
            </a:r>
            <a:endParaRPr lang="pt-BR" sz="5000" dirty="0">
              <a:solidFill>
                <a:srgbClr val="FF99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71800" y="5647783"/>
            <a:ext cx="6189583" cy="1165593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Profa. Dra. Ana Carolina Canoas Asada</a:t>
            </a:r>
            <a:br>
              <a:rPr lang="pt-BR" dirty="0" smtClean="0"/>
            </a:br>
            <a:r>
              <a:rPr lang="pt-BR" dirty="0" smtClean="0">
                <a:hlinkClick r:id="rId2"/>
              </a:rPr>
              <a:t>accanoas@gmail.com</a:t>
            </a:r>
            <a:endParaRPr lang="pt-BR" dirty="0" smtClean="0"/>
          </a:p>
          <a:p>
            <a:r>
              <a:rPr lang="pt-BR" dirty="0" smtClean="0"/>
              <a:t>Sala 95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205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81963" y="188640"/>
            <a:ext cx="8862037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dirty="0" smtClean="0">
                <a:solidFill>
                  <a:srgbClr val="FF9900"/>
                </a:solidFill>
              </a:rPr>
              <a:t>Esquemas de Ligação</a:t>
            </a:r>
            <a:endParaRPr lang="pt-BR" sz="4400" dirty="0">
              <a:solidFill>
                <a:srgbClr val="FF9900"/>
              </a:solidFill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340768"/>
            <a:ext cx="8391128" cy="1800200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FF9900"/>
                </a:solidFill>
              </a:rPr>
              <a:t>Ligação de uma lâmpada comandada </a:t>
            </a:r>
            <a:r>
              <a:rPr lang="pt-BR" b="1" dirty="0" smtClean="0">
                <a:solidFill>
                  <a:srgbClr val="FF9900"/>
                </a:solidFill>
              </a:rPr>
              <a:t>por interruptor </a:t>
            </a:r>
            <a:r>
              <a:rPr lang="pt-BR" b="1" dirty="0">
                <a:solidFill>
                  <a:srgbClr val="FF9900"/>
                </a:solidFill>
              </a:rPr>
              <a:t>simples</a:t>
            </a:r>
            <a:endParaRPr lang="pt-BR" sz="2000" dirty="0">
              <a:solidFill>
                <a:srgbClr val="FF99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256" y="1995780"/>
            <a:ext cx="4273450" cy="47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954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81963" y="188640"/>
            <a:ext cx="8862037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dirty="0" smtClean="0">
                <a:solidFill>
                  <a:srgbClr val="FF9900"/>
                </a:solidFill>
              </a:rPr>
              <a:t>Esquemas de Ligação</a:t>
            </a:r>
            <a:endParaRPr lang="pt-BR" sz="4400" dirty="0">
              <a:solidFill>
                <a:srgbClr val="FF9900"/>
              </a:solidFill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340768"/>
            <a:ext cx="8391128" cy="1368152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FF9900"/>
                </a:solidFill>
              </a:rPr>
              <a:t>Ligação de mais de uma lâmpada </a:t>
            </a:r>
            <a:r>
              <a:rPr lang="pt-BR" b="1" dirty="0" smtClean="0">
                <a:solidFill>
                  <a:srgbClr val="FF9900"/>
                </a:solidFill>
              </a:rPr>
              <a:t>com interruptores </a:t>
            </a:r>
            <a:r>
              <a:rPr lang="pt-BR" b="1" dirty="0">
                <a:solidFill>
                  <a:srgbClr val="FF9900"/>
                </a:solidFill>
              </a:rPr>
              <a:t>simples</a:t>
            </a:r>
            <a:endParaRPr lang="pt-BR" sz="2000" dirty="0">
              <a:solidFill>
                <a:srgbClr val="FF99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132856"/>
            <a:ext cx="4927587" cy="4609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497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81963" y="188640"/>
            <a:ext cx="8862037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dirty="0" smtClean="0">
                <a:solidFill>
                  <a:srgbClr val="FF9900"/>
                </a:solidFill>
              </a:rPr>
              <a:t>Esquemas de Ligação</a:t>
            </a:r>
            <a:endParaRPr lang="pt-BR" sz="4400" dirty="0">
              <a:solidFill>
                <a:srgbClr val="FF9900"/>
              </a:solidFill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340768"/>
            <a:ext cx="8391128" cy="1368152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FF9900"/>
                </a:solidFill>
              </a:rPr>
              <a:t>Ligação de lâmpada comandada de dois </a:t>
            </a:r>
            <a:r>
              <a:rPr lang="pt-BR" b="1" dirty="0" smtClean="0">
                <a:solidFill>
                  <a:srgbClr val="FF9900"/>
                </a:solidFill>
              </a:rPr>
              <a:t>pontos (</a:t>
            </a:r>
            <a:r>
              <a:rPr lang="pt-BR" b="1" dirty="0">
                <a:solidFill>
                  <a:srgbClr val="FF9900"/>
                </a:solidFill>
              </a:rPr>
              <a:t>interruptores paralelos)</a:t>
            </a:r>
            <a:endParaRPr lang="pt-BR" sz="2000" dirty="0">
              <a:solidFill>
                <a:srgbClr val="FF99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502" y="2492896"/>
            <a:ext cx="4974958" cy="412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4682559" y="6538992"/>
            <a:ext cx="1080120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315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81963" y="188640"/>
            <a:ext cx="8862037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dirty="0" smtClean="0">
                <a:solidFill>
                  <a:srgbClr val="FF9900"/>
                </a:solidFill>
              </a:rPr>
              <a:t>Esquemas de Ligação</a:t>
            </a:r>
            <a:endParaRPr lang="pt-BR" sz="4400" dirty="0">
              <a:solidFill>
                <a:srgbClr val="FF99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641" y="2204864"/>
            <a:ext cx="6120679" cy="392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835696" y="2204864"/>
            <a:ext cx="1080120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6516216" y="2204834"/>
            <a:ext cx="1080120" cy="1440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265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81963" y="188640"/>
            <a:ext cx="8862037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dirty="0" smtClean="0">
                <a:solidFill>
                  <a:srgbClr val="FF9900"/>
                </a:solidFill>
              </a:rPr>
              <a:t>Esquemas de Ligação</a:t>
            </a:r>
            <a:endParaRPr lang="pt-BR" sz="4400" dirty="0">
              <a:solidFill>
                <a:srgbClr val="FF9900"/>
              </a:solidFill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340768"/>
            <a:ext cx="8391128" cy="1368152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FF9900"/>
                </a:solidFill>
              </a:rPr>
              <a:t>Ligação de lâmpada comandada de três ou </a:t>
            </a:r>
            <a:r>
              <a:rPr lang="pt-BR" b="1" dirty="0" smtClean="0">
                <a:solidFill>
                  <a:srgbClr val="FF9900"/>
                </a:solidFill>
              </a:rPr>
              <a:t>mais pontos </a:t>
            </a:r>
            <a:r>
              <a:rPr lang="pt-BR" b="1" dirty="0">
                <a:solidFill>
                  <a:srgbClr val="FF9900"/>
                </a:solidFill>
              </a:rPr>
              <a:t>(paralelos + intermediários)</a:t>
            </a:r>
            <a:endParaRPr lang="pt-BR" sz="2000" dirty="0">
              <a:solidFill>
                <a:srgbClr val="FF99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684" y="2501955"/>
            <a:ext cx="5210594" cy="403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97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81963" y="188640"/>
            <a:ext cx="8862037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dirty="0" smtClean="0">
                <a:solidFill>
                  <a:srgbClr val="FF9900"/>
                </a:solidFill>
              </a:rPr>
              <a:t>Esquemas de Ligação</a:t>
            </a:r>
            <a:endParaRPr lang="pt-BR" sz="4400" dirty="0">
              <a:solidFill>
                <a:srgbClr val="FF99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392" y="1796896"/>
            <a:ext cx="6097178" cy="4248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771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81963" y="188640"/>
            <a:ext cx="8862037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dirty="0" smtClean="0">
                <a:solidFill>
                  <a:srgbClr val="FF9900"/>
                </a:solidFill>
              </a:rPr>
              <a:t>Esquemas de Ligação</a:t>
            </a:r>
            <a:endParaRPr lang="pt-BR" sz="4400" dirty="0">
              <a:solidFill>
                <a:srgbClr val="FF9900"/>
              </a:solidFill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340768"/>
            <a:ext cx="8391128" cy="1368152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FF9900"/>
                </a:solidFill>
              </a:rPr>
              <a:t>Ligação de lâmpada comandada por </a:t>
            </a:r>
            <a:r>
              <a:rPr lang="pt-BR" b="1" dirty="0" smtClean="0">
                <a:solidFill>
                  <a:srgbClr val="FF9900"/>
                </a:solidFill>
              </a:rPr>
              <a:t>interruptor simples</a:t>
            </a:r>
            <a:r>
              <a:rPr lang="pt-BR" b="1" dirty="0">
                <a:solidFill>
                  <a:srgbClr val="FF9900"/>
                </a:solidFill>
              </a:rPr>
              <a:t>, instalada em área externa</a:t>
            </a:r>
            <a:endParaRPr lang="pt-BR" sz="2000" dirty="0">
              <a:solidFill>
                <a:srgbClr val="FF99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982" y="2348880"/>
            <a:ext cx="4055998" cy="450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72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81963" y="188640"/>
            <a:ext cx="8862037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dirty="0" smtClean="0">
                <a:solidFill>
                  <a:srgbClr val="FF9900"/>
                </a:solidFill>
              </a:rPr>
              <a:t>Esquemas de Ligação</a:t>
            </a:r>
            <a:endParaRPr lang="pt-BR" sz="4400" dirty="0">
              <a:solidFill>
                <a:srgbClr val="FF9900"/>
              </a:solidFill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340768"/>
            <a:ext cx="8391128" cy="792088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FF9900"/>
                </a:solidFill>
              </a:rPr>
              <a:t>Ligação de tomadas </a:t>
            </a:r>
            <a:r>
              <a:rPr lang="pt-BR" b="1" dirty="0" smtClean="0">
                <a:solidFill>
                  <a:srgbClr val="FF9900"/>
                </a:solidFill>
              </a:rPr>
              <a:t>(</a:t>
            </a:r>
            <a:r>
              <a:rPr lang="pt-BR" b="1" dirty="0">
                <a:solidFill>
                  <a:srgbClr val="FF9900"/>
                </a:solidFill>
              </a:rPr>
              <a:t>monofásicas)</a:t>
            </a:r>
            <a:endParaRPr lang="pt-BR" sz="2000" dirty="0">
              <a:solidFill>
                <a:srgbClr val="FF99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483" y="2132856"/>
            <a:ext cx="5226995" cy="4300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2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81963" y="188640"/>
            <a:ext cx="8862037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dirty="0" smtClean="0">
                <a:solidFill>
                  <a:srgbClr val="FF9900"/>
                </a:solidFill>
              </a:rPr>
              <a:t>Esquemas de Ligação</a:t>
            </a:r>
            <a:endParaRPr lang="pt-BR" sz="4400" dirty="0">
              <a:solidFill>
                <a:srgbClr val="FF9900"/>
              </a:solidFill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340768"/>
            <a:ext cx="8391128" cy="792088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FF9900"/>
                </a:solidFill>
              </a:rPr>
              <a:t>Ligação de tomadas </a:t>
            </a:r>
            <a:r>
              <a:rPr lang="pt-BR" b="1" dirty="0" smtClean="0">
                <a:solidFill>
                  <a:srgbClr val="FF9900"/>
                </a:solidFill>
              </a:rPr>
              <a:t>(</a:t>
            </a:r>
            <a:r>
              <a:rPr lang="pt-BR" b="1" dirty="0">
                <a:solidFill>
                  <a:srgbClr val="FF9900"/>
                </a:solidFill>
              </a:rPr>
              <a:t>monofásicas)</a:t>
            </a:r>
            <a:endParaRPr lang="pt-BR" sz="2000" dirty="0">
              <a:solidFill>
                <a:srgbClr val="FF99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483" y="2132856"/>
            <a:ext cx="5226995" cy="4300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824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81963" y="188640"/>
            <a:ext cx="8862037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dirty="0" smtClean="0">
                <a:solidFill>
                  <a:srgbClr val="FF9900"/>
                </a:solidFill>
              </a:rPr>
              <a:t>Condutores e Tubulações</a:t>
            </a:r>
            <a:endParaRPr lang="pt-BR" sz="4400" dirty="0">
              <a:solidFill>
                <a:srgbClr val="FF9900"/>
              </a:solidFill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988840"/>
            <a:ext cx="8391128" cy="2880320"/>
          </a:xfrm>
        </p:spPr>
        <p:txBody>
          <a:bodyPr>
            <a:normAutofit/>
          </a:bodyPr>
          <a:lstStyle/>
          <a:p>
            <a:r>
              <a:rPr lang="pt-BR" dirty="0"/>
              <a:t>Uma vez concluída a locação dos pontos na planta baixa e identificados os </a:t>
            </a:r>
            <a:r>
              <a:rPr lang="pt-BR" dirty="0" smtClean="0"/>
              <a:t>circuitos terminais, </a:t>
            </a:r>
            <a:r>
              <a:rPr lang="pt-BR" dirty="0"/>
              <a:t>é hora de interligar os mesmos, ou seja</a:t>
            </a:r>
            <a:r>
              <a:rPr lang="pt-BR" dirty="0" smtClean="0"/>
              <a:t>, representar </a:t>
            </a:r>
            <a:r>
              <a:rPr lang="pt-BR" dirty="0"/>
              <a:t>o sistema de tubulação e fiação correspondente</a:t>
            </a:r>
            <a:r>
              <a:rPr lang="pt-BR" dirty="0" smtClean="0"/>
              <a:t>.</a:t>
            </a:r>
          </a:p>
          <a:p>
            <a:endParaRPr lang="pt-BR" sz="1600" dirty="0" smtClean="0">
              <a:solidFill>
                <a:schemeClr val="tx1"/>
              </a:solidFill>
            </a:endParaRPr>
          </a:p>
          <a:p>
            <a:r>
              <a:rPr lang="pt-BR" dirty="0"/>
              <a:t>Algumas recomendações devem ser </a:t>
            </a:r>
            <a:r>
              <a:rPr lang="pt-BR" dirty="0" smtClean="0"/>
              <a:t>seguidas.</a:t>
            </a:r>
          </a:p>
        </p:txBody>
      </p:sp>
    </p:spTree>
    <p:extLst>
      <p:ext uri="{BB962C8B-B14F-4D97-AF65-F5344CB8AC3E}">
        <p14:creationId xmlns:p14="http://schemas.microsoft.com/office/powerpoint/2010/main" val="60114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81963" y="188640"/>
            <a:ext cx="8862037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dirty="0" smtClean="0">
                <a:solidFill>
                  <a:srgbClr val="FF9900"/>
                </a:solidFill>
              </a:rPr>
              <a:t>Quadro de Distribuição</a:t>
            </a:r>
            <a:endParaRPr lang="pt-BR" sz="4400" dirty="0">
              <a:solidFill>
                <a:srgbClr val="FF99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544" y="1115428"/>
            <a:ext cx="6724873" cy="5556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27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81963" y="188640"/>
            <a:ext cx="8862037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dirty="0" smtClean="0">
                <a:solidFill>
                  <a:srgbClr val="FF9900"/>
                </a:solidFill>
              </a:rPr>
              <a:t>Condutores e Tubulações</a:t>
            </a:r>
            <a:endParaRPr lang="pt-BR" sz="4400" dirty="0">
              <a:solidFill>
                <a:srgbClr val="FF9900"/>
              </a:solidFill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268760"/>
            <a:ext cx="8391128" cy="5328592"/>
          </a:xfrm>
        </p:spPr>
        <p:txBody>
          <a:bodyPr>
            <a:normAutofit/>
          </a:bodyPr>
          <a:lstStyle/>
          <a:p>
            <a:pPr algn="just"/>
            <a:r>
              <a:rPr lang="pt-BR" b="1" dirty="0">
                <a:solidFill>
                  <a:srgbClr val="FF9900"/>
                </a:solidFill>
              </a:rPr>
              <a:t>Orientações para o Traçado de </a:t>
            </a:r>
            <a:r>
              <a:rPr lang="pt-BR" b="1" dirty="0" smtClean="0">
                <a:solidFill>
                  <a:srgbClr val="FF9900"/>
                </a:solidFill>
              </a:rPr>
              <a:t>Tubulações</a:t>
            </a:r>
          </a:p>
          <a:p>
            <a:pPr algn="just"/>
            <a:endParaRPr lang="pt-BR" sz="1000" b="1" dirty="0">
              <a:solidFill>
                <a:srgbClr val="FF9900"/>
              </a:solidFill>
            </a:endParaRPr>
          </a:p>
          <a:p>
            <a:pPr algn="just"/>
            <a:r>
              <a:rPr lang="pt-BR" sz="2400" dirty="0">
                <a:solidFill>
                  <a:srgbClr val="FF9900"/>
                </a:solidFill>
              </a:rPr>
              <a:t>i. </a:t>
            </a:r>
            <a:r>
              <a:rPr lang="pt-BR" sz="2400" dirty="0"/>
              <a:t>Inicialmente, deve-se locar o Quadro de </a:t>
            </a:r>
            <a:r>
              <a:rPr lang="pt-BR" sz="2400" dirty="0" smtClean="0"/>
              <a:t>Distribuição;</a:t>
            </a:r>
          </a:p>
          <a:p>
            <a:pPr algn="just"/>
            <a:endParaRPr lang="pt-BR" sz="1000" dirty="0"/>
          </a:p>
          <a:p>
            <a:pPr algn="just"/>
            <a:r>
              <a:rPr lang="pt-BR" sz="2400" dirty="0" err="1">
                <a:solidFill>
                  <a:srgbClr val="FF9900"/>
                </a:solidFill>
              </a:rPr>
              <a:t>ii</a:t>
            </a:r>
            <a:r>
              <a:rPr lang="pt-BR" sz="2400" dirty="0">
                <a:solidFill>
                  <a:srgbClr val="FF9900"/>
                </a:solidFill>
              </a:rPr>
              <a:t>.</a:t>
            </a:r>
            <a:r>
              <a:rPr lang="pt-BR" sz="2400" dirty="0"/>
              <a:t> A partir do Quadro de Distribuição, iniciar o traçado dos </a:t>
            </a:r>
            <a:r>
              <a:rPr lang="pt-BR" sz="2400" dirty="0" err="1"/>
              <a:t>eletrodutos</a:t>
            </a:r>
            <a:r>
              <a:rPr lang="pt-BR" sz="2400" dirty="0"/>
              <a:t>, procurando </a:t>
            </a:r>
            <a:r>
              <a:rPr lang="pt-BR" sz="2400" dirty="0" smtClean="0"/>
              <a:t>os caminhamentos </a:t>
            </a:r>
            <a:r>
              <a:rPr lang="pt-BR" sz="2400" dirty="0"/>
              <a:t>mais curtos e evitando, sempre que possível, o cruzamento </a:t>
            </a:r>
            <a:r>
              <a:rPr lang="pt-BR" sz="2400" dirty="0" smtClean="0"/>
              <a:t>de tubulações;</a:t>
            </a:r>
          </a:p>
          <a:p>
            <a:pPr algn="just"/>
            <a:endParaRPr lang="pt-BR" sz="1000" dirty="0"/>
          </a:p>
          <a:p>
            <a:pPr algn="just"/>
            <a:r>
              <a:rPr lang="pt-BR" sz="2400" dirty="0" err="1">
                <a:solidFill>
                  <a:srgbClr val="FF9900"/>
                </a:solidFill>
              </a:rPr>
              <a:t>iii</a:t>
            </a:r>
            <a:r>
              <a:rPr lang="pt-BR" sz="2400" dirty="0">
                <a:solidFill>
                  <a:srgbClr val="FF9900"/>
                </a:solidFill>
              </a:rPr>
              <a:t>. </a:t>
            </a:r>
            <a:r>
              <a:rPr lang="pt-BR" sz="2400" dirty="0"/>
              <a:t>Para isto devemos interligar inicialmente os pontos de luz (tubulações embutidas </a:t>
            </a:r>
            <a:r>
              <a:rPr lang="pt-BR" sz="2400" dirty="0" smtClean="0"/>
              <a:t>no teto</a:t>
            </a:r>
            <a:r>
              <a:rPr lang="pt-BR" sz="2400" dirty="0"/>
              <a:t>), percorrendo e interligando assim todos os recintos</a:t>
            </a:r>
            <a:r>
              <a:rPr lang="pt-BR" sz="2400" dirty="0" smtClean="0"/>
              <a:t>;</a:t>
            </a:r>
          </a:p>
          <a:p>
            <a:pPr algn="just"/>
            <a:endParaRPr lang="pt-BR" sz="1000" dirty="0"/>
          </a:p>
          <a:p>
            <a:pPr algn="just"/>
            <a:r>
              <a:rPr lang="pt-BR" sz="2400" dirty="0" err="1">
                <a:solidFill>
                  <a:srgbClr val="FF9900"/>
                </a:solidFill>
              </a:rPr>
              <a:t>iv</a:t>
            </a:r>
            <a:r>
              <a:rPr lang="pt-BR" sz="2400" dirty="0">
                <a:solidFill>
                  <a:srgbClr val="FF9900"/>
                </a:solidFill>
              </a:rPr>
              <a:t>.</a:t>
            </a:r>
            <a:r>
              <a:rPr lang="pt-BR" sz="2400" dirty="0"/>
              <a:t> Interligar os interruptores e tomadas ao(s) ponto(s) de luz de cada recinto (</a:t>
            </a:r>
            <a:r>
              <a:rPr lang="pt-BR" sz="2400" dirty="0" smtClean="0"/>
              <a:t>tubulações  embutidas </a:t>
            </a:r>
            <a:r>
              <a:rPr lang="pt-BR" sz="2400" dirty="0"/>
              <a:t>nas paredes</a:t>
            </a:r>
            <a:r>
              <a:rPr lang="pt-BR" sz="2400" dirty="0" smtClean="0"/>
              <a:t>);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76693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81963" y="188640"/>
            <a:ext cx="8862037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dirty="0" smtClean="0">
                <a:solidFill>
                  <a:srgbClr val="FF9900"/>
                </a:solidFill>
              </a:rPr>
              <a:t>Condutores e Tubulações</a:t>
            </a:r>
            <a:endParaRPr lang="pt-BR" sz="4400" dirty="0">
              <a:solidFill>
                <a:srgbClr val="FF9900"/>
              </a:solidFill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340768"/>
            <a:ext cx="8391128" cy="4129873"/>
          </a:xfrm>
        </p:spPr>
        <p:txBody>
          <a:bodyPr>
            <a:noAutofit/>
          </a:bodyPr>
          <a:lstStyle/>
          <a:p>
            <a:r>
              <a:rPr lang="pt-BR" sz="2400" dirty="0" smtClean="0">
                <a:solidFill>
                  <a:srgbClr val="FF9900"/>
                </a:solidFill>
              </a:rPr>
              <a:t>v.</a:t>
            </a:r>
            <a:r>
              <a:rPr lang="pt-BR" sz="2400" dirty="0" smtClean="0"/>
              <a:t> Devemos, igualmente, procurar evitar que em cada trecho de </a:t>
            </a:r>
            <a:r>
              <a:rPr lang="pt-BR" sz="2400" dirty="0" err="1" smtClean="0"/>
              <a:t>eletroduto</a:t>
            </a:r>
            <a:r>
              <a:rPr lang="pt-BR" sz="2400" dirty="0" smtClean="0"/>
              <a:t> passe uma quantidade elevada de circuitos (</a:t>
            </a:r>
            <a:r>
              <a:rPr lang="pt-BR" sz="2400" b="1" dirty="0" smtClean="0"/>
              <a:t>limitar até um </a:t>
            </a:r>
            <a:r>
              <a:rPr lang="pt-BR" sz="2400" b="1" u="sng" dirty="0" smtClean="0">
                <a:solidFill>
                  <a:srgbClr val="FF0000"/>
                </a:solidFill>
              </a:rPr>
              <a:t>máximo de 5 circuitos</a:t>
            </a:r>
            <a:r>
              <a:rPr lang="pt-BR" sz="2400" b="1" dirty="0" smtClean="0"/>
              <a:t>, preferencialmente</a:t>
            </a:r>
            <a:r>
              <a:rPr lang="pt-BR" sz="2400" dirty="0" smtClean="0"/>
              <a:t>), pois, do contrário, poderemos vir a ter diâmetros elevados para os </a:t>
            </a:r>
            <a:r>
              <a:rPr lang="pt-BR" sz="2400" dirty="0" err="1" smtClean="0"/>
              <a:t>eletrodutos</a:t>
            </a:r>
            <a:r>
              <a:rPr lang="pt-BR" sz="2400" dirty="0" smtClean="0"/>
              <a:t>, além da influência de elevação da seção nominal dos condutores, devido ao Fator de Correção de Agrupamento Esta recomendação é válida principalmente para o trecho inicial das tubulações (saída dos Quadros), onde devemos prever uma certa quantidade de saídas de </a:t>
            </a:r>
            <a:r>
              <a:rPr lang="pt-BR" sz="2400" dirty="0" err="1" smtClean="0"/>
              <a:t>eletrodutos</a:t>
            </a:r>
            <a:r>
              <a:rPr lang="pt-BR" sz="2400" dirty="0" smtClean="0"/>
              <a:t>, conforme o número de circuitos existentes no projeto;</a:t>
            </a:r>
          </a:p>
        </p:txBody>
      </p:sp>
    </p:spTree>
    <p:extLst>
      <p:ext uri="{BB962C8B-B14F-4D97-AF65-F5344CB8AC3E}">
        <p14:creationId xmlns:p14="http://schemas.microsoft.com/office/powerpoint/2010/main" val="277378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81963" y="188640"/>
            <a:ext cx="8862037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dirty="0" smtClean="0">
                <a:solidFill>
                  <a:srgbClr val="FF9900"/>
                </a:solidFill>
              </a:rPr>
              <a:t>Condutores e Tubulações</a:t>
            </a:r>
            <a:endParaRPr lang="pt-BR" sz="4400" dirty="0">
              <a:solidFill>
                <a:srgbClr val="FF9900"/>
              </a:solidFill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340768"/>
            <a:ext cx="8391128" cy="2987826"/>
          </a:xfrm>
        </p:spPr>
        <p:txBody>
          <a:bodyPr>
            <a:noAutofit/>
          </a:bodyPr>
          <a:lstStyle/>
          <a:p>
            <a:r>
              <a:rPr lang="pt-BR" sz="2400" dirty="0" smtClean="0">
                <a:solidFill>
                  <a:srgbClr val="FF9900"/>
                </a:solidFill>
              </a:rPr>
              <a:t>vi.</a:t>
            </a:r>
            <a:r>
              <a:rPr lang="pt-BR" sz="2400" dirty="0" smtClean="0"/>
              <a:t> </a:t>
            </a:r>
            <a:r>
              <a:rPr lang="pt-BR" sz="2400" dirty="0"/>
              <a:t>Em algumas ocasiões, é recomendável a utilização de tubulações embutidas no piso</a:t>
            </a:r>
            <a:r>
              <a:rPr lang="pt-BR" sz="2400" dirty="0" smtClean="0"/>
              <a:t>, para </a:t>
            </a:r>
            <a:r>
              <a:rPr lang="pt-BR" sz="2400" dirty="0"/>
              <a:t>o atendimento de circuitos de tomadas baixas e médias;</a:t>
            </a:r>
          </a:p>
          <a:p>
            <a:r>
              <a:rPr lang="pt-BR" sz="2400" dirty="0" err="1" smtClean="0">
                <a:solidFill>
                  <a:srgbClr val="FF9900"/>
                </a:solidFill>
              </a:rPr>
              <a:t>vii</a:t>
            </a:r>
            <a:r>
              <a:rPr lang="pt-BR" sz="2400" dirty="0" smtClean="0">
                <a:solidFill>
                  <a:srgbClr val="FF9900"/>
                </a:solidFill>
              </a:rPr>
              <a:t>.</a:t>
            </a:r>
            <a:r>
              <a:rPr lang="pt-BR" sz="2400" dirty="0" smtClean="0"/>
              <a:t> </a:t>
            </a:r>
            <a:r>
              <a:rPr lang="pt-BR" sz="2400" dirty="0"/>
              <a:t>Deverão ser indicados os respectivos diâmetros nominais das </a:t>
            </a:r>
            <a:r>
              <a:rPr lang="pt-BR" sz="2400" dirty="0" smtClean="0"/>
              <a:t>tubulações.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08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1804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67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71032" y="-900793"/>
            <a:ext cx="5035745" cy="895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67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81963" y="188640"/>
            <a:ext cx="8862037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dirty="0" smtClean="0">
                <a:solidFill>
                  <a:srgbClr val="FF9900"/>
                </a:solidFill>
              </a:rPr>
              <a:t>Quadro de Distribuição</a:t>
            </a:r>
            <a:endParaRPr lang="pt-BR" sz="4400" dirty="0">
              <a:solidFill>
                <a:srgbClr val="FF9900"/>
              </a:solidFill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988840"/>
            <a:ext cx="8391128" cy="2304256"/>
          </a:xfrm>
        </p:spPr>
        <p:txBody>
          <a:bodyPr>
            <a:normAutofit lnSpcReduction="10000"/>
          </a:bodyPr>
          <a:lstStyle/>
          <a:p>
            <a:r>
              <a:rPr lang="pt-BR" b="1" dirty="0" smtClean="0">
                <a:solidFill>
                  <a:srgbClr val="FF9900"/>
                </a:solidFill>
              </a:rPr>
              <a:t>Recomendações</a:t>
            </a:r>
          </a:p>
          <a:p>
            <a:r>
              <a:rPr lang="pt-BR" sz="2400" dirty="0" smtClean="0"/>
              <a:t>Preferencialmente </a:t>
            </a:r>
            <a:r>
              <a:rPr lang="pt-BR" sz="2400" dirty="0"/>
              <a:t>no </a:t>
            </a:r>
            <a:r>
              <a:rPr lang="pt-BR" sz="2400" b="1" dirty="0"/>
              <a:t>Centro de Carga.</a:t>
            </a:r>
          </a:p>
          <a:p>
            <a:pPr lvl="1"/>
            <a:r>
              <a:rPr lang="pt-BR" sz="2000" dirty="0" smtClean="0"/>
              <a:t>Economia </a:t>
            </a:r>
            <a:r>
              <a:rPr lang="pt-BR" sz="2000" dirty="0"/>
              <a:t>nos condutores,</a:t>
            </a:r>
          </a:p>
          <a:p>
            <a:pPr lvl="1"/>
            <a:r>
              <a:rPr lang="pt-BR" sz="2000" dirty="0" smtClean="0"/>
              <a:t>Redução </a:t>
            </a:r>
            <a:r>
              <a:rPr lang="pt-BR" sz="2000" dirty="0"/>
              <a:t>no comprimentos dos circuitos terminais,</a:t>
            </a:r>
          </a:p>
          <a:p>
            <a:pPr lvl="1"/>
            <a:r>
              <a:rPr lang="pt-BR" sz="2000" dirty="0"/>
              <a:t>Reduzindo as quedas de </a:t>
            </a:r>
            <a:r>
              <a:rPr lang="pt-BR" sz="2000" dirty="0" smtClean="0"/>
              <a:t>tensão; </a:t>
            </a:r>
            <a:r>
              <a:rPr lang="pt-BR" sz="2000" dirty="0"/>
              <a:t>e,</a:t>
            </a:r>
          </a:p>
          <a:p>
            <a:pPr lvl="1"/>
            <a:r>
              <a:rPr lang="pt-BR" sz="2000" dirty="0"/>
              <a:t>Possivelmente, a bitola dos condutores.</a:t>
            </a:r>
            <a:endParaRPr lang="pt-B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26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81963" y="188640"/>
            <a:ext cx="8862037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dirty="0" smtClean="0">
                <a:solidFill>
                  <a:srgbClr val="FF9900"/>
                </a:solidFill>
              </a:rPr>
              <a:t>Quadro de Distribuição</a:t>
            </a:r>
            <a:endParaRPr lang="pt-BR" sz="4400" dirty="0">
              <a:solidFill>
                <a:srgbClr val="FF99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987" y="2204864"/>
            <a:ext cx="4295433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415639" y="2599056"/>
                <a:ext cx="4004045" cy="656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𝑋</m:t>
                      </m:r>
                      <m:r>
                        <a:rPr lang="pt-BR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</a:rPr>
                            <m:t>+…+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</a:rPr>
                            <m:t>+…+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39" y="2599056"/>
                <a:ext cx="4004045" cy="65620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539552" y="4211479"/>
                <a:ext cx="3756220" cy="6576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𝑌</m:t>
                      </m:r>
                      <m:r>
                        <a:rPr lang="pt-BR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</a:rPr>
                            <m:t>+…+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</a:rPr>
                            <m:t>+…+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211479"/>
                <a:ext cx="3756220" cy="65768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031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81963" y="188640"/>
            <a:ext cx="8862037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dirty="0" smtClean="0">
                <a:solidFill>
                  <a:srgbClr val="FF9900"/>
                </a:solidFill>
              </a:rPr>
              <a:t>Quadro de Distribuição</a:t>
            </a:r>
            <a:endParaRPr lang="pt-BR" sz="4400" dirty="0">
              <a:solidFill>
                <a:srgbClr val="FF99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90" y="2161507"/>
            <a:ext cx="7743334" cy="357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70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81963" y="188640"/>
            <a:ext cx="8862037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dirty="0" smtClean="0">
                <a:solidFill>
                  <a:srgbClr val="FF9900"/>
                </a:solidFill>
              </a:rPr>
              <a:t>Quadro de Distribuição</a:t>
            </a:r>
            <a:endParaRPr lang="pt-BR" sz="4400" dirty="0">
              <a:solidFill>
                <a:srgbClr val="FF9900"/>
              </a:solidFill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052736"/>
            <a:ext cx="8391128" cy="648072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9900"/>
                </a:solidFill>
              </a:rPr>
              <a:t>Principais componentes do quadro de distribuição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334" y="1714128"/>
            <a:ext cx="5011293" cy="5153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360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81963" y="188640"/>
            <a:ext cx="8862037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dirty="0" smtClean="0">
                <a:solidFill>
                  <a:srgbClr val="FF9900"/>
                </a:solidFill>
              </a:rPr>
              <a:t>Quadro de Distribuição</a:t>
            </a:r>
            <a:endParaRPr lang="pt-BR" sz="4400" dirty="0">
              <a:solidFill>
                <a:srgbClr val="FF99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28" y="1276258"/>
            <a:ext cx="8114506" cy="5393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48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81963" y="188640"/>
            <a:ext cx="8862037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dirty="0" smtClean="0">
                <a:solidFill>
                  <a:srgbClr val="FF9900"/>
                </a:solidFill>
              </a:rPr>
              <a:t>Quadro de Distribuição</a:t>
            </a:r>
            <a:endParaRPr lang="pt-BR" sz="4400" dirty="0">
              <a:solidFill>
                <a:srgbClr val="FF9900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2366" y="993500"/>
            <a:ext cx="9024000" cy="50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85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81963" y="188640"/>
            <a:ext cx="8862037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dirty="0" smtClean="0">
                <a:solidFill>
                  <a:srgbClr val="FF9900"/>
                </a:solidFill>
              </a:rPr>
              <a:t>Esquemas de Ligação</a:t>
            </a:r>
            <a:endParaRPr lang="pt-BR" sz="4400" dirty="0">
              <a:solidFill>
                <a:srgbClr val="FF9900"/>
              </a:solidFill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340768"/>
            <a:ext cx="8391128" cy="1800200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schemeClr val="tx1"/>
                </a:solidFill>
              </a:rPr>
              <a:t>Uma vez representados os </a:t>
            </a:r>
            <a:r>
              <a:rPr lang="pt-BR" sz="2400" dirty="0" err="1">
                <a:solidFill>
                  <a:schemeClr val="tx1"/>
                </a:solidFill>
              </a:rPr>
              <a:t>eletrodutos</a:t>
            </a:r>
            <a:r>
              <a:rPr lang="pt-BR" sz="2400" dirty="0">
                <a:solidFill>
                  <a:schemeClr val="tx1"/>
                </a:solidFill>
              </a:rPr>
              <a:t>, e sendo </a:t>
            </a:r>
            <a:r>
              <a:rPr lang="pt-BR" sz="2400" dirty="0" smtClean="0">
                <a:solidFill>
                  <a:schemeClr val="tx1"/>
                </a:solidFill>
              </a:rPr>
              <a:t>através deles </a:t>
            </a:r>
            <a:r>
              <a:rPr lang="pt-BR" sz="2400" dirty="0">
                <a:solidFill>
                  <a:schemeClr val="tx1"/>
                </a:solidFill>
              </a:rPr>
              <a:t>que os fios dos circuitos irão passar, pode-se </a:t>
            </a:r>
            <a:r>
              <a:rPr lang="pt-BR" sz="2400" dirty="0" smtClean="0">
                <a:solidFill>
                  <a:schemeClr val="tx1"/>
                </a:solidFill>
              </a:rPr>
              <a:t>fazer o </a:t>
            </a:r>
            <a:r>
              <a:rPr lang="pt-BR" sz="2400" dirty="0">
                <a:solidFill>
                  <a:schemeClr val="tx1"/>
                </a:solidFill>
              </a:rPr>
              <a:t>mesmo com a fiação: representando-a graficamente</a:t>
            </a:r>
            <a:r>
              <a:rPr lang="pt-BR" sz="2400" dirty="0" smtClean="0">
                <a:solidFill>
                  <a:schemeClr val="tx1"/>
                </a:solidFill>
              </a:rPr>
              <a:t>, através </a:t>
            </a:r>
            <a:r>
              <a:rPr lang="pt-BR" sz="2400" dirty="0">
                <a:solidFill>
                  <a:schemeClr val="tx1"/>
                </a:solidFill>
              </a:rPr>
              <a:t>de uma simbologia própria.</a:t>
            </a:r>
            <a:endParaRPr lang="pt-BR" sz="1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40968"/>
            <a:ext cx="4932112" cy="12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499" y="3759500"/>
            <a:ext cx="3131790" cy="2778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543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érmico">
  <a:themeElements>
    <a:clrScheme name="térmico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érmic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érmic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Térmico</Template>
  <TotalTime>1589</TotalTime>
  <Words>637</Words>
  <Application>Microsoft Office PowerPoint</Application>
  <PresentationFormat>Apresentação na tela (4:3)</PresentationFormat>
  <Paragraphs>79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térmico</vt:lpstr>
      <vt:lpstr>SEL 0440  INSTALAÇÃOES ELÉTRICAS Aula 6 - Projeto de Instalações Elétricas... Quadro de distribuição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INSTALAÇÃOES ELÉTRICAS II</dc:title>
  <dc:creator>Ana</dc:creator>
  <cp:lastModifiedBy>Ana</cp:lastModifiedBy>
  <cp:revision>101</cp:revision>
  <dcterms:created xsi:type="dcterms:W3CDTF">2016-07-30T18:39:25Z</dcterms:created>
  <dcterms:modified xsi:type="dcterms:W3CDTF">2017-09-27T09:43:42Z</dcterms:modified>
</cp:coreProperties>
</file>