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69F5A4-D74B-4906-85AD-18C35E5D6C6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21F419-2998-4EDB-96F9-C09CF7CF095A}" type="datetimeFigureOut">
              <a:rPr lang="pt-BR" smtClean="0"/>
              <a:t>04/10/2016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e globalização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Regina Fiorati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Trabalhador por conta própria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Essas características e forma de inserção não levam, entretanto, a que </a:t>
            </a:r>
            <a:r>
              <a:rPr lang="pt-BR" dirty="0" smtClean="0"/>
              <a:t>os trabalhadores </a:t>
            </a:r>
            <a:r>
              <a:rPr lang="pt-BR" dirty="0"/>
              <a:t>por conta própria, inclusive em trabalhos com baixa </a:t>
            </a:r>
            <a:r>
              <a:rPr lang="pt-BR" dirty="0" smtClean="0"/>
              <a:t>produtividade, não </a:t>
            </a:r>
            <a:r>
              <a:rPr lang="pt-BR" dirty="0"/>
              <a:t>possam auferir níveis de renda superiores aos </a:t>
            </a:r>
            <a:r>
              <a:rPr lang="pt-BR" dirty="0" smtClean="0"/>
              <a:t>recebidos</a:t>
            </a:r>
          </a:p>
          <a:p>
            <a:r>
              <a:rPr lang="pt-BR" dirty="0" smtClean="0"/>
              <a:t>Microempresários de toda a espécie (inclusive traficantes de drogas ilegais)</a:t>
            </a:r>
          </a:p>
          <a:p>
            <a:r>
              <a:rPr lang="pt-BR" dirty="0"/>
              <a:t>A determinação dos salários envolve componentes </a:t>
            </a:r>
            <a:r>
              <a:rPr lang="pt-BR" dirty="0" smtClean="0"/>
              <a:t>institucionais (práticas </a:t>
            </a:r>
            <a:r>
              <a:rPr lang="pt-BR" dirty="0"/>
              <a:t>de recursos humanos, intervenção do governo, barganha </a:t>
            </a:r>
            <a:r>
              <a:rPr lang="pt-BR" dirty="0" smtClean="0"/>
              <a:t>salarial, organização </a:t>
            </a:r>
            <a:r>
              <a:rPr lang="pt-BR" dirty="0"/>
              <a:t>sindical, etc</a:t>
            </a:r>
            <a:r>
              <a:rPr lang="pt-BR" dirty="0" smtClean="0"/>
              <a:t>.),</a:t>
            </a:r>
          </a:p>
          <a:p>
            <a:r>
              <a:rPr lang="pt-BR" dirty="0" smtClean="0"/>
              <a:t>enquanto </a:t>
            </a:r>
            <a:r>
              <a:rPr lang="pt-BR" dirty="0"/>
              <a:t>a renda dos trabalhadores por conta </a:t>
            </a:r>
            <a:r>
              <a:rPr lang="pt-BR" dirty="0" smtClean="0"/>
              <a:t>própria depende </a:t>
            </a:r>
            <a:r>
              <a:rPr lang="pt-BR" dirty="0"/>
              <a:t>essencialmente de sua ocupação e da renda de sua </a:t>
            </a:r>
            <a:r>
              <a:rPr lang="pt-BR" dirty="0" smtClean="0"/>
              <a:t>clientela (que são assalariados, que ainda estão empregados)</a:t>
            </a:r>
          </a:p>
          <a:p>
            <a:r>
              <a:rPr lang="pt-BR" dirty="0"/>
              <a:t>a renda média dos trabalhadores por conta </a:t>
            </a:r>
            <a:r>
              <a:rPr lang="pt-BR" dirty="0" smtClean="0"/>
              <a:t>própria dependerá </a:t>
            </a:r>
            <a:r>
              <a:rPr lang="pt-BR" dirty="0"/>
              <a:t>da demanda por serviços e da oferta de trabalho para esses serviços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E da economia em geral, pois depende de clientela com poder aquisitivo para o produto que oferecem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2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Precarização das relações de trabalho e sociais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significativa parcela </a:t>
            </a:r>
            <a:r>
              <a:rPr lang="pt-BR" dirty="0" smtClean="0"/>
              <a:t>dos trabalhadores </a:t>
            </a:r>
            <a:r>
              <a:rPr lang="pt-BR" dirty="0"/>
              <a:t>pobres inserir-se em formas de trabalho </a:t>
            </a:r>
            <a:r>
              <a:rPr lang="pt-BR" dirty="0" smtClean="0"/>
              <a:t>informais </a:t>
            </a:r>
            <a:r>
              <a:rPr lang="pt-BR" dirty="0" smtClean="0">
                <a:sym typeface="Wingdings" panose="05000000000000000000" pitchFamily="2" charset="2"/>
              </a:rPr>
              <a:t> à mercê da exploração dos intermediários e da economia – reprodução das desigualdades sociais</a:t>
            </a:r>
          </a:p>
          <a:p>
            <a:r>
              <a:rPr lang="pt-BR" dirty="0"/>
              <a:t>A expansão </a:t>
            </a:r>
            <a:r>
              <a:rPr lang="pt-BR" dirty="0" smtClean="0"/>
              <a:t>do setor de </a:t>
            </a:r>
            <a:r>
              <a:rPr lang="pt-BR" dirty="0"/>
              <a:t>microempresas </a:t>
            </a:r>
            <a:r>
              <a:rPr lang="pt-BR" dirty="0" smtClean="0"/>
              <a:t>e trabalhadores </a:t>
            </a:r>
            <a:r>
              <a:rPr lang="pt-BR" dirty="0"/>
              <a:t>por conta própria – por si só não constitui uma solução para </a:t>
            </a:r>
            <a:r>
              <a:rPr lang="pt-BR" dirty="0" smtClean="0"/>
              <a:t>a escassez </a:t>
            </a:r>
            <a:r>
              <a:rPr lang="pt-BR" dirty="0"/>
              <a:t>de </a:t>
            </a:r>
            <a:r>
              <a:rPr lang="pt-BR" dirty="0" smtClean="0"/>
              <a:t>empregos e para a qualidade de vida</a:t>
            </a:r>
          </a:p>
          <a:p>
            <a:r>
              <a:rPr lang="pt-BR" dirty="0" smtClean="0"/>
              <a:t>Necessidade de políticas públicas voltadas ao trabalho – garantia de trabalho e renda – dever do Estado</a:t>
            </a:r>
          </a:p>
          <a:p>
            <a:endParaRPr lang="pt-BR" dirty="0" smtClean="0"/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O trabalho e renda como direito do cidadão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tarefa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Pensar formas de superação da informalidade reproduzida em meio as relações de trabalho </a:t>
            </a:r>
            <a:r>
              <a:rPr lang="pt-BR" smtClean="0"/>
              <a:t>na contemporaneidade</a:t>
            </a:r>
          </a:p>
          <a:p>
            <a:endParaRPr lang="pt-BR" dirty="0" smtClean="0"/>
          </a:p>
          <a:p>
            <a:r>
              <a:rPr lang="pt-BR" dirty="0" smtClean="0"/>
              <a:t>Qual o papel do profissional Terapeuta Ocupacional nesse processo?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52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Trabalho a partir da globalização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Globalização da economia</a:t>
            </a:r>
          </a:p>
          <a:p>
            <a:r>
              <a:rPr lang="pt-BR" dirty="0" smtClean="0"/>
              <a:t>Criação e solidificação de grandes conglomerado transnacionais</a:t>
            </a:r>
          </a:p>
          <a:p>
            <a:r>
              <a:rPr lang="pt-BR" dirty="0" smtClean="0"/>
              <a:t>Falência das economias nacionais – crise econômica em âmbito das </a:t>
            </a:r>
            <a:r>
              <a:rPr lang="pt-BR" dirty="0"/>
              <a:t>n</a:t>
            </a:r>
            <a:r>
              <a:rPr lang="pt-BR" dirty="0" smtClean="0"/>
              <a:t>ações e estagnação produtiva</a:t>
            </a:r>
          </a:p>
          <a:p>
            <a:r>
              <a:rPr lang="pt-BR" dirty="0" smtClean="0"/>
              <a:t>Desemprego</a:t>
            </a:r>
          </a:p>
          <a:p>
            <a:r>
              <a:rPr lang="pt-BR" dirty="0" smtClean="0"/>
              <a:t>Vulnerabilidade de massa</a:t>
            </a:r>
          </a:p>
          <a:p>
            <a:r>
              <a:rPr lang="pt-BR" dirty="0" smtClean="0"/>
              <a:t>Precarização do trabalho</a:t>
            </a:r>
          </a:p>
          <a:p>
            <a:r>
              <a:rPr lang="pt-BR" dirty="0" smtClean="0"/>
              <a:t>Flexibilização dos contratos de trabalho</a:t>
            </a:r>
          </a:p>
          <a:p>
            <a:pPr algn="ctr"/>
            <a:r>
              <a:rPr lang="pt-BR" dirty="0" smtClean="0"/>
              <a:t>Terceirização</a:t>
            </a:r>
          </a:p>
          <a:p>
            <a:pPr algn="ctr"/>
            <a:r>
              <a:rPr lang="pt-BR" dirty="0" smtClean="0"/>
              <a:t>informalidade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21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Economia Informal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evasão </a:t>
            </a:r>
            <a:r>
              <a:rPr lang="pt-BR" dirty="0" smtClean="0"/>
              <a:t>e sonegação </a:t>
            </a:r>
            <a:r>
              <a:rPr lang="pt-BR" dirty="0"/>
              <a:t>fiscais; </a:t>
            </a:r>
            <a:endParaRPr lang="pt-BR" dirty="0" smtClean="0"/>
          </a:p>
          <a:p>
            <a:r>
              <a:rPr lang="pt-BR" dirty="0" smtClean="0"/>
              <a:t>terceirização</a:t>
            </a:r>
            <a:r>
              <a:rPr lang="pt-BR" dirty="0"/>
              <a:t>; </a:t>
            </a:r>
            <a:endParaRPr lang="pt-BR" dirty="0" smtClean="0"/>
          </a:p>
          <a:p>
            <a:r>
              <a:rPr lang="pt-BR" dirty="0" smtClean="0"/>
              <a:t>microempresas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comércio </a:t>
            </a:r>
            <a:r>
              <a:rPr lang="pt-BR" dirty="0"/>
              <a:t>de rua ou ambulante;</a:t>
            </a:r>
          </a:p>
          <a:p>
            <a:r>
              <a:rPr lang="pt-BR" dirty="0"/>
              <a:t>contratação ilegal de trabalhadores assalariados nativos ou migrantes; </a:t>
            </a:r>
            <a:endParaRPr lang="pt-BR" dirty="0" smtClean="0"/>
          </a:p>
          <a:p>
            <a:r>
              <a:rPr lang="pt-BR" dirty="0" smtClean="0"/>
              <a:t>Trabalho temporário</a:t>
            </a:r>
            <a:r>
              <a:rPr lang="pt-BR" dirty="0"/>
              <a:t>; </a:t>
            </a:r>
            <a:endParaRPr lang="pt-BR" dirty="0" smtClean="0"/>
          </a:p>
          <a:p>
            <a:r>
              <a:rPr lang="pt-BR" dirty="0" smtClean="0"/>
              <a:t>trabalho </a:t>
            </a:r>
            <a:r>
              <a:rPr lang="pt-BR" dirty="0"/>
              <a:t>em domicílio, </a:t>
            </a:r>
            <a:r>
              <a:rPr lang="pt-BR" dirty="0" err="1" smtClean="0"/>
              <a:t>etc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dirty="0"/>
              <a:t>são atividades, trabalhos e rendas realizadas desconsiderando </a:t>
            </a:r>
            <a:r>
              <a:rPr lang="pt-BR" dirty="0" smtClean="0"/>
              <a:t>regras expressas </a:t>
            </a:r>
            <a:r>
              <a:rPr lang="pt-BR" dirty="0"/>
              <a:t>em lei ou em procedimentos usuais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139952" y="4869160"/>
            <a:ext cx="484632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2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Consequências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 de desigualdades sociais e maior exploração no trabalho</a:t>
            </a:r>
          </a:p>
          <a:p>
            <a:r>
              <a:rPr lang="pt-BR" dirty="0" smtClean="0"/>
              <a:t>Fonte de mudanças e novas alternativas: ocupações e tomada de empresas em processo de falência cooperativismo,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O mais preocupante é o </a:t>
            </a:r>
            <a:r>
              <a:rPr lang="pt-BR" dirty="0"/>
              <a:t>fenômeno do assalariamento ilegal, ou seja: empregados </a:t>
            </a:r>
            <a:r>
              <a:rPr lang="pt-BR" dirty="0" smtClean="0"/>
              <a:t>que foram </a:t>
            </a:r>
            <a:r>
              <a:rPr lang="pt-BR" dirty="0"/>
              <a:t>contratados à margem das regras laborais </a:t>
            </a:r>
            <a:r>
              <a:rPr lang="pt-BR" dirty="0" smtClean="0"/>
              <a:t>vigentes – sem </a:t>
            </a:r>
            <a:r>
              <a:rPr lang="pt-BR" dirty="0"/>
              <a:t>registro na carteira de </a:t>
            </a:r>
            <a:r>
              <a:rPr lang="pt-BR" dirty="0" smtClean="0"/>
              <a:t>trabalho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</a:t>
            </a:r>
          </a:p>
          <a:p>
            <a:r>
              <a:rPr lang="pt-BR" dirty="0"/>
              <a:t>mercado de compra </a:t>
            </a:r>
            <a:r>
              <a:rPr lang="pt-BR" dirty="0" smtClean="0"/>
              <a:t>e venda </a:t>
            </a:r>
            <a:r>
              <a:rPr lang="pt-BR" dirty="0"/>
              <a:t>de serviços de mão-de-obra onde os contratos, além de não </a:t>
            </a:r>
            <a:r>
              <a:rPr lang="pt-BR" dirty="0" smtClean="0"/>
              <a:t>serem registrados </a:t>
            </a:r>
            <a:r>
              <a:rPr lang="pt-BR" dirty="0"/>
              <a:t>junto à seguridade social, </a:t>
            </a:r>
            <a:endParaRPr lang="pt-BR" dirty="0" smtClean="0"/>
          </a:p>
          <a:p>
            <a:r>
              <a:rPr lang="pt-BR" dirty="0" smtClean="0"/>
              <a:t>muitas </a:t>
            </a:r>
            <a:r>
              <a:rPr lang="pt-BR" dirty="0"/>
              <a:t>vezes são mal definidos quanto </a:t>
            </a:r>
            <a:r>
              <a:rPr lang="pt-BR" dirty="0" smtClean="0"/>
              <a:t>ao tempo </a:t>
            </a:r>
            <a:r>
              <a:rPr lang="pt-BR" dirty="0"/>
              <a:t>de duração e outros itens constitutivos básicos (funções, horas </a:t>
            </a:r>
            <a:r>
              <a:rPr lang="pt-BR" dirty="0" smtClean="0"/>
              <a:t>trabalhadas, remuneração</a:t>
            </a:r>
            <a:r>
              <a:rPr lang="pt-BR" dirty="0"/>
              <a:t>, férias, descanso semanal remunerado, etc.).</a:t>
            </a:r>
            <a:endParaRPr lang="pt-BR" dirty="0"/>
          </a:p>
          <a:p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355976" y="3897052"/>
            <a:ext cx="484632" cy="396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1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a configuração da estrutura produtiva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os processos de </a:t>
            </a:r>
            <a:r>
              <a:rPr lang="pt-BR" dirty="0" smtClean="0"/>
              <a:t>reestruturação produtiva;</a:t>
            </a:r>
          </a:p>
          <a:p>
            <a:r>
              <a:rPr lang="pt-BR" dirty="0" smtClean="0"/>
              <a:t> </a:t>
            </a:r>
            <a:r>
              <a:rPr lang="pt-BR" dirty="0"/>
              <a:t>a internacionalização e a expansão dos mercados financeiros; </a:t>
            </a:r>
            <a:endParaRPr lang="pt-BR" dirty="0" smtClean="0"/>
          </a:p>
          <a:p>
            <a:r>
              <a:rPr lang="pt-BR" dirty="0" smtClean="0"/>
              <a:t>O aprofundamento </a:t>
            </a:r>
            <a:r>
              <a:rPr lang="pt-BR" dirty="0"/>
              <a:t>da internacionalização e a maior abertura comercial </a:t>
            </a:r>
            <a:r>
              <a:rPr lang="pt-BR" dirty="0" smtClean="0"/>
              <a:t>das economias</a:t>
            </a:r>
            <a:r>
              <a:rPr lang="pt-BR" dirty="0"/>
              <a:t>; </a:t>
            </a:r>
            <a:endParaRPr lang="pt-BR" dirty="0" smtClean="0"/>
          </a:p>
          <a:p>
            <a:r>
              <a:rPr lang="pt-BR" dirty="0" smtClean="0"/>
              <a:t>e </a:t>
            </a:r>
            <a:r>
              <a:rPr lang="pt-BR" dirty="0"/>
              <a:t>a desregulamentação dos </a:t>
            </a:r>
            <a:r>
              <a:rPr lang="pt-BR" dirty="0" smtClean="0"/>
              <a:t>mercados</a:t>
            </a:r>
          </a:p>
          <a:p>
            <a:r>
              <a:rPr lang="pt-BR" dirty="0"/>
              <a:t>menores taxas de </a:t>
            </a:r>
            <a:r>
              <a:rPr lang="pt-BR" dirty="0" smtClean="0"/>
              <a:t>crescimento econômico </a:t>
            </a:r>
            <a:r>
              <a:rPr lang="pt-BR" dirty="0"/>
              <a:t>e do </a:t>
            </a:r>
            <a:r>
              <a:rPr lang="pt-BR" dirty="0" smtClean="0"/>
              <a:t>emprego</a:t>
            </a:r>
          </a:p>
          <a:p>
            <a:r>
              <a:rPr lang="pt-BR" dirty="0"/>
              <a:t>maiores taxas de desemprego e de desigualdade </a:t>
            </a:r>
            <a:r>
              <a:rPr lang="pt-BR" dirty="0" smtClean="0"/>
              <a:t>salarial</a:t>
            </a:r>
          </a:p>
          <a:p>
            <a:r>
              <a:rPr lang="pt-BR" dirty="0"/>
              <a:t>o aumento dos índices de </a:t>
            </a:r>
            <a:r>
              <a:rPr lang="pt-BR" dirty="0" smtClean="0"/>
              <a:t>desigualdade na </a:t>
            </a:r>
            <a:r>
              <a:rPr lang="pt-BR" dirty="0"/>
              <a:t>distribuição da renda</a:t>
            </a:r>
            <a:r>
              <a:rPr lang="pt-BR" dirty="0" smtClean="0"/>
              <a:t>.</a:t>
            </a:r>
          </a:p>
          <a:p>
            <a:r>
              <a:rPr lang="pt-BR" dirty="0"/>
              <a:t>novas formas de contrato redirecionam o trabalho assalariado </a:t>
            </a:r>
            <a:r>
              <a:rPr lang="pt-BR" dirty="0" smtClean="0"/>
              <a:t>para empregos </a:t>
            </a:r>
            <a:r>
              <a:rPr lang="pt-BR" dirty="0"/>
              <a:t>em tempo parcial e temporários </a:t>
            </a:r>
            <a:endParaRPr lang="pt-BR" dirty="0"/>
          </a:p>
          <a:p>
            <a:r>
              <a:rPr lang="pt-BR" dirty="0" smtClean="0"/>
              <a:t>Aumento do setor terciário</a:t>
            </a:r>
          </a:p>
          <a:p>
            <a:r>
              <a:rPr lang="pt-BR" dirty="0"/>
              <a:t>redefinição nas regras da relação de </a:t>
            </a:r>
            <a:r>
              <a:rPr lang="pt-BR" dirty="0" smtClean="0"/>
              <a:t>assalariamento para enfrentamento de um contexto competitivo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7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Reorganização </a:t>
            </a:r>
            <a:r>
              <a:rPr lang="pt-BR" dirty="0"/>
              <a:t>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Flexibilização da jornada de trabalho, </a:t>
            </a:r>
            <a:r>
              <a:rPr lang="pt-BR" dirty="0"/>
              <a:t>remuneração e </a:t>
            </a:r>
            <a:r>
              <a:rPr lang="pt-BR" dirty="0" smtClean="0"/>
              <a:t>função</a:t>
            </a:r>
          </a:p>
          <a:p>
            <a:r>
              <a:rPr lang="pt-BR" dirty="0" smtClean="0"/>
              <a:t>Intenso </a:t>
            </a:r>
            <a:r>
              <a:rPr lang="pt-BR" dirty="0"/>
              <a:t>do trabalho em escala </a:t>
            </a:r>
            <a:r>
              <a:rPr lang="pt-BR" dirty="0" smtClean="0"/>
              <a:t>global</a:t>
            </a:r>
          </a:p>
          <a:p>
            <a:r>
              <a:rPr lang="pt-BR" dirty="0" smtClean="0"/>
              <a:t>Ampliam-se </a:t>
            </a:r>
            <a:r>
              <a:rPr lang="pt-BR" dirty="0"/>
              <a:t>relações e formas de trabalho </a:t>
            </a:r>
            <a:r>
              <a:rPr lang="pt-BR" dirty="0" smtClean="0"/>
              <a:t>díspares</a:t>
            </a:r>
          </a:p>
          <a:p>
            <a:r>
              <a:rPr lang="pt-BR" dirty="0"/>
              <a:t>América Latina renovam-se relações de trabalho sob a </a:t>
            </a:r>
            <a:r>
              <a:rPr lang="pt-BR" dirty="0" smtClean="0"/>
              <a:t>égide do </a:t>
            </a:r>
            <a:r>
              <a:rPr lang="pt-BR" dirty="0"/>
              <a:t>binômio </a:t>
            </a:r>
            <a:r>
              <a:rPr lang="pt-BR" dirty="0" smtClean="0"/>
              <a:t>qualidade-produtividade </a:t>
            </a:r>
            <a:r>
              <a:rPr lang="pt-BR" dirty="0" smtClean="0">
                <a:sym typeface="Wingdings" panose="05000000000000000000" pitchFamily="2" charset="2"/>
              </a:rPr>
              <a:t> maior exploração do trabalho</a:t>
            </a:r>
          </a:p>
          <a:p>
            <a:r>
              <a:rPr lang="pt-BR" dirty="0"/>
              <a:t>firmas locadoras de mão-de-obra, algumas delas especializadas por </a:t>
            </a:r>
            <a:r>
              <a:rPr lang="pt-BR" dirty="0" smtClean="0"/>
              <a:t>ocupações (construção </a:t>
            </a:r>
            <a:r>
              <a:rPr lang="pt-BR" dirty="0"/>
              <a:t>civil, limpeza, segurança, digitação, enfermeiras,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r>
              <a:rPr lang="pt-BR" dirty="0"/>
              <a:t>comércio de rua ou </a:t>
            </a:r>
            <a:r>
              <a:rPr lang="pt-BR" dirty="0" smtClean="0"/>
              <a:t>ambulante – gerar pequenos negócios, mas </a:t>
            </a:r>
            <a:r>
              <a:rPr lang="pt-BR" dirty="0" err="1" smtClean="0"/>
              <a:t>tb</a:t>
            </a:r>
            <a:r>
              <a:rPr lang="pt-BR" dirty="0" smtClean="0"/>
              <a:t> trabalho perigoso e não saudáveis (catadores)</a:t>
            </a:r>
          </a:p>
          <a:p>
            <a:r>
              <a:rPr lang="pt-BR" dirty="0"/>
              <a:t>estratégia de</a:t>
            </a:r>
          </a:p>
          <a:p>
            <a:r>
              <a:rPr lang="pt-BR" dirty="0"/>
              <a:t>sobrevivência implementada pelos indivíduos que apresentam dificuldades </a:t>
            </a:r>
            <a:r>
              <a:rPr lang="pt-BR" dirty="0" smtClean="0"/>
              <a:t>de reemprego </a:t>
            </a:r>
            <a:r>
              <a:rPr lang="pt-BR" dirty="0"/>
              <a:t>ou de ingresso no mercado de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80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2400" b="1" dirty="0"/>
              <a:t>Processo de informalidade e mercado de trabalho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Processo </a:t>
            </a:r>
            <a:r>
              <a:rPr lang="pt-BR" dirty="0"/>
              <a:t>de mudanças estruturais </a:t>
            </a:r>
            <a:r>
              <a:rPr lang="pt-BR" dirty="0" smtClean="0"/>
              <a:t>em andamento </a:t>
            </a:r>
            <a:r>
              <a:rPr lang="pt-BR" dirty="0"/>
              <a:t>na sociedade e na economia que incide na redefinição das relações </a:t>
            </a:r>
            <a:r>
              <a:rPr lang="pt-BR" dirty="0" smtClean="0"/>
              <a:t>de produção</a:t>
            </a:r>
            <a:r>
              <a:rPr lang="pt-BR" dirty="0"/>
              <a:t>, das formas de inserção dos trabalhadores na produção, dos processos </a:t>
            </a:r>
            <a:r>
              <a:rPr lang="pt-BR" dirty="0" smtClean="0"/>
              <a:t>de trabalho </a:t>
            </a:r>
            <a:r>
              <a:rPr lang="pt-BR" dirty="0"/>
              <a:t>e de </a:t>
            </a:r>
            <a:r>
              <a:rPr lang="pt-BR" dirty="0" smtClean="0"/>
              <a:t>instituições.</a:t>
            </a:r>
          </a:p>
          <a:p>
            <a:r>
              <a:rPr lang="pt-BR" dirty="0"/>
              <a:t>reformatação das relações de trabalho nas formas de </a:t>
            </a:r>
            <a:r>
              <a:rPr lang="pt-BR" dirty="0" smtClean="0"/>
              <a:t>organização da </a:t>
            </a:r>
            <a:r>
              <a:rPr lang="pt-BR" dirty="0"/>
              <a:t>produção e do mercado de </a:t>
            </a:r>
            <a:r>
              <a:rPr lang="pt-BR" dirty="0" smtClean="0"/>
              <a:t>trabalho</a:t>
            </a:r>
          </a:p>
          <a:p>
            <a:r>
              <a:rPr lang="pt-BR" dirty="0" smtClean="0"/>
              <a:t>As tendências crescem para uma forma diferente de mercados de trabalho: </a:t>
            </a:r>
            <a:r>
              <a:rPr lang="pt-BR" dirty="0"/>
              <a:t>como cooperativas de trabalho, empreiteiras de mão-de-obra, agências </a:t>
            </a:r>
            <a:r>
              <a:rPr lang="pt-BR" dirty="0" smtClean="0"/>
              <a:t>de trabalho </a:t>
            </a:r>
            <a:r>
              <a:rPr lang="pt-BR" dirty="0"/>
              <a:t>temporário, locadoras de mão-de-obra, prestação de serviços </a:t>
            </a:r>
            <a:r>
              <a:rPr lang="pt-BR" dirty="0" smtClean="0"/>
              <a:t>temporários, dissimulada </a:t>
            </a:r>
            <a:r>
              <a:rPr lang="pt-BR" dirty="0"/>
              <a:t>sob a forma de trabalho </a:t>
            </a:r>
            <a:r>
              <a:rPr lang="pt-BR" dirty="0" smtClean="0"/>
              <a:t>autônomo</a:t>
            </a:r>
          </a:p>
          <a:p>
            <a:r>
              <a:rPr lang="pt-BR" dirty="0"/>
              <a:t>característica comum: sua vulnerabilidade, ou seja, a insegurança da relação </a:t>
            </a:r>
            <a:r>
              <a:rPr lang="pt-BR" dirty="0" smtClean="0"/>
              <a:t>de trabalho </a:t>
            </a:r>
            <a:r>
              <a:rPr lang="pt-BR" dirty="0"/>
              <a:t>e na percepção da renda; a ausência muitas vezes de </a:t>
            </a:r>
            <a:r>
              <a:rPr lang="pt-BR" dirty="0" smtClean="0"/>
              <a:t>qualquer regulamentação </a:t>
            </a:r>
            <a:r>
              <a:rPr lang="pt-BR" dirty="0"/>
              <a:t>laboral e de proteção social, especialmente contra demissões </a:t>
            </a:r>
            <a:r>
              <a:rPr lang="pt-BR" dirty="0" smtClean="0"/>
              <a:t>e acidentes </a:t>
            </a:r>
            <a:r>
              <a:rPr lang="pt-BR" dirty="0"/>
              <a:t>de trabalho; o uso flexível do trabalho (horas e múltiplas funções); </a:t>
            </a:r>
            <a:r>
              <a:rPr lang="pt-BR" dirty="0" smtClean="0"/>
              <a:t>e frequentemente </a:t>
            </a:r>
            <a:r>
              <a:rPr lang="pt-BR" dirty="0"/>
              <a:t>menores salários, principalmente para os menos qualificados.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6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2400" b="1" dirty="0"/>
              <a:t>Processo de informalidade e mercado de trabalho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segundo fenômeno é o </a:t>
            </a:r>
            <a:r>
              <a:rPr lang="pt-BR" dirty="0" err="1" smtClean="0"/>
              <a:t>auto-emprego</a:t>
            </a:r>
            <a:r>
              <a:rPr lang="pt-BR" dirty="0" smtClean="0"/>
              <a:t> </a:t>
            </a:r>
          </a:p>
          <a:p>
            <a:r>
              <a:rPr lang="pt-BR" dirty="0"/>
              <a:t>inserem-se em ocupações de </a:t>
            </a:r>
            <a:r>
              <a:rPr lang="pt-BR" dirty="0" smtClean="0"/>
              <a:t>baixa produtividade</a:t>
            </a:r>
          </a:p>
          <a:p>
            <a:r>
              <a:rPr lang="pt-BR" dirty="0" smtClean="0"/>
              <a:t>Acabando as formas de assalariamento</a:t>
            </a:r>
          </a:p>
          <a:p>
            <a:r>
              <a:rPr lang="pt-BR" dirty="0"/>
              <a:t>organização da produção que não se baseiam em mão-de-obra assalariada para </a:t>
            </a:r>
            <a:r>
              <a:rPr lang="pt-BR" dirty="0" smtClean="0"/>
              <a:t>seu funcionamento</a:t>
            </a:r>
          </a:p>
          <a:p>
            <a:r>
              <a:rPr lang="pt-BR" dirty="0" smtClean="0"/>
              <a:t>Mudam as  </a:t>
            </a:r>
            <a:r>
              <a:rPr lang="pt-BR" b="1" dirty="0"/>
              <a:t>categorias do mercado de </a:t>
            </a:r>
            <a:r>
              <a:rPr lang="pt-BR" b="1" dirty="0" smtClean="0"/>
              <a:t>trabalho:</a:t>
            </a:r>
            <a:r>
              <a:rPr lang="pt-BR" dirty="0" smtClean="0"/>
              <a:t> </a:t>
            </a:r>
            <a:r>
              <a:rPr lang="pt-BR" dirty="0"/>
              <a:t>assalariado com registro e </a:t>
            </a:r>
            <a:r>
              <a:rPr lang="pt-BR" dirty="0" smtClean="0"/>
              <a:t>sem registro</a:t>
            </a:r>
            <a:r>
              <a:rPr lang="pt-BR" dirty="0"/>
              <a:t>; conta própria; empregador; serviço doméstico; e sem </a:t>
            </a:r>
            <a:r>
              <a:rPr lang="pt-BR" dirty="0" smtClean="0"/>
              <a:t>remuneração.</a:t>
            </a:r>
          </a:p>
          <a:p>
            <a:r>
              <a:rPr lang="pt-BR" dirty="0" smtClean="0"/>
              <a:t>Ocupados </a:t>
            </a:r>
            <a:r>
              <a:rPr lang="pt-BR" dirty="0"/>
              <a:t>que </a:t>
            </a:r>
            <a:r>
              <a:rPr lang="pt-BR" b="1" dirty="0"/>
              <a:t>não</a:t>
            </a:r>
            <a:r>
              <a:rPr lang="pt-BR" dirty="0"/>
              <a:t> contribuem para a </a:t>
            </a:r>
            <a:r>
              <a:rPr lang="pt-BR" b="1" dirty="0"/>
              <a:t>seguridade </a:t>
            </a:r>
            <a:r>
              <a:rPr lang="pt-BR" b="1" dirty="0" smtClean="0"/>
              <a:t>social -</a:t>
            </a:r>
            <a:r>
              <a:rPr lang="pt-BR" dirty="0"/>
              <a:t>foram contratados à margem da legislação laboral ou da seguridade </a:t>
            </a:r>
            <a:r>
              <a:rPr lang="pt-BR" dirty="0" smtClean="0"/>
              <a:t>social</a:t>
            </a:r>
          </a:p>
          <a:p>
            <a:r>
              <a:rPr lang="pt-BR" b="1" dirty="0" smtClean="0"/>
              <a:t>Fim do sistema de aposentarias?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8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/>
              <a:t>As determinações do emprego e da renda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duas categorias de trabalhadores que são predominantes no processo: </a:t>
            </a:r>
            <a:r>
              <a:rPr lang="pt-BR" dirty="0" smtClean="0"/>
              <a:t>os assalariados </a:t>
            </a:r>
            <a:r>
              <a:rPr lang="pt-BR" dirty="0"/>
              <a:t>sem registro e os trabalhadores por conta </a:t>
            </a:r>
            <a:r>
              <a:rPr lang="pt-BR" dirty="0" smtClean="0"/>
              <a:t>própria</a:t>
            </a:r>
          </a:p>
          <a:p>
            <a:r>
              <a:rPr lang="pt-BR" dirty="0" smtClean="0"/>
              <a:t>Os assalariados - </a:t>
            </a:r>
            <a:r>
              <a:rPr lang="pt-BR" dirty="0"/>
              <a:t>contratada à margem da regulamentação do mercado </a:t>
            </a:r>
            <a:r>
              <a:rPr lang="pt-BR" dirty="0" smtClean="0"/>
              <a:t>de trabalho</a:t>
            </a:r>
            <a:r>
              <a:rPr lang="pt-BR" dirty="0"/>
              <a:t>, à margem das regras dos contratos por tempo indeterminado e em </a:t>
            </a:r>
            <a:r>
              <a:rPr lang="pt-BR" dirty="0" smtClean="0"/>
              <a:t>tempo integral </a:t>
            </a:r>
            <a:r>
              <a:rPr lang="pt-BR" dirty="0"/>
              <a:t>e da organização sindical</a:t>
            </a:r>
            <a:r>
              <a:rPr lang="pt-BR" dirty="0" smtClean="0"/>
              <a:t>.</a:t>
            </a:r>
          </a:p>
          <a:p>
            <a:r>
              <a:rPr lang="pt-BR" dirty="0"/>
              <a:t>Esse trabalhador, entretanto, não dispõe </a:t>
            </a:r>
            <a:r>
              <a:rPr lang="pt-BR" dirty="0" smtClean="0"/>
              <a:t>de nenhuma </a:t>
            </a:r>
            <a:r>
              <a:rPr lang="pt-BR" dirty="0"/>
              <a:t>garantia de renda no caso de acidente ou de problema de </a:t>
            </a:r>
            <a:r>
              <a:rPr lang="pt-BR" dirty="0" smtClean="0"/>
              <a:t>saúde decorrentes </a:t>
            </a:r>
            <a:r>
              <a:rPr lang="pt-BR" dirty="0"/>
              <a:t>do </a:t>
            </a:r>
            <a:r>
              <a:rPr lang="pt-BR" dirty="0" smtClean="0"/>
              <a:t>trabalho</a:t>
            </a:r>
          </a:p>
          <a:p>
            <a:r>
              <a:rPr lang="pt-BR" dirty="0" smtClean="0"/>
              <a:t>Não recebe as </a:t>
            </a:r>
            <a:r>
              <a:rPr lang="pt-BR" dirty="0"/>
              <a:t>compensações de renda referentes à dispensa involuntária (aviso </a:t>
            </a:r>
            <a:r>
              <a:rPr lang="pt-BR" dirty="0" smtClean="0"/>
              <a:t>prévio, proporcional </a:t>
            </a:r>
            <a:r>
              <a:rPr lang="pt-BR" dirty="0"/>
              <a:t>de férias, proporcional da gratificação de Natal, recebimento </a:t>
            </a:r>
            <a:r>
              <a:rPr lang="pt-BR" dirty="0" smtClean="0"/>
              <a:t>de PIS/PASEP </a:t>
            </a:r>
            <a:r>
              <a:rPr lang="pt-BR" dirty="0"/>
              <a:t>e FGTS</a:t>
            </a:r>
            <a:r>
              <a:rPr lang="pt-BR" dirty="0" smtClean="0"/>
              <a:t>)</a:t>
            </a:r>
          </a:p>
          <a:p>
            <a:r>
              <a:rPr lang="pt-BR" dirty="0"/>
              <a:t>em geral não recebe remuneração correspondente às </a:t>
            </a:r>
            <a:r>
              <a:rPr lang="pt-BR" dirty="0" smtClean="0"/>
              <a:t>horas </a:t>
            </a:r>
            <a:r>
              <a:rPr lang="pt-BR" dirty="0"/>
              <a:t>extras. Além disso, por não estar sindicalizado, não tem acesso às resoluções </a:t>
            </a:r>
            <a:r>
              <a:rPr lang="pt-BR" dirty="0" smtClean="0"/>
              <a:t>dos acordos </a:t>
            </a:r>
            <a:r>
              <a:rPr lang="pt-BR" dirty="0"/>
              <a:t>coletivos e não pode ingressar no sistema do seguro-desemprego</a:t>
            </a:r>
            <a:r>
              <a:rPr lang="pt-BR" dirty="0" smtClean="0"/>
              <a:t>.</a:t>
            </a:r>
          </a:p>
          <a:p>
            <a:r>
              <a:rPr lang="pt-BR" dirty="0"/>
              <a:t>A lógica de sua atuação no mercado prende-se à sobrevivência, </a:t>
            </a:r>
            <a:r>
              <a:rPr lang="pt-BR" dirty="0" smtClean="0"/>
              <a:t>à obtenção </a:t>
            </a:r>
            <a:r>
              <a:rPr lang="pt-BR" dirty="0"/>
              <a:t>de um montante de renda que lhes permita sua reprodução e de </a:t>
            </a:r>
            <a:r>
              <a:rPr lang="pt-BR" dirty="0" smtClean="0"/>
              <a:t>sua família</a:t>
            </a:r>
            <a:r>
              <a:rPr lang="pt-BR" dirty="0"/>
              <a:t>, não tendo como meta explícita a acumulação ou a obtenção de </a:t>
            </a:r>
            <a:r>
              <a:rPr lang="pt-BR" dirty="0" smtClean="0"/>
              <a:t>uma rentabilidade </a:t>
            </a:r>
            <a:r>
              <a:rPr lang="pt-BR" dirty="0"/>
              <a:t>de </a:t>
            </a:r>
            <a:r>
              <a:rPr lang="pt-BR" dirty="0" smtClean="0"/>
              <a:t>mercado</a:t>
            </a:r>
          </a:p>
          <a:p>
            <a:r>
              <a:rPr lang="pt-BR" dirty="0"/>
              <a:t>São trabalhos </a:t>
            </a:r>
            <a:r>
              <a:rPr lang="pt-BR" dirty="0" smtClean="0"/>
              <a:t>e atividades </a:t>
            </a:r>
            <a:r>
              <a:rPr lang="pt-BR" dirty="0"/>
              <a:t>que ocupam interstícios nos mercados de bens e que se moldam e </a:t>
            </a:r>
            <a:r>
              <a:rPr lang="pt-BR" dirty="0" smtClean="0"/>
              <a:t>se transformam </a:t>
            </a:r>
            <a:r>
              <a:rPr lang="pt-BR" dirty="0"/>
              <a:t>ao toque das mudanças provocadas no tecido produtivo </a:t>
            </a:r>
            <a:r>
              <a:rPr lang="pt-BR" dirty="0" smtClean="0"/>
              <a:t>pela expansão </a:t>
            </a:r>
            <a:r>
              <a:rPr lang="pt-BR" dirty="0"/>
              <a:t>das firmas capitalistas, pelas mudanças da estrutura de oferta, ou </a:t>
            </a:r>
            <a:r>
              <a:rPr lang="pt-BR" dirty="0" smtClean="0"/>
              <a:t>pelo nível </a:t>
            </a:r>
            <a:r>
              <a:rPr lang="pt-BR" dirty="0"/>
              <a:t>e composição da demanda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</TotalTime>
  <Words>1165</Words>
  <Application>Microsoft Office PowerPoint</Application>
  <PresentationFormat>Apresentação na tela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Adjacência</vt:lpstr>
      <vt:lpstr>Trabalho e globalização </vt:lpstr>
      <vt:lpstr>Trabalho a partir da globalização</vt:lpstr>
      <vt:lpstr>Economia Informal</vt:lpstr>
      <vt:lpstr>Consequências </vt:lpstr>
      <vt:lpstr> a configuração da estrutura produtiva</vt:lpstr>
      <vt:lpstr>Reorganização do trabalho</vt:lpstr>
      <vt:lpstr>Processo de informalidade e mercado de trabalho</vt:lpstr>
      <vt:lpstr>Processo de informalidade e mercado de trabalho</vt:lpstr>
      <vt:lpstr>As determinações do emprego e da renda</vt:lpstr>
      <vt:lpstr>Trabalhador por conta própria</vt:lpstr>
      <vt:lpstr>Precarização das relações de trabalho e sociais</vt:lpstr>
      <vt:lpstr>tarefa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</dc:title>
  <dc:creator>regina</dc:creator>
  <cp:lastModifiedBy>regina</cp:lastModifiedBy>
  <cp:revision>17</cp:revision>
  <dcterms:created xsi:type="dcterms:W3CDTF">2016-10-04T17:15:59Z</dcterms:created>
  <dcterms:modified xsi:type="dcterms:W3CDTF">2016-10-04T19:04:53Z</dcterms:modified>
</cp:coreProperties>
</file>