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701" r:id="rId4"/>
    <p:sldId id="365" r:id="rId5"/>
    <p:sldId id="702" r:id="rId6"/>
    <p:sldId id="686" r:id="rId7"/>
    <p:sldId id="687" r:id="rId8"/>
    <p:sldId id="704" r:id="rId9"/>
    <p:sldId id="705" r:id="rId10"/>
    <p:sldId id="551" r:id="rId11"/>
    <p:sldId id="689" r:id="rId12"/>
    <p:sldId id="549" r:id="rId13"/>
    <p:sldId id="552" r:id="rId14"/>
    <p:sldId id="548" r:id="rId15"/>
    <p:sldId id="544" r:id="rId16"/>
    <p:sldId id="690" r:id="rId17"/>
    <p:sldId id="543" r:id="rId18"/>
    <p:sldId id="550" r:id="rId19"/>
    <p:sldId id="688" r:id="rId20"/>
    <p:sldId id="553" r:id="rId21"/>
    <p:sldId id="554" r:id="rId22"/>
    <p:sldId id="556" r:id="rId23"/>
    <p:sldId id="706" r:id="rId24"/>
    <p:sldId id="703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75432E-7632-49BF-9F21-765B4F0F44B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1C36105-286B-49F2-954C-8B0FCA1F431E}">
      <dgm:prSet/>
      <dgm:spPr/>
      <dgm:t>
        <a:bodyPr/>
        <a:lstStyle/>
        <a:p>
          <a:r>
            <a:rPr lang="pt-BR"/>
            <a:t>São alguns dos elementos que asseguram a conexão sequencial de um texto</a:t>
          </a:r>
          <a:endParaRPr lang="en-US"/>
        </a:p>
      </dgm:t>
    </dgm:pt>
    <dgm:pt modelId="{2D0CED0B-5B82-44EE-8AEF-26C4795FB06B}" type="parTrans" cxnId="{F80A6E7E-2ABB-4D8A-BD8F-B1CD739EE3AF}">
      <dgm:prSet/>
      <dgm:spPr/>
      <dgm:t>
        <a:bodyPr/>
        <a:lstStyle/>
        <a:p>
          <a:endParaRPr lang="en-US"/>
        </a:p>
      </dgm:t>
    </dgm:pt>
    <dgm:pt modelId="{B479CAF1-77CB-4E78-853B-E130074759E9}" type="sibTrans" cxnId="{F80A6E7E-2ABB-4D8A-BD8F-B1CD739EE3AF}">
      <dgm:prSet/>
      <dgm:spPr/>
      <dgm:t>
        <a:bodyPr/>
        <a:lstStyle/>
        <a:p>
          <a:endParaRPr lang="en-US"/>
        </a:p>
      </dgm:t>
    </dgm:pt>
    <dgm:pt modelId="{5A7B2EEC-6D2C-4024-BFC4-E9913001263F}">
      <dgm:prSet/>
      <dgm:spPr/>
      <dgm:t>
        <a:bodyPr/>
        <a:lstStyle/>
        <a:p>
          <a:r>
            <a:rPr lang="pt-BR"/>
            <a:t>São responsáveis pelo relacionamento de enunciados entre si e/ou de enunciados com o evento de enunciação</a:t>
          </a:r>
          <a:endParaRPr lang="en-US"/>
        </a:p>
      </dgm:t>
    </dgm:pt>
    <dgm:pt modelId="{48B91D5E-9DA0-4E21-ABDE-B1CDBCB1F6D5}" type="parTrans" cxnId="{D8FCD825-D69F-4320-9328-0DFE39244C3B}">
      <dgm:prSet/>
      <dgm:spPr/>
      <dgm:t>
        <a:bodyPr/>
        <a:lstStyle/>
        <a:p>
          <a:endParaRPr lang="en-US"/>
        </a:p>
      </dgm:t>
    </dgm:pt>
    <dgm:pt modelId="{03900FE2-A7D4-4945-8128-6E0C75801842}" type="sibTrans" cxnId="{D8FCD825-D69F-4320-9328-0DFE39244C3B}">
      <dgm:prSet/>
      <dgm:spPr/>
      <dgm:t>
        <a:bodyPr/>
        <a:lstStyle/>
        <a:p>
          <a:endParaRPr lang="en-US"/>
        </a:p>
      </dgm:t>
    </dgm:pt>
    <dgm:pt modelId="{FB90410A-FC11-467F-8C45-BF28A49A2095}">
      <dgm:prSet/>
      <dgm:spPr/>
      <dgm:t>
        <a:bodyPr/>
        <a:lstStyle/>
        <a:p>
          <a:r>
            <a:rPr lang="pt-BR"/>
            <a:t>Eles asseguram os processos de sequencialização por meio dos quais se exprimem os diversos tipos de interdependência semântica e/ou pragmática entre os enunciados</a:t>
          </a:r>
          <a:endParaRPr lang="en-US"/>
        </a:p>
      </dgm:t>
    </dgm:pt>
    <dgm:pt modelId="{FC89C546-1380-4227-989F-E4B964693977}" type="parTrans" cxnId="{6E760409-9BA8-4822-A231-66DD6DB072DB}">
      <dgm:prSet/>
      <dgm:spPr/>
      <dgm:t>
        <a:bodyPr/>
        <a:lstStyle/>
        <a:p>
          <a:endParaRPr lang="en-US"/>
        </a:p>
      </dgm:t>
    </dgm:pt>
    <dgm:pt modelId="{523988F7-7309-4674-BDC3-39F246481FF4}" type="sibTrans" cxnId="{6E760409-9BA8-4822-A231-66DD6DB072DB}">
      <dgm:prSet/>
      <dgm:spPr/>
      <dgm:t>
        <a:bodyPr/>
        <a:lstStyle/>
        <a:p>
          <a:endParaRPr lang="en-US"/>
        </a:p>
      </dgm:t>
    </dgm:pt>
    <dgm:pt modelId="{B2DC4338-2397-46B9-8846-6C9C29E9EB81}">
      <dgm:prSet/>
      <dgm:spPr/>
      <dgm:t>
        <a:bodyPr/>
        <a:lstStyle/>
        <a:p>
          <a:r>
            <a:rPr lang="pt-BR"/>
            <a:t>Existem de dois tipos: do tipo lógico e do tipo discursivo</a:t>
          </a:r>
          <a:endParaRPr lang="en-US"/>
        </a:p>
      </dgm:t>
    </dgm:pt>
    <dgm:pt modelId="{DF1A968B-4196-4B2B-A941-B389A7B42C40}" type="parTrans" cxnId="{2C20ECB1-98A4-42CB-AF06-9045BE67DE66}">
      <dgm:prSet/>
      <dgm:spPr/>
      <dgm:t>
        <a:bodyPr/>
        <a:lstStyle/>
        <a:p>
          <a:endParaRPr lang="en-US"/>
        </a:p>
      </dgm:t>
    </dgm:pt>
    <dgm:pt modelId="{EF397646-D5F9-4730-8F2C-DDA2ABB7DAB5}" type="sibTrans" cxnId="{2C20ECB1-98A4-42CB-AF06-9045BE67DE66}">
      <dgm:prSet/>
      <dgm:spPr/>
      <dgm:t>
        <a:bodyPr/>
        <a:lstStyle/>
        <a:p>
          <a:endParaRPr lang="en-US"/>
        </a:p>
      </dgm:t>
    </dgm:pt>
    <dgm:pt modelId="{D8430A81-F67F-4A34-A2CA-E4F090D534E2}" type="pres">
      <dgm:prSet presAssocID="{2C75432E-7632-49BF-9F21-765B4F0F44BC}" presName="vert0" presStyleCnt="0">
        <dgm:presLayoutVars>
          <dgm:dir/>
          <dgm:animOne val="branch"/>
          <dgm:animLvl val="lvl"/>
        </dgm:presLayoutVars>
      </dgm:prSet>
      <dgm:spPr/>
    </dgm:pt>
    <dgm:pt modelId="{14312DDA-5E01-4221-896F-91213A287863}" type="pres">
      <dgm:prSet presAssocID="{21C36105-286B-49F2-954C-8B0FCA1F431E}" presName="thickLine" presStyleLbl="alignNode1" presStyleIdx="0" presStyleCnt="4"/>
      <dgm:spPr/>
    </dgm:pt>
    <dgm:pt modelId="{C7DC3D52-1058-4521-AE98-B16009B2EEBC}" type="pres">
      <dgm:prSet presAssocID="{21C36105-286B-49F2-954C-8B0FCA1F431E}" presName="horz1" presStyleCnt="0"/>
      <dgm:spPr/>
    </dgm:pt>
    <dgm:pt modelId="{21669910-5202-425E-AAA2-74556B6DF43A}" type="pres">
      <dgm:prSet presAssocID="{21C36105-286B-49F2-954C-8B0FCA1F431E}" presName="tx1" presStyleLbl="revTx" presStyleIdx="0" presStyleCnt="4"/>
      <dgm:spPr/>
    </dgm:pt>
    <dgm:pt modelId="{17C66402-C510-4C13-994B-2208392F7D85}" type="pres">
      <dgm:prSet presAssocID="{21C36105-286B-49F2-954C-8B0FCA1F431E}" presName="vert1" presStyleCnt="0"/>
      <dgm:spPr/>
    </dgm:pt>
    <dgm:pt modelId="{4F0EEE05-E462-4C56-B8E4-6AE1149457ED}" type="pres">
      <dgm:prSet presAssocID="{5A7B2EEC-6D2C-4024-BFC4-E9913001263F}" presName="thickLine" presStyleLbl="alignNode1" presStyleIdx="1" presStyleCnt="4"/>
      <dgm:spPr/>
    </dgm:pt>
    <dgm:pt modelId="{DDD8EBF1-F1F2-45CA-825F-EF0B26BE9818}" type="pres">
      <dgm:prSet presAssocID="{5A7B2EEC-6D2C-4024-BFC4-E9913001263F}" presName="horz1" presStyleCnt="0"/>
      <dgm:spPr/>
    </dgm:pt>
    <dgm:pt modelId="{26D064AB-3CC0-4B59-A1B7-EB4C7919AEAE}" type="pres">
      <dgm:prSet presAssocID="{5A7B2EEC-6D2C-4024-BFC4-E9913001263F}" presName="tx1" presStyleLbl="revTx" presStyleIdx="1" presStyleCnt="4"/>
      <dgm:spPr/>
    </dgm:pt>
    <dgm:pt modelId="{AA015742-6435-484E-9B72-E53185BCD59B}" type="pres">
      <dgm:prSet presAssocID="{5A7B2EEC-6D2C-4024-BFC4-E9913001263F}" presName="vert1" presStyleCnt="0"/>
      <dgm:spPr/>
    </dgm:pt>
    <dgm:pt modelId="{A30CBDB4-2393-423E-81E6-F298259733BA}" type="pres">
      <dgm:prSet presAssocID="{FB90410A-FC11-467F-8C45-BF28A49A2095}" presName="thickLine" presStyleLbl="alignNode1" presStyleIdx="2" presStyleCnt="4"/>
      <dgm:spPr/>
    </dgm:pt>
    <dgm:pt modelId="{61EDE776-285E-4D13-81C1-11322632B8CC}" type="pres">
      <dgm:prSet presAssocID="{FB90410A-FC11-467F-8C45-BF28A49A2095}" presName="horz1" presStyleCnt="0"/>
      <dgm:spPr/>
    </dgm:pt>
    <dgm:pt modelId="{619FDD45-A83F-47B8-A18C-3E19F27F55DA}" type="pres">
      <dgm:prSet presAssocID="{FB90410A-FC11-467F-8C45-BF28A49A2095}" presName="tx1" presStyleLbl="revTx" presStyleIdx="2" presStyleCnt="4"/>
      <dgm:spPr/>
    </dgm:pt>
    <dgm:pt modelId="{7EA772A4-0C17-4EB8-9A65-E2B2AF9779C0}" type="pres">
      <dgm:prSet presAssocID="{FB90410A-FC11-467F-8C45-BF28A49A2095}" presName="vert1" presStyleCnt="0"/>
      <dgm:spPr/>
    </dgm:pt>
    <dgm:pt modelId="{8E847BE1-246E-4597-875F-C5116078F7A6}" type="pres">
      <dgm:prSet presAssocID="{B2DC4338-2397-46B9-8846-6C9C29E9EB81}" presName="thickLine" presStyleLbl="alignNode1" presStyleIdx="3" presStyleCnt="4"/>
      <dgm:spPr/>
    </dgm:pt>
    <dgm:pt modelId="{0E8B8D5D-706C-4F6A-B8D9-B8962F437D9B}" type="pres">
      <dgm:prSet presAssocID="{B2DC4338-2397-46B9-8846-6C9C29E9EB81}" presName="horz1" presStyleCnt="0"/>
      <dgm:spPr/>
    </dgm:pt>
    <dgm:pt modelId="{2BF2C0C9-991B-4808-AAEC-3EA8F2A253A9}" type="pres">
      <dgm:prSet presAssocID="{B2DC4338-2397-46B9-8846-6C9C29E9EB81}" presName="tx1" presStyleLbl="revTx" presStyleIdx="3" presStyleCnt="4"/>
      <dgm:spPr/>
    </dgm:pt>
    <dgm:pt modelId="{6877B2A1-3432-45BD-B81C-D2A0518ADB8C}" type="pres">
      <dgm:prSet presAssocID="{B2DC4338-2397-46B9-8846-6C9C29E9EB81}" presName="vert1" presStyleCnt="0"/>
      <dgm:spPr/>
    </dgm:pt>
  </dgm:ptLst>
  <dgm:cxnLst>
    <dgm:cxn modelId="{80D48F08-390D-475C-9E5A-F20781937B2C}" type="presOf" srcId="{FB90410A-FC11-467F-8C45-BF28A49A2095}" destId="{619FDD45-A83F-47B8-A18C-3E19F27F55DA}" srcOrd="0" destOrd="0" presId="urn:microsoft.com/office/officeart/2008/layout/LinedList"/>
    <dgm:cxn modelId="{6E760409-9BA8-4822-A231-66DD6DB072DB}" srcId="{2C75432E-7632-49BF-9F21-765B4F0F44BC}" destId="{FB90410A-FC11-467F-8C45-BF28A49A2095}" srcOrd="2" destOrd="0" parTransId="{FC89C546-1380-4227-989F-E4B964693977}" sibTransId="{523988F7-7309-4674-BDC3-39F246481FF4}"/>
    <dgm:cxn modelId="{D8FCD825-D69F-4320-9328-0DFE39244C3B}" srcId="{2C75432E-7632-49BF-9F21-765B4F0F44BC}" destId="{5A7B2EEC-6D2C-4024-BFC4-E9913001263F}" srcOrd="1" destOrd="0" parTransId="{48B91D5E-9DA0-4E21-ABDE-B1CDBCB1F6D5}" sibTransId="{03900FE2-A7D4-4945-8128-6E0C75801842}"/>
    <dgm:cxn modelId="{B45B632B-5330-47DB-B3AE-C4D8D347A5BA}" type="presOf" srcId="{B2DC4338-2397-46B9-8846-6C9C29E9EB81}" destId="{2BF2C0C9-991B-4808-AAEC-3EA8F2A253A9}" srcOrd="0" destOrd="0" presId="urn:microsoft.com/office/officeart/2008/layout/LinedList"/>
    <dgm:cxn modelId="{F80A6E7E-2ABB-4D8A-BD8F-B1CD739EE3AF}" srcId="{2C75432E-7632-49BF-9F21-765B4F0F44BC}" destId="{21C36105-286B-49F2-954C-8B0FCA1F431E}" srcOrd="0" destOrd="0" parTransId="{2D0CED0B-5B82-44EE-8AEF-26C4795FB06B}" sibTransId="{B479CAF1-77CB-4E78-853B-E130074759E9}"/>
    <dgm:cxn modelId="{E896F684-996E-4F52-9323-77E89A86CC2C}" type="presOf" srcId="{5A7B2EEC-6D2C-4024-BFC4-E9913001263F}" destId="{26D064AB-3CC0-4B59-A1B7-EB4C7919AEAE}" srcOrd="0" destOrd="0" presId="urn:microsoft.com/office/officeart/2008/layout/LinedList"/>
    <dgm:cxn modelId="{37578AA5-B558-46D3-819C-2F04A9762CB0}" type="presOf" srcId="{2C75432E-7632-49BF-9F21-765B4F0F44BC}" destId="{D8430A81-F67F-4A34-A2CA-E4F090D534E2}" srcOrd="0" destOrd="0" presId="urn:microsoft.com/office/officeart/2008/layout/LinedList"/>
    <dgm:cxn modelId="{2C20ECB1-98A4-42CB-AF06-9045BE67DE66}" srcId="{2C75432E-7632-49BF-9F21-765B4F0F44BC}" destId="{B2DC4338-2397-46B9-8846-6C9C29E9EB81}" srcOrd="3" destOrd="0" parTransId="{DF1A968B-4196-4B2B-A941-B389A7B42C40}" sibTransId="{EF397646-D5F9-4730-8F2C-DDA2ABB7DAB5}"/>
    <dgm:cxn modelId="{4F0ADEE1-F58E-49BF-BF5E-5C98C3E7ABE4}" type="presOf" srcId="{21C36105-286B-49F2-954C-8B0FCA1F431E}" destId="{21669910-5202-425E-AAA2-74556B6DF43A}" srcOrd="0" destOrd="0" presId="urn:microsoft.com/office/officeart/2008/layout/LinedList"/>
    <dgm:cxn modelId="{A2BFDB50-54B0-4792-8D9E-0745FF07FA96}" type="presParOf" srcId="{D8430A81-F67F-4A34-A2CA-E4F090D534E2}" destId="{14312DDA-5E01-4221-896F-91213A287863}" srcOrd="0" destOrd="0" presId="urn:microsoft.com/office/officeart/2008/layout/LinedList"/>
    <dgm:cxn modelId="{692ECBF2-1DEE-433A-952F-6AA5D04843D3}" type="presParOf" srcId="{D8430A81-F67F-4A34-A2CA-E4F090D534E2}" destId="{C7DC3D52-1058-4521-AE98-B16009B2EEBC}" srcOrd="1" destOrd="0" presId="urn:microsoft.com/office/officeart/2008/layout/LinedList"/>
    <dgm:cxn modelId="{A6157D1C-7B3F-484C-B849-00C563885EAF}" type="presParOf" srcId="{C7DC3D52-1058-4521-AE98-B16009B2EEBC}" destId="{21669910-5202-425E-AAA2-74556B6DF43A}" srcOrd="0" destOrd="0" presId="urn:microsoft.com/office/officeart/2008/layout/LinedList"/>
    <dgm:cxn modelId="{B29AE337-0917-4218-9DD7-5D5A6C1F10B8}" type="presParOf" srcId="{C7DC3D52-1058-4521-AE98-B16009B2EEBC}" destId="{17C66402-C510-4C13-994B-2208392F7D85}" srcOrd="1" destOrd="0" presId="urn:microsoft.com/office/officeart/2008/layout/LinedList"/>
    <dgm:cxn modelId="{268101AA-E190-4667-B078-84F85CF93D39}" type="presParOf" srcId="{D8430A81-F67F-4A34-A2CA-E4F090D534E2}" destId="{4F0EEE05-E462-4C56-B8E4-6AE1149457ED}" srcOrd="2" destOrd="0" presId="urn:microsoft.com/office/officeart/2008/layout/LinedList"/>
    <dgm:cxn modelId="{6238BD5F-FC10-4EF5-B9EF-05985A7B65F2}" type="presParOf" srcId="{D8430A81-F67F-4A34-A2CA-E4F090D534E2}" destId="{DDD8EBF1-F1F2-45CA-825F-EF0B26BE9818}" srcOrd="3" destOrd="0" presId="urn:microsoft.com/office/officeart/2008/layout/LinedList"/>
    <dgm:cxn modelId="{6C67D828-A539-4EAC-A804-71130AE4E728}" type="presParOf" srcId="{DDD8EBF1-F1F2-45CA-825F-EF0B26BE9818}" destId="{26D064AB-3CC0-4B59-A1B7-EB4C7919AEAE}" srcOrd="0" destOrd="0" presId="urn:microsoft.com/office/officeart/2008/layout/LinedList"/>
    <dgm:cxn modelId="{616A9D04-2D27-4230-A011-BE102FD0C64C}" type="presParOf" srcId="{DDD8EBF1-F1F2-45CA-825F-EF0B26BE9818}" destId="{AA015742-6435-484E-9B72-E53185BCD59B}" srcOrd="1" destOrd="0" presId="urn:microsoft.com/office/officeart/2008/layout/LinedList"/>
    <dgm:cxn modelId="{FDFE4520-3D6D-4962-A28A-CEDAE299B619}" type="presParOf" srcId="{D8430A81-F67F-4A34-A2CA-E4F090D534E2}" destId="{A30CBDB4-2393-423E-81E6-F298259733BA}" srcOrd="4" destOrd="0" presId="urn:microsoft.com/office/officeart/2008/layout/LinedList"/>
    <dgm:cxn modelId="{B79474D0-3EF2-42A2-B559-952632B77162}" type="presParOf" srcId="{D8430A81-F67F-4A34-A2CA-E4F090D534E2}" destId="{61EDE776-285E-4D13-81C1-11322632B8CC}" srcOrd="5" destOrd="0" presId="urn:microsoft.com/office/officeart/2008/layout/LinedList"/>
    <dgm:cxn modelId="{80EEE445-F138-4652-932B-B190EB4B9A2E}" type="presParOf" srcId="{61EDE776-285E-4D13-81C1-11322632B8CC}" destId="{619FDD45-A83F-47B8-A18C-3E19F27F55DA}" srcOrd="0" destOrd="0" presId="urn:microsoft.com/office/officeart/2008/layout/LinedList"/>
    <dgm:cxn modelId="{520CA3F4-0493-40EA-9645-C74A4BACD124}" type="presParOf" srcId="{61EDE776-285E-4D13-81C1-11322632B8CC}" destId="{7EA772A4-0C17-4EB8-9A65-E2B2AF9779C0}" srcOrd="1" destOrd="0" presId="urn:microsoft.com/office/officeart/2008/layout/LinedList"/>
    <dgm:cxn modelId="{345F41B0-AB97-405D-9965-E5D09840A61F}" type="presParOf" srcId="{D8430A81-F67F-4A34-A2CA-E4F090D534E2}" destId="{8E847BE1-246E-4597-875F-C5116078F7A6}" srcOrd="6" destOrd="0" presId="urn:microsoft.com/office/officeart/2008/layout/LinedList"/>
    <dgm:cxn modelId="{876D95F9-6FE3-48BD-AD24-01D1B8FE4751}" type="presParOf" srcId="{D8430A81-F67F-4A34-A2CA-E4F090D534E2}" destId="{0E8B8D5D-706C-4F6A-B8D9-B8962F437D9B}" srcOrd="7" destOrd="0" presId="urn:microsoft.com/office/officeart/2008/layout/LinedList"/>
    <dgm:cxn modelId="{1051DD3C-02A2-44F0-AE8F-12428D9A757B}" type="presParOf" srcId="{0E8B8D5D-706C-4F6A-B8D9-B8962F437D9B}" destId="{2BF2C0C9-991B-4808-AAEC-3EA8F2A253A9}" srcOrd="0" destOrd="0" presId="urn:microsoft.com/office/officeart/2008/layout/LinedList"/>
    <dgm:cxn modelId="{6F76BC47-328F-456F-A53F-52D8FEC68E44}" type="presParOf" srcId="{0E8B8D5D-706C-4F6A-B8D9-B8962F437D9B}" destId="{6877B2A1-3432-45BD-B81C-D2A0518ADB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12DDA-5E01-4221-896F-91213A287863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69910-5202-425E-AAA2-74556B6DF43A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São alguns dos elementos que asseguram a conexão sequencial de um texto</a:t>
          </a:r>
          <a:endParaRPr lang="en-US" sz="2000" kern="1200"/>
        </a:p>
      </dsp:txBody>
      <dsp:txXfrm>
        <a:off x="0" y="0"/>
        <a:ext cx="6492875" cy="1276350"/>
      </dsp:txXfrm>
    </dsp:sp>
    <dsp:sp modelId="{4F0EEE05-E462-4C56-B8E4-6AE1149457ED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064AB-3CC0-4B59-A1B7-EB4C7919AEAE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São responsáveis pelo relacionamento de enunciados entre si e/ou de enunciados com o evento de enunciação</a:t>
          </a:r>
          <a:endParaRPr lang="en-US" sz="2000" kern="1200"/>
        </a:p>
      </dsp:txBody>
      <dsp:txXfrm>
        <a:off x="0" y="1276350"/>
        <a:ext cx="6492875" cy="1276350"/>
      </dsp:txXfrm>
    </dsp:sp>
    <dsp:sp modelId="{A30CBDB4-2393-423E-81E6-F298259733BA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FDD45-A83F-47B8-A18C-3E19F27F55DA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Eles asseguram os processos de sequencialização por meio dos quais se exprimem os diversos tipos de interdependência semântica e/ou pragmática entre os enunciados</a:t>
          </a:r>
          <a:endParaRPr lang="en-US" sz="2000" kern="1200"/>
        </a:p>
      </dsp:txBody>
      <dsp:txXfrm>
        <a:off x="0" y="2552700"/>
        <a:ext cx="6492875" cy="1276350"/>
      </dsp:txXfrm>
    </dsp:sp>
    <dsp:sp modelId="{8E847BE1-246E-4597-875F-C5116078F7A6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2C0C9-991B-4808-AAEC-3EA8F2A253A9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Existem de dois tipos: do tipo lógico e do tipo discursivo</a:t>
          </a:r>
          <a:endParaRPr lang="en-US" sz="2000" kern="1200"/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67C04-2B03-4615-B7CC-00FE61B95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44821C-5DB3-41B2-8682-9B4D30629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A5DF5A-5F9D-49AE-947C-8BB4C465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66AC02-A010-4EFC-90ED-CDD9C880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2785F7-AA6B-400D-92FE-61A3CCAE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16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2E212-9F8D-40BA-B6A0-3746CE63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2929FC-609D-4B1F-B01D-1C1F2C557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D9D025-313C-4197-A709-C33B2666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CD6A53-919B-40D3-97A7-6275F533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B76714-7CBF-4A19-9FFE-84562C70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69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625AFB-D5FB-4BC5-820D-CF8C93CB8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7994A0-765A-4853-AECF-46A0202C5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CF5890-655D-4479-960E-EB1601DD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C179A7-A5D7-44BE-8362-A01ACBB7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8533FF-3471-4435-9EF5-FBA59770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65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CAD86-F348-4F48-A232-F56AA26FB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B7EA5B-8D08-4BC9-B93B-9C370F019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251697-EEEF-4B9C-B9F7-380CE795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CE605B-B759-4A5A-911A-1778F8F0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B37EA9-74D5-4876-8EC7-6C10E69F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72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A1814-68B2-4654-B84C-779628FE1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7B2396-AB6C-4FDE-B737-5FBD19E27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AE20B3-9EE5-4E3C-84D6-2920240E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268512-EBDF-4523-BE5A-75773701D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C3EE2D-7832-44F6-9D02-907B86B8D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48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962014-E0D8-44D0-882E-A06347776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F52B58-0164-44CB-B855-A7CE36238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78916C-1EA3-4C23-B1A0-D502D295C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0ACC5A-D9EE-4662-99F3-9CAD4C81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AE739D-CAF7-4839-818B-5A698942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6E6D922-F7FB-4C7C-B2B4-402EB1ED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86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CDFB7-CE8D-4F88-AC76-E31858F3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1A91C6-E598-4766-967D-75D95F439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7DA030-2E64-4083-88A4-33E3B4400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BFA83-A964-4C35-8E8A-802459933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D88EEC3-A057-4B3E-AC67-2A0EC7842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9A7DAEB-2A04-48A1-B6A7-7CFAF5DA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99533CE-2A91-487F-8A17-3EDCDC01B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140E713-7DFB-47B0-A3BE-03972759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35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F2778-1BE4-4474-8DF4-F1A9E8FB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FC9A56D-19A9-4616-B872-BECA29AA7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5177116-E317-4E53-B584-44E3F2BE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D578DEA-9107-410E-B5B5-FB4B22C6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95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7ACF4DB-9F5A-4EE8-9B3A-E456F748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D5F433B-AA01-480A-A673-175068387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FEB6B46-FB79-4470-AD2A-FC870C53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6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5BB0B-D8D1-4902-87FC-0915A4527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DB1684-9B80-4809-8C30-7583C466D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5997750-51E5-4AF4-ABA6-539801C20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94BE42-19FB-432A-99CE-5665D63C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9FAC83-9088-4FC9-8296-71920D7C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854CCD-9BD6-48A5-BBAB-1A5AE39D8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2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E6D27-0785-4583-A0D9-AFC171CE9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3FF8403-BDF9-4862-9495-A45268F42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D0C2E1-2AE9-43C8-A6C5-C53B52074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47876D-9870-4EBD-B30A-196D80A3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B6F14D-0666-451D-B8D3-1551C000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4D536D-1890-46C2-91DD-10FBE986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56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97EE221-FEA3-436A-8505-38F2B4BB8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3FE582-AB67-4623-8B33-6FF42A560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DAEB0F-CF20-4ED9-BBBC-A198B10B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A1358-0EE4-45D3-A3E3-DA41C8560951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C69B3F-C21C-42B8-863A-463BE23E4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CBEEBE-6FD2-41A5-9EDA-ECA3BA4B9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A27C-71CD-45FA-A3D4-88EB84D7FD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16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15C0A4E-6A3E-4E5E-ACD4-2D4DFC3AD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pt-BR" sz="3600">
                <a:solidFill>
                  <a:srgbClr val="080808"/>
                </a:solidFill>
              </a:rPr>
              <a:t>Aula 10/15</a:t>
            </a:r>
            <a:br>
              <a:rPr lang="pt-BR" sz="3600">
                <a:solidFill>
                  <a:srgbClr val="080808"/>
                </a:solidFill>
              </a:rPr>
            </a:br>
            <a:r>
              <a:rPr lang="pt-BR" sz="3600">
                <a:solidFill>
                  <a:srgbClr val="080808"/>
                </a:solidFill>
              </a:rPr>
              <a:t>Apoio remoto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DD03D0-7103-4D8B-86A0-D005AF337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pt-BR" sz="2000" dirty="0">
                <a:solidFill>
                  <a:srgbClr val="080808"/>
                </a:solidFill>
              </a:rPr>
              <a:t>Da palavra isolada ao texto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3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090" name="Título 1">
            <a:extLst>
              <a:ext uri="{FF2B5EF4-FFF2-40B4-BE49-F238E27FC236}">
                <a16:creationId xmlns:a16="http://schemas.microsoft.com/office/drawing/2014/main" id="{35C67305-9899-48E9-88C4-2260EC71D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2500" dirty="0">
                <a:solidFill>
                  <a:srgbClr val="FFFFFF"/>
                </a:solidFill>
              </a:rPr>
              <a:t>CONDICIONALIDADE</a:t>
            </a:r>
            <a:br>
              <a:rPr lang="pt-BR" altLang="pt-BR" sz="2500" dirty="0">
                <a:solidFill>
                  <a:srgbClr val="FFFFFF"/>
                </a:solidFill>
              </a:rPr>
            </a:br>
            <a:br>
              <a:rPr lang="pt-BR" altLang="pt-BR" sz="2500" dirty="0">
                <a:solidFill>
                  <a:srgbClr val="FFFFFF"/>
                </a:solidFill>
              </a:rPr>
            </a:br>
            <a:r>
              <a:rPr lang="pt-BR" altLang="pt-BR" sz="2500" dirty="0">
                <a:solidFill>
                  <a:srgbClr val="FFFFFF"/>
                </a:solidFill>
              </a:rPr>
              <a:t>Relação entre o antecedente e o consequente</a:t>
            </a:r>
          </a:p>
        </p:txBody>
      </p:sp>
      <p:sp>
        <p:nvSpPr>
          <p:cNvPr id="89091" name="Espaço Reservado para Conteúdo 2">
            <a:extLst>
              <a:ext uri="{FF2B5EF4-FFF2-40B4-BE49-F238E27FC236}">
                <a16:creationId xmlns:a16="http://schemas.microsoft.com/office/drawing/2014/main" id="{74CDB6CB-CEFF-4E11-A24F-F5AD50FCB54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____________ você pare de me atormentar, vou te levar para o cinema.</a:t>
            </a:r>
          </a:p>
          <a:p>
            <a:pPr marL="0" indent="0">
              <a:buNone/>
            </a:pPr>
            <a:r>
              <a:rPr lang="pt-BR" altLang="pt-BR" sz="2000" dirty="0"/>
              <a:t> </a:t>
            </a:r>
          </a:p>
          <a:p>
            <a:pPr marL="0" indent="0">
              <a:buNone/>
            </a:pPr>
            <a:r>
              <a:rPr lang="pt-BR" altLang="pt-BR" sz="2000" dirty="0"/>
              <a:t>______ você comer menos, vai emagrecer.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827B6EDB-31FE-4925-8429-201239EAE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CASO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SE</a:t>
            </a:r>
          </a:p>
        </p:txBody>
      </p:sp>
    </p:spTree>
    <p:extLst>
      <p:ext uri="{BB962C8B-B14F-4D97-AF65-F5344CB8AC3E}">
        <p14:creationId xmlns:p14="http://schemas.microsoft.com/office/powerpoint/2010/main" val="322506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970" name="Título 1">
            <a:extLst>
              <a:ext uri="{FF2B5EF4-FFF2-40B4-BE49-F238E27FC236}">
                <a16:creationId xmlns:a16="http://schemas.microsoft.com/office/drawing/2014/main" id="{E8AE4840-5F59-4C2E-A7AE-F3090117B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3400" dirty="0">
                <a:solidFill>
                  <a:srgbClr val="FFFFFF"/>
                </a:solidFill>
              </a:rPr>
              <a:t>CAUSALIDADE:</a:t>
            </a:r>
            <a:br>
              <a:rPr lang="pt-BR" altLang="pt-BR" sz="3400" dirty="0">
                <a:solidFill>
                  <a:srgbClr val="FFFFFF"/>
                </a:solidFill>
              </a:rPr>
            </a:br>
            <a:br>
              <a:rPr lang="pt-BR" altLang="pt-BR" sz="3400" dirty="0">
                <a:solidFill>
                  <a:srgbClr val="FFFFFF"/>
                </a:solidFill>
              </a:rPr>
            </a:br>
            <a:r>
              <a:rPr lang="pt-BR" altLang="pt-BR" sz="3400" dirty="0">
                <a:solidFill>
                  <a:srgbClr val="FFFFFF"/>
                </a:solidFill>
              </a:rPr>
              <a:t>Uma proposição encerra a causa que acarreta a consequência</a:t>
            </a:r>
          </a:p>
        </p:txBody>
      </p:sp>
      <p:sp>
        <p:nvSpPr>
          <p:cNvPr id="83971" name="Espaço Reservado para Conteúdo 2">
            <a:extLst>
              <a:ext uri="{FF2B5EF4-FFF2-40B4-BE49-F238E27FC236}">
                <a16:creationId xmlns:a16="http://schemas.microsoft.com/office/drawing/2014/main" id="{5C4947F2-181E-425B-8F15-A7A2440E813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/>
              <a:t>Ela caiu _____________ pisou numa casca de banana. </a:t>
            </a:r>
          </a:p>
          <a:p>
            <a:pPr marL="0" indent="0">
              <a:buNone/>
            </a:pPr>
            <a:r>
              <a:rPr lang="pt-BR" altLang="pt-BR" sz="2000" dirty="0"/>
              <a:t>________ ter estudado bastante, passou no exame de matemática. </a:t>
            </a:r>
          </a:p>
          <a:p>
            <a:pPr marL="0" indent="0">
              <a:buNone/>
            </a:pPr>
            <a:r>
              <a:rPr lang="pt-BR" altLang="pt-BR" sz="2000" dirty="0"/>
              <a:t>Eu comi tanto _________ fiquei com a barriga estufada. </a:t>
            </a:r>
          </a:p>
          <a:p>
            <a:pPr marL="0" indent="0">
              <a:buNone/>
            </a:pPr>
            <a:r>
              <a:rPr lang="pt-BR" altLang="pt-BR" sz="2000" dirty="0"/>
              <a:t>Trabalhei demais ontem, ______________ fiquei cansada. </a:t>
            </a:r>
          </a:p>
          <a:p>
            <a:pPr marL="0" indent="0">
              <a:buNone/>
            </a:pPr>
            <a:r>
              <a:rPr lang="pt-BR" altLang="pt-BR" sz="2000" dirty="0"/>
              <a:t>Ela é tão chata __________ não tem amigos.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66A4F79-434A-4472-B918-5058155F5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Porque</a:t>
            </a:r>
          </a:p>
          <a:p>
            <a:pPr marL="0" indent="0">
              <a:buNone/>
            </a:pPr>
            <a:r>
              <a:rPr lang="pt-BR" sz="2000" dirty="0"/>
              <a:t>Por</a:t>
            </a:r>
          </a:p>
          <a:p>
            <a:pPr marL="0" indent="0">
              <a:buNone/>
            </a:pPr>
            <a:r>
              <a:rPr lang="pt-BR" sz="2000" dirty="0"/>
              <a:t>Que</a:t>
            </a:r>
          </a:p>
          <a:p>
            <a:pPr marL="0" indent="0">
              <a:buNone/>
            </a:pPr>
            <a:r>
              <a:rPr lang="pt-BR" sz="2000" dirty="0"/>
              <a:t>Por isso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41750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042" name="Título 1">
            <a:extLst>
              <a:ext uri="{FF2B5EF4-FFF2-40B4-BE49-F238E27FC236}">
                <a16:creationId xmlns:a16="http://schemas.microsoft.com/office/drawing/2014/main" id="{166C425E-4DA0-4702-BB7C-55A3F9AB0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pt-BR" altLang="pt-BR" sz="4000" dirty="0">
                <a:solidFill>
                  <a:srgbClr val="FFFFFF"/>
                </a:solidFill>
              </a:rPr>
              <a:t>MEDIAÇÃO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4000" dirty="0">
                <a:solidFill>
                  <a:srgbClr val="FFFFFF"/>
                </a:solidFill>
              </a:rPr>
              <a:t>Uma das proposições explicita os meios para atingir os fins</a:t>
            </a:r>
          </a:p>
        </p:txBody>
      </p:sp>
      <p:sp>
        <p:nvSpPr>
          <p:cNvPr id="87043" name="Espaço Reservado para Conteúdo 2">
            <a:extLst>
              <a:ext uri="{FF2B5EF4-FFF2-40B4-BE49-F238E27FC236}">
                <a16:creationId xmlns:a16="http://schemas.microsoft.com/office/drawing/2014/main" id="{D0202A7D-CA9E-4DCC-9444-FCAA0D5CDA4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/>
          </a:p>
          <a:p>
            <a:pPr marL="0" indent="0">
              <a:buNone/>
            </a:pPr>
            <a:r>
              <a:rPr lang="pt-BR" altLang="pt-BR" sz="2000"/>
              <a:t>Ela veste roupa justa __________ chamar a atenção dos homens.</a:t>
            </a:r>
          </a:p>
          <a:p>
            <a:pPr marL="0" indent="0">
              <a:buNone/>
            </a:pPr>
            <a:endParaRPr lang="pt-BR" altLang="pt-BR" sz="2000"/>
          </a:p>
          <a:p>
            <a:pPr marL="0" indent="0">
              <a:buNone/>
            </a:pPr>
            <a:r>
              <a:rPr lang="pt-BR" altLang="pt-BR" sz="2000"/>
              <a:t>Fiz o que pude _______________ ele liberasse sua entrada no show.</a:t>
            </a:r>
          </a:p>
          <a:p>
            <a:pPr marL="0" indent="0">
              <a:buNone/>
            </a:pPr>
            <a:endParaRPr lang="pt-BR" altLang="pt-BR" sz="200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B0F2C3C-611A-42F9-89EA-A3890488D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r>
              <a:rPr lang="pt-BR" sz="2000"/>
              <a:t>SÓ PARA</a:t>
            </a:r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r>
              <a:rPr lang="pt-BR" sz="2000"/>
              <a:t>PARA QUE</a:t>
            </a:r>
          </a:p>
        </p:txBody>
      </p:sp>
    </p:spTree>
    <p:extLst>
      <p:ext uri="{BB962C8B-B14F-4D97-AF65-F5344CB8AC3E}">
        <p14:creationId xmlns:p14="http://schemas.microsoft.com/office/powerpoint/2010/main" val="3177482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114" name="Título 1">
            <a:extLst>
              <a:ext uri="{FF2B5EF4-FFF2-40B4-BE49-F238E27FC236}">
                <a16:creationId xmlns:a16="http://schemas.microsoft.com/office/drawing/2014/main" id="{FE525D40-F027-44EE-A333-5E8BB79D8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4000" dirty="0">
                <a:solidFill>
                  <a:srgbClr val="FFFFFF"/>
                </a:solidFill>
              </a:rPr>
              <a:t>DISJUNÇÃO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2800" dirty="0">
                <a:solidFill>
                  <a:srgbClr val="FFFFFF"/>
                </a:solidFill>
              </a:rPr>
              <a:t>(Do latim, </a:t>
            </a:r>
            <a:r>
              <a:rPr lang="pt-BR" altLang="pt-BR" sz="2800" i="1" dirty="0" err="1">
                <a:solidFill>
                  <a:srgbClr val="FFFFFF"/>
                </a:solidFill>
              </a:rPr>
              <a:t>vel</a:t>
            </a:r>
            <a:r>
              <a:rPr lang="pt-BR" altLang="pt-BR" sz="2800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90115" name="Espaço Reservado para Conteúdo 2">
            <a:extLst>
              <a:ext uri="{FF2B5EF4-FFF2-40B4-BE49-F238E27FC236}">
                <a16:creationId xmlns:a16="http://schemas.microsoft.com/office/drawing/2014/main" id="{30E5B7B8-AAAE-4037-A43D-50028040CF1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Você deve escolher: venha de branco ______ vista-se de negro.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Você quer café ______ prefere chá?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AB6E76E-184C-4986-B67F-369F0D0D3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OU</a:t>
            </a:r>
          </a:p>
        </p:txBody>
      </p:sp>
    </p:spTree>
    <p:extLst>
      <p:ext uri="{BB962C8B-B14F-4D97-AF65-F5344CB8AC3E}">
        <p14:creationId xmlns:p14="http://schemas.microsoft.com/office/powerpoint/2010/main" val="3845002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018" name="Título 1">
            <a:extLst>
              <a:ext uri="{FF2B5EF4-FFF2-40B4-BE49-F238E27FC236}">
                <a16:creationId xmlns:a16="http://schemas.microsoft.com/office/drawing/2014/main" id="{E1F6E713-7B45-4083-A975-4F231B29A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3100" dirty="0">
                <a:solidFill>
                  <a:srgbClr val="FFFFFF"/>
                </a:solidFill>
              </a:rPr>
              <a:t>CONFORMIDADE</a:t>
            </a:r>
            <a:br>
              <a:rPr lang="pt-BR" altLang="pt-BR" sz="3100" dirty="0">
                <a:solidFill>
                  <a:srgbClr val="FFFFFF"/>
                </a:solidFill>
              </a:rPr>
            </a:br>
            <a:br>
              <a:rPr lang="pt-BR" altLang="pt-BR" sz="3100" dirty="0">
                <a:solidFill>
                  <a:srgbClr val="FFFFFF"/>
                </a:solidFill>
              </a:rPr>
            </a:br>
            <a:r>
              <a:rPr lang="pt-BR" altLang="pt-BR" sz="3100" dirty="0">
                <a:solidFill>
                  <a:srgbClr val="FFFFFF"/>
                </a:solidFill>
              </a:rPr>
              <a:t>O conteúdo de uma está conforme o da outra</a:t>
            </a:r>
          </a:p>
        </p:txBody>
      </p:sp>
      <p:sp>
        <p:nvSpPr>
          <p:cNvPr id="86019" name="Espaço Reservado para Conteúdo 2">
            <a:extLst>
              <a:ext uri="{FF2B5EF4-FFF2-40B4-BE49-F238E27FC236}">
                <a16:creationId xmlns:a16="http://schemas.microsoft.com/office/drawing/2014/main" id="{0031A30A-E719-42D2-919D-28283D6BDE2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Eu fiz o almoço _____________ você me mandou, patroa.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Ela se maquiou_______________  a revista Cláudia havia indicado.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3937C29-1B6D-4944-9B8A-624D85865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CONFORME</a:t>
            </a:r>
          </a:p>
        </p:txBody>
      </p:sp>
    </p:spTree>
    <p:extLst>
      <p:ext uri="{BB962C8B-B14F-4D97-AF65-F5344CB8AC3E}">
        <p14:creationId xmlns:p14="http://schemas.microsoft.com/office/powerpoint/2010/main" val="726210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22" name="Título 1">
            <a:extLst>
              <a:ext uri="{FF2B5EF4-FFF2-40B4-BE49-F238E27FC236}">
                <a16:creationId xmlns:a16="http://schemas.microsoft.com/office/drawing/2014/main" id="{6D89E910-EC64-4643-B37D-B57D71D69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2800" dirty="0">
                <a:solidFill>
                  <a:srgbClr val="FFFFFF"/>
                </a:solidFill>
              </a:rPr>
              <a:t>TEMPORALIDADE:</a:t>
            </a:r>
            <a:br>
              <a:rPr lang="pt-BR" altLang="pt-BR" sz="2800" dirty="0">
                <a:solidFill>
                  <a:srgbClr val="FFFFFF"/>
                </a:solidFill>
              </a:rPr>
            </a:br>
            <a:br>
              <a:rPr lang="pt-BR" altLang="pt-BR" sz="2800" dirty="0">
                <a:solidFill>
                  <a:srgbClr val="FFFFFF"/>
                </a:solidFill>
              </a:rPr>
            </a:br>
            <a:r>
              <a:rPr lang="pt-BR" altLang="pt-BR" sz="2800" dirty="0">
                <a:solidFill>
                  <a:srgbClr val="FFFFFF"/>
                </a:solidFill>
              </a:rPr>
              <a:t>Localização de duas ações no tempo</a:t>
            </a:r>
          </a:p>
        </p:txBody>
      </p:sp>
      <p:sp>
        <p:nvSpPr>
          <p:cNvPr id="81923" name="Espaço Reservado para Conteúdo 2">
            <a:extLst>
              <a:ext uri="{FF2B5EF4-FFF2-40B4-BE49-F238E27FC236}">
                <a16:creationId xmlns:a16="http://schemas.microsoft.com/office/drawing/2014/main" id="{F5FC98C5-C718-41BA-9EC7-12455A028DB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1400" dirty="0"/>
          </a:p>
          <a:p>
            <a:pPr marL="0" indent="0">
              <a:buNone/>
            </a:pPr>
            <a:r>
              <a:rPr lang="pt-BR" altLang="pt-BR" sz="1400" dirty="0"/>
              <a:t>Casou-se com um mulherengo. ______________, arrependeu-se amargamente. </a:t>
            </a:r>
          </a:p>
          <a:p>
            <a:pPr marL="0" indent="0">
              <a:buNone/>
            </a:pPr>
            <a:endParaRPr lang="pt-BR" altLang="pt-BR" sz="1400" dirty="0"/>
          </a:p>
          <a:p>
            <a:pPr marL="0" indent="0">
              <a:buNone/>
            </a:pPr>
            <a:r>
              <a:rPr lang="pt-BR" altLang="pt-BR" sz="1400" dirty="0"/>
              <a:t>Eu quase tive um treco _______________ percebi o ladrão dentro de casa.</a:t>
            </a:r>
          </a:p>
          <a:p>
            <a:pPr marL="0" indent="0">
              <a:buNone/>
            </a:pPr>
            <a:endParaRPr lang="pt-BR" altLang="pt-BR" sz="1400" dirty="0"/>
          </a:p>
          <a:p>
            <a:pPr marL="0" indent="0">
              <a:buNone/>
            </a:pPr>
            <a:r>
              <a:rPr lang="pt-BR" altLang="pt-BR" sz="1400" dirty="0"/>
              <a:t>Por favor, não insista: ________________ eu terminar a aula, falo com você.  </a:t>
            </a:r>
          </a:p>
          <a:p>
            <a:pPr marL="0" indent="0">
              <a:buNone/>
            </a:pPr>
            <a:endParaRPr lang="pt-BR" altLang="pt-BR" sz="1400" dirty="0"/>
          </a:p>
          <a:p>
            <a:pPr marL="0" indent="0">
              <a:buNone/>
            </a:pPr>
            <a:r>
              <a:rPr lang="pt-BR" altLang="pt-BR" sz="1400" dirty="0"/>
              <a:t>Eu ligo para a sua casa _______________ eu chegar do trabalho.</a:t>
            </a:r>
          </a:p>
          <a:p>
            <a:pPr marL="0" indent="0">
              <a:buNone/>
            </a:pPr>
            <a:endParaRPr lang="pt-BR" altLang="pt-BR" sz="14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D33CE9D-EE89-4659-BED5-75E880A61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Mais tarde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No momento em que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Assim que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994" name="Título 1">
            <a:extLst>
              <a:ext uri="{FF2B5EF4-FFF2-40B4-BE49-F238E27FC236}">
                <a16:creationId xmlns:a16="http://schemas.microsoft.com/office/drawing/2014/main" id="{FF9B6BAA-91C5-4BFC-94ED-833895A8C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2500" dirty="0">
                <a:solidFill>
                  <a:srgbClr val="FFFFFF"/>
                </a:solidFill>
              </a:rPr>
              <a:t>COMPLEMENTAÇÃO</a:t>
            </a:r>
            <a:br>
              <a:rPr lang="pt-BR" altLang="pt-BR" sz="2500" dirty="0">
                <a:solidFill>
                  <a:srgbClr val="FFFFFF"/>
                </a:solidFill>
              </a:rPr>
            </a:br>
            <a:br>
              <a:rPr lang="pt-BR" altLang="pt-BR" sz="2500" dirty="0">
                <a:solidFill>
                  <a:srgbClr val="FFFFFF"/>
                </a:solidFill>
              </a:rPr>
            </a:br>
            <a:br>
              <a:rPr lang="pt-BR" altLang="pt-BR" sz="2500" dirty="0">
                <a:solidFill>
                  <a:srgbClr val="FFFFFF"/>
                </a:solidFill>
              </a:rPr>
            </a:br>
            <a:r>
              <a:rPr lang="pt-BR" altLang="pt-BR" sz="2500" dirty="0">
                <a:solidFill>
                  <a:srgbClr val="FFFFFF"/>
                </a:solidFill>
              </a:rPr>
              <a:t>A segunda proposição complementa o sentido da primeira</a:t>
            </a:r>
            <a:br>
              <a:rPr lang="pt-BR" altLang="pt-BR" sz="2500" dirty="0">
                <a:solidFill>
                  <a:srgbClr val="FFFFFF"/>
                </a:solidFill>
              </a:rPr>
            </a:br>
            <a:br>
              <a:rPr lang="pt-BR" altLang="pt-BR" sz="2500" dirty="0">
                <a:solidFill>
                  <a:srgbClr val="FFFFFF"/>
                </a:solidFill>
              </a:rPr>
            </a:br>
            <a:endParaRPr lang="pt-BR" altLang="pt-BR" sz="2500" dirty="0">
              <a:solidFill>
                <a:srgbClr val="FFFFFF"/>
              </a:solidFill>
            </a:endParaRPr>
          </a:p>
        </p:txBody>
      </p:sp>
      <p:sp>
        <p:nvSpPr>
          <p:cNvPr id="84995" name="Espaço Reservado para Conteúdo 2">
            <a:extLst>
              <a:ext uri="{FF2B5EF4-FFF2-40B4-BE49-F238E27FC236}">
                <a16:creationId xmlns:a16="http://schemas.microsoft.com/office/drawing/2014/main" id="{DC54AFF9-4D58-4E75-85CA-497F2949771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/>
              <a:t>Não sei _______ você vai gostar da nota que tirou.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Espero ________ você não traia minha confiança.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Pare de chorar menino, ____________ eu lhe dou um doce.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3FC0459-1606-40EF-8D9F-946AB20D2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Que</a:t>
            </a:r>
          </a:p>
          <a:p>
            <a:pPr marL="0" indent="0"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898" name="Título 1">
            <a:extLst>
              <a:ext uri="{FF2B5EF4-FFF2-40B4-BE49-F238E27FC236}">
                <a16:creationId xmlns:a16="http://schemas.microsoft.com/office/drawing/2014/main" id="{2F044478-EC30-4652-9D1E-EDBDE004D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4000" dirty="0">
                <a:solidFill>
                  <a:srgbClr val="FFFFFF"/>
                </a:solidFill>
              </a:rPr>
              <a:t>RESTRIÇÃO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3600" dirty="0">
                <a:solidFill>
                  <a:srgbClr val="FFFFFF"/>
                </a:solidFill>
              </a:rPr>
              <a:t>Uma restringe o sentido da outra</a:t>
            </a:r>
          </a:p>
        </p:txBody>
      </p:sp>
      <p:sp>
        <p:nvSpPr>
          <p:cNvPr id="80899" name="Espaço Reservado para Conteúdo 2">
            <a:extLst>
              <a:ext uri="{FF2B5EF4-FFF2-40B4-BE49-F238E27FC236}">
                <a16:creationId xmlns:a16="http://schemas.microsoft.com/office/drawing/2014/main" id="{FEFF47A9-CE51-4680-90DA-C0028BFA120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Apanhei os frutos _________ estavam maduros.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Macaco ________ muito pula acaba quebrando o galho.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Joguei fora as roupas __________ não me serviam mais.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CC1E0D5-D264-440E-8ED9-387A792D9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QUE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066" name="Título 1">
            <a:extLst>
              <a:ext uri="{FF2B5EF4-FFF2-40B4-BE49-F238E27FC236}">
                <a16:creationId xmlns:a16="http://schemas.microsoft.com/office/drawing/2014/main" id="{7E976568-6410-485F-9386-A7A2E4263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3600" dirty="0">
                <a:solidFill>
                  <a:srgbClr val="FFFFFF"/>
                </a:solidFill>
              </a:rPr>
              <a:t>Operador argumentativo </a:t>
            </a:r>
            <a:r>
              <a:rPr lang="pt-BR" altLang="pt-BR" sz="4000" dirty="0">
                <a:solidFill>
                  <a:srgbClr val="FFFFFF"/>
                </a:solidFill>
              </a:rPr>
              <a:t>de CONJUNÇÃO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2700" dirty="0">
                <a:solidFill>
                  <a:srgbClr val="FFFFFF"/>
                </a:solidFill>
              </a:rPr>
              <a:t>Adiciona argumentos na mesma direção</a:t>
            </a:r>
          </a:p>
        </p:txBody>
      </p:sp>
      <p:sp>
        <p:nvSpPr>
          <p:cNvPr id="88067" name="Espaço Reservado para Conteúdo 2">
            <a:extLst>
              <a:ext uri="{FF2B5EF4-FFF2-40B4-BE49-F238E27FC236}">
                <a16:creationId xmlns:a16="http://schemas.microsoft.com/office/drawing/2014/main" id="{2578C908-DCF7-49AA-A6C9-2235FA230CF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Ela é uma porca. Não toma banho __________ escova os dentes.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Ele é bonito, charmoso e carinhoso.________________ , é rico.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C421FDB-314B-4CC0-8D1B-B242C6FE4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NEM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ALÉM DISSO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946" name="Título 1">
            <a:extLst>
              <a:ext uri="{FF2B5EF4-FFF2-40B4-BE49-F238E27FC236}">
                <a16:creationId xmlns:a16="http://schemas.microsoft.com/office/drawing/2014/main" id="{57A07A5B-073B-4FFD-A63E-794E0685B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pt-BR" altLang="pt-BR" sz="2800" dirty="0">
                <a:solidFill>
                  <a:srgbClr val="FFFFFF"/>
                </a:solidFill>
              </a:rPr>
              <a:t>Operador argumentativo </a:t>
            </a:r>
            <a:r>
              <a:rPr lang="pt-BR" altLang="pt-BR" sz="3200" dirty="0">
                <a:solidFill>
                  <a:srgbClr val="FFFFFF"/>
                </a:solidFill>
              </a:rPr>
              <a:t>de </a:t>
            </a:r>
            <a:r>
              <a:rPr lang="pt-BR" altLang="pt-BR" sz="2800" dirty="0">
                <a:solidFill>
                  <a:srgbClr val="FFFFFF"/>
                </a:solidFill>
              </a:rPr>
              <a:t>CONTRAJUNÇÃO:</a:t>
            </a:r>
            <a:br>
              <a:rPr lang="pt-BR" altLang="pt-BR" sz="2800" dirty="0">
                <a:solidFill>
                  <a:srgbClr val="FFFFFF"/>
                </a:solidFill>
              </a:rPr>
            </a:br>
            <a:br>
              <a:rPr lang="pt-BR" altLang="pt-BR" sz="2800" dirty="0">
                <a:solidFill>
                  <a:srgbClr val="FFFFFF"/>
                </a:solidFill>
              </a:rPr>
            </a:br>
            <a:br>
              <a:rPr lang="pt-BR" altLang="pt-BR" sz="2800" dirty="0">
                <a:solidFill>
                  <a:srgbClr val="FFFFFF"/>
                </a:solidFill>
              </a:rPr>
            </a:br>
            <a:r>
              <a:rPr lang="pt-BR" altLang="pt-BR" sz="2800" dirty="0">
                <a:solidFill>
                  <a:srgbClr val="FFFFFF"/>
                </a:solidFill>
              </a:rPr>
              <a:t>Opõe ao conteúdo anterior</a:t>
            </a:r>
          </a:p>
        </p:txBody>
      </p:sp>
      <p:sp>
        <p:nvSpPr>
          <p:cNvPr id="82947" name="Espaço Reservado para Conteúdo 2">
            <a:extLst>
              <a:ext uri="{FF2B5EF4-FFF2-40B4-BE49-F238E27FC236}">
                <a16:creationId xmlns:a16="http://schemas.microsoft.com/office/drawing/2014/main" id="{E95B20B6-BF5E-4ABF-A4D4-11A09E5D388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/>
              <a:t>Me surpreendi com aquela atitude ______________eu tenha convivido com ele por séculos.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Eu tinha planejado um </a:t>
            </a:r>
            <a:r>
              <a:rPr lang="pt-BR" altLang="pt-BR" sz="2000" dirty="0" err="1"/>
              <a:t>picnic</a:t>
            </a:r>
            <a:r>
              <a:rPr lang="pt-BR" altLang="pt-BR" sz="2000" dirty="0"/>
              <a:t> a semana inteira, _________logo no Domingo caiu um enorme toró.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Eu estava com muita raiva, ____________, não deixei que ele percebesse.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E83B788-A28E-4729-8721-887D641DB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Mesmo que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Mas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Mesmo assim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BC08DC-A60C-49D2-B64A-0798C603A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Objetivo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B509A4-E2A8-4F69-A4BB-A81A385A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Apresentar uma atividade (jogo) que pode ser usada para trabalhar relações lógicas (</a:t>
            </a:r>
            <a:r>
              <a:rPr lang="pt-BR"/>
              <a:t>conectores interfrásticos)</a:t>
            </a:r>
          </a:p>
        </p:txBody>
      </p:sp>
    </p:spTree>
    <p:extLst>
      <p:ext uri="{BB962C8B-B14F-4D97-AF65-F5344CB8AC3E}">
        <p14:creationId xmlns:p14="http://schemas.microsoft.com/office/powerpoint/2010/main" val="999085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138" name="Título 1">
            <a:extLst>
              <a:ext uri="{FF2B5EF4-FFF2-40B4-BE49-F238E27FC236}">
                <a16:creationId xmlns:a16="http://schemas.microsoft.com/office/drawing/2014/main" id="{7A50EB17-4A5C-48BA-A658-C4AAFC473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3700" dirty="0">
                <a:solidFill>
                  <a:srgbClr val="FFFFFF"/>
                </a:solidFill>
              </a:rPr>
              <a:t>JUSTIFICATIVA OU EXPLICAÇÃO:</a:t>
            </a:r>
            <a:br>
              <a:rPr lang="pt-BR" altLang="pt-BR" sz="3700" dirty="0">
                <a:solidFill>
                  <a:srgbClr val="FFFFFF"/>
                </a:solidFill>
              </a:rPr>
            </a:br>
            <a:br>
              <a:rPr lang="pt-BR" altLang="pt-BR" sz="3700" dirty="0">
                <a:solidFill>
                  <a:srgbClr val="FFFFFF"/>
                </a:solidFill>
              </a:rPr>
            </a:br>
            <a:r>
              <a:rPr lang="pt-BR" altLang="pt-BR" sz="3100" dirty="0">
                <a:solidFill>
                  <a:srgbClr val="FFFFFF"/>
                </a:solidFill>
              </a:rPr>
              <a:t>Introduz uma justificativa ou explicação ao ato de fala anterior </a:t>
            </a:r>
          </a:p>
        </p:txBody>
      </p:sp>
      <p:sp>
        <p:nvSpPr>
          <p:cNvPr id="91139" name="Espaço Reservado para Conteúdo 2">
            <a:extLst>
              <a:ext uri="{FF2B5EF4-FFF2-40B4-BE49-F238E27FC236}">
                <a16:creationId xmlns:a16="http://schemas.microsoft.com/office/drawing/2014/main" id="{C4491EBA-229C-4916-9F8E-973568A2E05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Ele já deve estar dormindo, __________todas as luzes já estão apagadas.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27C02D4-3631-4D6A-A761-EAB8B3BB7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POIS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162" name="Título 1">
            <a:extLst>
              <a:ext uri="{FF2B5EF4-FFF2-40B4-BE49-F238E27FC236}">
                <a16:creationId xmlns:a16="http://schemas.microsoft.com/office/drawing/2014/main" id="{820F2A34-DDA6-4434-B7A7-808D4B812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4000" dirty="0">
                <a:solidFill>
                  <a:srgbClr val="FFFFFF"/>
                </a:solidFill>
              </a:rPr>
              <a:t>CONCLUSÃO:</a:t>
            </a:r>
            <a:br>
              <a:rPr lang="pt-BR" altLang="pt-BR" sz="4000" dirty="0">
                <a:solidFill>
                  <a:srgbClr val="FFFFFF"/>
                </a:solidFill>
              </a:rPr>
            </a:br>
            <a:br>
              <a:rPr lang="pt-BR" altLang="pt-BR" sz="4000" dirty="0">
                <a:solidFill>
                  <a:srgbClr val="FFFFFF"/>
                </a:solidFill>
              </a:rPr>
            </a:br>
            <a:r>
              <a:rPr lang="pt-BR" altLang="pt-BR" sz="2400" dirty="0">
                <a:solidFill>
                  <a:srgbClr val="FFFFFF"/>
                </a:solidFill>
              </a:rPr>
              <a:t>Introduz algo de valor conclusivo ao ato de fala anterior </a:t>
            </a:r>
          </a:p>
        </p:txBody>
      </p:sp>
      <p:sp>
        <p:nvSpPr>
          <p:cNvPr id="92163" name="Espaço Reservado para Conteúdo 2">
            <a:extLst>
              <a:ext uri="{FF2B5EF4-FFF2-40B4-BE49-F238E27FC236}">
                <a16:creationId xmlns:a16="http://schemas.microsoft.com/office/drawing/2014/main" id="{26008584-E4E8-4199-9453-E96880859EC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Ela não estudou nada, ____________________, foi reprovada.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5F314E0-31B5-4308-AE36-851B8265B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r>
              <a:rPr lang="pt-BR" sz="2000"/>
              <a:t>POR ISSO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210" name="Título 1">
            <a:extLst>
              <a:ext uri="{FF2B5EF4-FFF2-40B4-BE49-F238E27FC236}">
                <a16:creationId xmlns:a16="http://schemas.microsoft.com/office/drawing/2014/main" id="{898C8B34-35A4-4648-9E9B-4942FC10C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altLang="pt-BR" sz="2800" dirty="0">
                <a:solidFill>
                  <a:srgbClr val="FFFFFF"/>
                </a:solidFill>
              </a:rPr>
              <a:t>SEQUENCIALIDADE TEMPORAL: </a:t>
            </a:r>
            <a:br>
              <a:rPr lang="pt-BR" altLang="pt-BR" sz="2800" dirty="0">
                <a:solidFill>
                  <a:srgbClr val="FFFFFF"/>
                </a:solidFill>
              </a:rPr>
            </a:br>
            <a:br>
              <a:rPr lang="pt-BR" altLang="pt-BR" sz="2800" dirty="0">
                <a:solidFill>
                  <a:srgbClr val="FFFFFF"/>
                </a:solidFill>
              </a:rPr>
            </a:br>
            <a:r>
              <a:rPr lang="pt-BR" altLang="pt-BR" sz="2800" dirty="0">
                <a:solidFill>
                  <a:srgbClr val="FFFFFF"/>
                </a:solidFill>
              </a:rPr>
              <a:t>Exprime a ordem em que os eventos devem </a:t>
            </a:r>
            <a:r>
              <a:rPr lang="pt-BR" altLang="pt-BR" sz="2800">
                <a:solidFill>
                  <a:srgbClr val="FFFFFF"/>
                </a:solidFill>
              </a:rPr>
              <a:t>ser percebidos</a:t>
            </a:r>
          </a:p>
        </p:txBody>
      </p:sp>
      <p:sp>
        <p:nvSpPr>
          <p:cNvPr id="94211" name="Espaço Reservado para Conteúdo 2">
            <a:extLst>
              <a:ext uri="{FF2B5EF4-FFF2-40B4-BE49-F238E27FC236}">
                <a16:creationId xmlns:a16="http://schemas.microsoft.com/office/drawing/2014/main" id="{8FE8D1BD-A78D-4A71-9462-D53E26DFED4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Primeiro deu-lhe um soco, ______________, um chute no estômago. 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_____________ você terminar os deveres de casa pode ir brincar na rua. </a:t>
            </a:r>
          </a:p>
          <a:p>
            <a:pPr marL="0" indent="0">
              <a:buNone/>
            </a:pPr>
            <a:endParaRPr lang="pt-BR" altLang="pt-BR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B622ECD-EB13-4AF3-90C0-67E598953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DEPOIS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DEPOIS DE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E9F50C9-8558-4687-866C-19A744AD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12E2DB-7AB1-4BE3-889D-2AA02A111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Sugestão de jogo</a:t>
            </a:r>
          </a:p>
        </p:txBody>
      </p:sp>
    </p:spTree>
    <p:extLst>
      <p:ext uri="{BB962C8B-B14F-4D97-AF65-F5344CB8AC3E}">
        <p14:creationId xmlns:p14="http://schemas.microsoft.com/office/powerpoint/2010/main" val="3272753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8A1759D-5EF9-455F-9F7E-C01FDC2B5B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543" y="643467"/>
            <a:ext cx="1066891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4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42557F77-6641-4D46-A586-093AAF251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/>
              <a:t>O que é texto?</a:t>
            </a:r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8EB6BE0-EA79-47BD-966D-26FC831DCB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pt-BR" sz="2000" dirty="0"/>
          </a:p>
          <a:p>
            <a:pPr marL="0" indent="0">
              <a:buNone/>
              <a:defRPr/>
            </a:pPr>
            <a:r>
              <a:rPr lang="pt-BR" sz="2000" dirty="0"/>
              <a:t>O resultado de uma atividade verbal, que revela determinadas operações linguísticas e cognitivas efetuadas tanto no campo de sua produção, como no de sua recepção.</a:t>
            </a:r>
          </a:p>
          <a:p>
            <a:pPr marL="0" indent="0">
              <a:buNone/>
              <a:defRPr/>
            </a:pPr>
            <a:endParaRPr lang="pt-BR" sz="2000" dirty="0"/>
          </a:p>
          <a:p>
            <a:pPr marL="0" indent="0">
              <a:buNone/>
              <a:defRPr/>
            </a:pPr>
            <a:r>
              <a:rPr lang="pt-BR" sz="2000" dirty="0"/>
              <a:t>Complexo construto histórico e social, cujos segredos é preciso desvendar para entender o milagre que se repete a cada interlocução</a:t>
            </a:r>
          </a:p>
          <a:p>
            <a:pPr marL="0" indent="0">
              <a:buNone/>
              <a:defRPr/>
            </a:pPr>
            <a:r>
              <a:rPr lang="pt-BR" sz="2000" dirty="0"/>
              <a:t> </a:t>
            </a:r>
          </a:p>
          <a:p>
            <a:pPr marL="0" indent="0">
              <a:buNone/>
              <a:defRPr/>
            </a:pPr>
            <a:r>
              <a:rPr lang="pt-BR" sz="2000" dirty="0"/>
              <a:t>Fonte: Koch, </a:t>
            </a:r>
            <a:r>
              <a:rPr lang="pt-BR" sz="2000" dirty="0" err="1"/>
              <a:t>Ingedore</a:t>
            </a:r>
            <a:r>
              <a:rPr lang="pt-BR" sz="2000" dirty="0"/>
              <a:t>. </a:t>
            </a:r>
            <a:r>
              <a:rPr lang="pt-BR" sz="2000" b="1" dirty="0"/>
              <a:t>O texto e a construção dos sentidos</a:t>
            </a:r>
            <a:r>
              <a:rPr lang="pt-BR" sz="2000" dirty="0"/>
              <a:t>. São Paulo, Contexto, 1997</a:t>
            </a:r>
          </a:p>
          <a:p>
            <a:pPr eaLnBrk="1" hangingPunct="1">
              <a:defRPr/>
            </a:pPr>
            <a:endParaRPr lang="pt-BR" sz="2000" dirty="0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3581712-9BA7-4161-BD46-EE3DE019C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02" name="Título 1">
            <a:extLst>
              <a:ext uri="{FF2B5EF4-FFF2-40B4-BE49-F238E27FC236}">
                <a16:creationId xmlns:a16="http://schemas.microsoft.com/office/drawing/2014/main" id="{BA2F1ABB-9C94-4DB2-B7FC-B690D0FB9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/>
              <a:t>O que é a competência textual?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367784-1FA3-4640-BA7F-5FC8A5CE1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pt-BR" dirty="0"/>
              <a:t>São as habilidades que permitem ao falante realizar: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 verificação do que faz com que um texto seja um texto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O levantamento de critérios para a delimitação de textos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 diferenciação de várias espécies de textos </a:t>
            </a:r>
          </a:p>
          <a:p>
            <a:pPr marL="0" indent="0">
              <a:buNone/>
              <a:defRPr/>
            </a:pPr>
            <a:r>
              <a:rPr lang="pt-BR" sz="1900" dirty="0"/>
              <a:t>Fonte: FÁVERO, Leonor Lopes; KOCH, </a:t>
            </a:r>
            <a:r>
              <a:rPr lang="pt-BR" sz="1900" dirty="0" err="1"/>
              <a:t>Ingedore</a:t>
            </a:r>
            <a:r>
              <a:rPr lang="pt-BR" sz="1900" dirty="0"/>
              <a:t> Villaça. </a:t>
            </a:r>
            <a:r>
              <a:rPr lang="pt-BR" sz="1900" b="1" dirty="0"/>
              <a:t>Linguística textual</a:t>
            </a:r>
            <a:r>
              <a:rPr lang="pt-BR" sz="1900" dirty="0"/>
              <a:t>: introdução. São Paulo: Cortez, 1988. 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Block Arc 76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Arc 84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855" name="Rectangle 73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8850" name="Título 1">
            <a:extLst>
              <a:ext uri="{FF2B5EF4-FFF2-40B4-BE49-F238E27FC236}">
                <a16:creationId xmlns:a16="http://schemas.microsoft.com/office/drawing/2014/main" id="{667F314C-D323-4D4E-8479-7545DD6D9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/>
              <a:t>Quais são?</a:t>
            </a:r>
          </a:p>
        </p:txBody>
      </p:sp>
      <p:sp>
        <p:nvSpPr>
          <p:cNvPr id="78856" name="Freeform: Shape 75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851" name="Espaço Reservado para Conteúdo 2">
            <a:extLst>
              <a:ext uri="{FF2B5EF4-FFF2-40B4-BE49-F238E27FC236}">
                <a16:creationId xmlns:a16="http://schemas.microsoft.com/office/drawing/2014/main" id="{E5984209-26D5-4C17-85A7-D01BFABA56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1619250" indent="-1619250">
              <a:buNone/>
            </a:pPr>
            <a:r>
              <a:rPr lang="pt-BR" altLang="pt-BR" sz="2000" b="1"/>
              <a:t>Coerência</a:t>
            </a:r>
            <a:r>
              <a:rPr lang="pt-BR" altLang="pt-BR" sz="2000"/>
              <a:t>: Modo como os elementos subjacentes à superfície textual vêm a constituir, na mente dos interlocutores, uma configuração veiculadora de sentidos</a:t>
            </a:r>
          </a:p>
          <a:p>
            <a:pPr marL="1619250" indent="-1619250">
              <a:buNone/>
            </a:pPr>
            <a:r>
              <a:rPr lang="pt-BR" altLang="pt-BR" sz="2000" b="1"/>
              <a:t>Coesão</a:t>
            </a:r>
            <a:r>
              <a:rPr lang="pt-BR" altLang="pt-BR" sz="2000"/>
              <a:t>:  Fenômeno que diz respeito ao modo como os elementos linguísticos presentes na superfície textual encontram-se interligados, por meio de recursos também linguísticos, formando sequências veiculadoras de sentido 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Graphic 70">
            <a:extLst>
              <a:ext uri="{FF2B5EF4-FFF2-40B4-BE49-F238E27FC236}">
                <a16:creationId xmlns:a16="http://schemas.microsoft.com/office/drawing/2014/main" id="{CA55E171-34E5-4841-A8BB-7EBD1372E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778" name="Título 1">
            <a:extLst>
              <a:ext uri="{FF2B5EF4-FFF2-40B4-BE49-F238E27FC236}">
                <a16:creationId xmlns:a16="http://schemas.microsoft.com/office/drawing/2014/main" id="{EE32F50B-8868-425E-A150-D65FC4515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/>
              <a:t>Um texto difícil</a:t>
            </a:r>
          </a:p>
        </p:txBody>
      </p:sp>
      <p:sp>
        <p:nvSpPr>
          <p:cNvPr id="75779" name="Espaço Reservado para Conteúdo 2">
            <a:extLst>
              <a:ext uri="{FF2B5EF4-FFF2-40B4-BE49-F238E27FC236}">
                <a16:creationId xmlns:a16="http://schemas.microsoft.com/office/drawing/2014/main" id="{9485B157-43F6-4F1F-918D-DC7E50D466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altLang="pt-BR" sz="2000"/>
          </a:p>
          <a:p>
            <a:pPr marL="0" indent="0">
              <a:buNone/>
            </a:pPr>
            <a:r>
              <a:rPr lang="pt-BR" altLang="pt-BR" sz="2000"/>
              <a:t>1 Eu se fosse grande eu ia vota no José Serra mas também graças a Deus</a:t>
            </a:r>
          </a:p>
          <a:p>
            <a:pPr marL="0" indent="0">
              <a:buNone/>
            </a:pPr>
            <a:r>
              <a:rPr lang="pt-BR" altLang="pt-BR" sz="2000"/>
              <a:t>2 eu novo sou mas falando sobre os presidenciais o lula e um cara ones-</a:t>
            </a:r>
          </a:p>
          <a:p>
            <a:pPr marL="0" indent="0">
              <a:buNone/>
            </a:pPr>
            <a:r>
              <a:rPr lang="pt-BR" altLang="pt-BR" sz="2000"/>
              <a:t>3 to dizem os eleitores o serra e o melhor.</a:t>
            </a:r>
          </a:p>
          <a:p>
            <a:pPr marL="0" indent="0">
              <a:buNone/>
            </a:pPr>
            <a:r>
              <a:rPr lang="pt-BR" altLang="pt-BR" sz="2000"/>
              <a:t>4 Pois o lula levou, 46,6 por sento dos votos e o lula e meio cara de pau,</a:t>
            </a:r>
          </a:p>
          <a:p>
            <a:pPr marL="0" indent="0">
              <a:buNone/>
            </a:pPr>
            <a:r>
              <a:rPr lang="pt-BR" altLang="pt-BR" sz="2000"/>
              <a:t>5 e tem eleitora meia cara de pau o lula e um mal caráter o Serra e bom</a:t>
            </a:r>
          </a:p>
          <a:p>
            <a:pPr marL="0" indent="0">
              <a:buNone/>
            </a:pPr>
            <a:r>
              <a:rPr lang="pt-BR" altLang="pt-BR" sz="2000"/>
              <a:t>6 se que e um mau caráter também. ele pessoa mau mas ele e legal. eu</a:t>
            </a:r>
          </a:p>
          <a:p>
            <a:pPr marL="0" indent="0">
              <a:buNone/>
            </a:pPr>
            <a:r>
              <a:rPr lang="pt-BR" altLang="pt-BR" sz="2000"/>
              <a:t>7 estou falando do José Serra.</a:t>
            </a:r>
          </a:p>
          <a:p>
            <a:pPr marL="0" indent="0">
              <a:buNone/>
            </a:pPr>
            <a:endParaRPr lang="pt-BR" altLang="pt-BR" sz="200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8EE938-6B3E-4226-8715-F371EAC9F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Conectores interfrásticos</a:t>
            </a:r>
          </a:p>
        </p:txBody>
      </p:sp>
      <p:sp>
        <p:nvSpPr>
          <p:cNvPr id="79875" name="Espaço Reservado para Conteúdo 2">
            <a:extLst>
              <a:ext uri="{FF2B5EF4-FFF2-40B4-BE49-F238E27FC236}">
                <a16:creationId xmlns:a16="http://schemas.microsoft.com/office/drawing/2014/main" id="{76982C3F-709B-4C34-BD15-9BC4F745DEF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000" dirty="0"/>
              <a:t>O uso inadequado de conectivo é uma das principais dificuldades em textos escolares. Posto isto, o texto vai: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Exame dos principais tipos</a:t>
            </a:r>
          </a:p>
          <a:p>
            <a:pPr marL="0" indent="0">
              <a:buNone/>
            </a:pPr>
            <a:endParaRPr lang="pt-BR" altLang="pt-BR" sz="2000" dirty="0"/>
          </a:p>
          <a:p>
            <a:pPr marL="0" indent="0">
              <a:buNone/>
            </a:pPr>
            <a:r>
              <a:rPr lang="pt-BR" altLang="pt-BR" sz="2000" dirty="0"/>
              <a:t>Apresentação de uma proposta de ensino destes elementos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33BF1-98A2-4991-BEE8-CAA46CA66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altLang="pt-BR" sz="2000" dirty="0"/>
              <a:t>Inspiração:</a:t>
            </a:r>
          </a:p>
          <a:p>
            <a:pPr marL="0" lvl="0" indent="0">
              <a:buNone/>
            </a:pPr>
            <a:endParaRPr lang="pt-BR" altLang="pt-BR" sz="2000" dirty="0"/>
          </a:p>
          <a:p>
            <a:pPr marL="0" lvl="0" indent="0">
              <a:buNone/>
            </a:pPr>
            <a:endParaRPr lang="pt-BR" altLang="pt-BR" sz="2000" dirty="0"/>
          </a:p>
          <a:p>
            <a:pPr marL="0" lvl="0" indent="0">
              <a:buNone/>
            </a:pPr>
            <a:r>
              <a:rPr lang="pt-BR" altLang="pt-BR" sz="2000" dirty="0"/>
              <a:t>Koch, I.G.V. Dificuldades na Leitura/Produção de Textos: Os conectores interfrásticos. KIRST, M. ; CLEMENTE, E. </a:t>
            </a:r>
            <a:r>
              <a:rPr lang="pt-BR" altLang="pt-BR" sz="2000" b="1" i="1" dirty="0"/>
              <a:t>Linguística Aplicada ao ensino de Português</a:t>
            </a:r>
            <a:r>
              <a:rPr lang="pt-BR" altLang="pt-BR" sz="2000" dirty="0"/>
              <a:t>. Porto Alegre: Mercado Aberto. 1987. Pp. 83-98.</a:t>
            </a:r>
          </a:p>
          <a:p>
            <a:pPr marL="0" indent="0"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47B2F2B-40C3-4B92-BF92-9271CC91B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sz="3700">
                <a:solidFill>
                  <a:srgbClr val="FFFFFF"/>
                </a:solidFill>
              </a:rPr>
              <a:t>Os que são conectores interfrásticos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477A304C-CCD8-43E7-9D90-CCC63A986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0337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05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A2A67B89-3B9B-4099-A998-24B88F896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Conectores interfrásticos...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7B27C7A-E133-4D67-A8DF-E0F716159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17922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1400"/>
              <a:t>Do tipo lógico</a:t>
            </a:r>
          </a:p>
          <a:p>
            <a:pPr marL="0" indent="0">
              <a:buNone/>
            </a:pPr>
            <a:endParaRPr lang="pt-BR" sz="1400"/>
          </a:p>
          <a:p>
            <a:pPr marL="0" indent="0">
              <a:buNone/>
            </a:pPr>
            <a:endParaRPr lang="pt-BR" sz="1400"/>
          </a:p>
          <a:p>
            <a:pPr marL="0" indent="0">
              <a:buNone/>
            </a:pPr>
            <a:r>
              <a:rPr lang="pt-BR" sz="1400"/>
              <a:t>Apontam o tipo de relação lógica que o locutor estabelece entre o conteúdo de duas proposições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CA03285-7E11-4317-8916-4AD8C3837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000" dirty="0"/>
              <a:t>Do tipo discursivo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Responsáveis pela estruturação de enunciados em textos, por meio de encadeamentos sucessivos</a:t>
            </a:r>
          </a:p>
        </p:txBody>
      </p:sp>
    </p:spTree>
    <p:extLst>
      <p:ext uri="{BB962C8B-B14F-4D97-AF65-F5344CB8AC3E}">
        <p14:creationId xmlns:p14="http://schemas.microsoft.com/office/powerpoint/2010/main" val="3148448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1089</Words>
  <Application>Microsoft Office PowerPoint</Application>
  <PresentationFormat>Widescreen</PresentationFormat>
  <Paragraphs>198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do Office</vt:lpstr>
      <vt:lpstr>Aula 10/15 Apoio remoto</vt:lpstr>
      <vt:lpstr>Objetivo</vt:lpstr>
      <vt:lpstr>O que é texto?</vt:lpstr>
      <vt:lpstr>O que é a competência textual?</vt:lpstr>
      <vt:lpstr>Quais são?</vt:lpstr>
      <vt:lpstr>Um texto difícil</vt:lpstr>
      <vt:lpstr>Conectores interfrásticos</vt:lpstr>
      <vt:lpstr>Os que são conectores interfrásticos</vt:lpstr>
      <vt:lpstr>Conectores interfrásticos...</vt:lpstr>
      <vt:lpstr>CONDICIONALIDADE  Relação entre o antecedente e o consequente</vt:lpstr>
      <vt:lpstr>CAUSALIDADE:  Uma proposição encerra a causa que acarreta a consequência</vt:lpstr>
      <vt:lpstr>MEDIAÇÃO  Uma das proposições explicita os meios para atingir os fins</vt:lpstr>
      <vt:lpstr>DISJUNÇÃO  (Do latim, vel)</vt:lpstr>
      <vt:lpstr>CONFORMIDADE  O conteúdo de uma está conforme o da outra</vt:lpstr>
      <vt:lpstr>TEMPORALIDADE:  Localização de duas ações no tempo</vt:lpstr>
      <vt:lpstr>COMPLEMENTAÇÃO   A segunda proposição complementa o sentido da primeira  </vt:lpstr>
      <vt:lpstr>RESTRIÇÃO  Uma restringe o sentido da outra</vt:lpstr>
      <vt:lpstr>Operador argumentativo de CONJUNÇÃO  Adiciona argumentos na mesma direção</vt:lpstr>
      <vt:lpstr>Operador argumentativo de CONTRAJUNÇÃO:   Opõe ao conteúdo anterior</vt:lpstr>
      <vt:lpstr>JUSTIFICATIVA OU EXPLICAÇÃO:  Introduz uma justificativa ou explicação ao ato de fala anterior </vt:lpstr>
      <vt:lpstr>CONCLUSÃO:  Introduz algo de valor conclusivo ao ato de fala anterior </vt:lpstr>
      <vt:lpstr>SEQUENCIALIDADE TEMPORAL:   Exprime a ordem em que os eventos devem ser percebidos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10/15 Apoio remoto</dc:title>
  <dc:creator>Claudia Riolfi</dc:creator>
  <cp:lastModifiedBy>Claudia Riolfi</cp:lastModifiedBy>
  <cp:revision>10</cp:revision>
  <dcterms:created xsi:type="dcterms:W3CDTF">2020-05-05T14:45:21Z</dcterms:created>
  <dcterms:modified xsi:type="dcterms:W3CDTF">2020-05-05T14:59:14Z</dcterms:modified>
</cp:coreProperties>
</file>