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4" r:id="rId3"/>
    <p:sldId id="257" r:id="rId4"/>
    <p:sldId id="258" r:id="rId5"/>
    <p:sldId id="259" r:id="rId6"/>
    <p:sldId id="260" r:id="rId7"/>
    <p:sldId id="261" r:id="rId8"/>
    <p:sldId id="262" r:id="rId9"/>
    <p:sldId id="268" r:id="rId10"/>
    <p:sldId id="265" r:id="rId11"/>
    <p:sldId id="263" r:id="rId12"/>
    <p:sldId id="270" r:id="rId13"/>
    <p:sldId id="267" r:id="rId14"/>
    <p:sldId id="269" r:id="rId15"/>
    <p:sldId id="273" r:id="rId16"/>
    <p:sldId id="271" r:id="rId17"/>
    <p:sldId id="274" r:id="rId18"/>
    <p:sldId id="275" r:id="rId19"/>
    <p:sldId id="272" r:id="rId20"/>
    <p:sldId id="277" r:id="rId21"/>
    <p:sldId id="276"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928994-0CAC-4329-98D3-EB1FE3464BEE}" type="datetimeFigureOut">
              <a:rPr lang="pt-BR" smtClean="0"/>
              <a:t>15/09/2020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209AE-1E19-44C8-B44E-04B91FD018A3}" type="slidenum">
              <a:rPr lang="pt-BR" smtClean="0"/>
              <a:t>‹nº›</a:t>
            </a:fld>
            <a:endParaRPr lang="pt-BR"/>
          </a:p>
        </p:txBody>
      </p:sp>
    </p:spTree>
    <p:extLst>
      <p:ext uri="{BB962C8B-B14F-4D97-AF65-F5344CB8AC3E}">
        <p14:creationId xmlns:p14="http://schemas.microsoft.com/office/powerpoint/2010/main" val="3030502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7D98C-FB17-4530-B8F4-9246AA9CE5AF}" type="slidenum">
              <a:rPr lang="en-US" altLang="pt-BR"/>
              <a:pPr/>
              <a:t>9</a:t>
            </a:fld>
            <a:endParaRPr lang="en-US" altLang="pt-BR"/>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78592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49CC268-01AB-4575-81BD-6761C7A5F95D}" type="slidenum">
              <a:rPr lang="en-US" altLang="pt-BR"/>
              <a:pPr/>
              <a:t>11</a:t>
            </a:fld>
            <a:endParaRPr lang="en-US" altLang="pt-BR"/>
          </a:p>
        </p:txBody>
      </p:sp>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9B5F3814-6F26-4879-A948-C51D60C37D75}" type="slidenum">
              <a:rPr lang="en-US" altLang="pt-BR" sz="1200">
                <a:cs typeface="Arial" panose="020B0604020202020204" pitchFamily="34" charset="0"/>
              </a:rPr>
              <a:pPr algn="r"/>
              <a:t>11</a:t>
            </a:fld>
            <a:endParaRPr lang="en-US" altLang="pt-BR" sz="1200">
              <a:cs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p:txBody>
          <a:bodyPr/>
          <a:lstStyle/>
          <a:p>
            <a:pPr>
              <a:lnSpc>
                <a:spcPct val="90000"/>
              </a:lnSpc>
            </a:pPr>
            <a:r>
              <a:rPr lang="en-US" altLang="pt-BR"/>
              <a:t>Beginning economics students often have trouble understanding the difference between a movement along the curve and a shift in the curve.  Here, the animation has been carefully designed to help students see that a shift in the curve results from an increase in quantity at each price.  </a:t>
            </a:r>
          </a:p>
          <a:p>
            <a:pPr>
              <a:lnSpc>
                <a:spcPct val="90000"/>
              </a:lnSpc>
            </a:pPr>
            <a:endParaRPr lang="en-US" altLang="pt-BR"/>
          </a:p>
          <a:p>
            <a:pPr>
              <a:lnSpc>
                <a:spcPct val="90000"/>
              </a:lnSpc>
            </a:pPr>
            <a:r>
              <a:rPr lang="en-US" altLang="pt-BR"/>
              <a:t>(A more realistic scenario would involve a non-parallel shift, where the horizontal distance of the shift would be greater for lower prices than higher ones. However, to remain consistent with the textbook, and to keep things simple, this slide shows a parallel shift.)</a:t>
            </a:r>
          </a:p>
          <a:p>
            <a:pPr>
              <a:lnSpc>
                <a:spcPct val="90000"/>
              </a:lnSpc>
            </a:pPr>
            <a:endParaRPr lang="en-US" altLang="pt-BR"/>
          </a:p>
        </p:txBody>
      </p:sp>
    </p:spTree>
    <p:extLst>
      <p:ext uri="{BB962C8B-B14F-4D97-AF65-F5344CB8AC3E}">
        <p14:creationId xmlns:p14="http://schemas.microsoft.com/office/powerpoint/2010/main" val="211111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49CC268-01AB-4575-81BD-6761C7A5F95D}" type="slidenum">
              <a:rPr lang="en-US" altLang="pt-BR"/>
              <a:pPr/>
              <a:t>12</a:t>
            </a:fld>
            <a:endParaRPr lang="en-US" altLang="pt-BR"/>
          </a:p>
        </p:txBody>
      </p:sp>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9B5F3814-6F26-4879-A948-C51D60C37D75}" type="slidenum">
              <a:rPr lang="en-US" altLang="pt-BR" sz="1200">
                <a:cs typeface="Arial" panose="020B0604020202020204" pitchFamily="34" charset="0"/>
              </a:rPr>
              <a:pPr algn="r"/>
              <a:t>12</a:t>
            </a:fld>
            <a:endParaRPr lang="en-US" altLang="pt-BR" sz="1200">
              <a:cs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p:txBody>
          <a:bodyPr/>
          <a:lstStyle/>
          <a:p>
            <a:pPr>
              <a:lnSpc>
                <a:spcPct val="90000"/>
              </a:lnSpc>
            </a:pPr>
            <a:r>
              <a:rPr lang="en-US" altLang="pt-BR"/>
              <a:t>Beginning economics students often have trouble understanding the difference between a movement along the curve and a shift in the curve.  Here, the animation has been carefully designed to help students see that a shift in the curve results from an increase in quantity at each price.  </a:t>
            </a:r>
          </a:p>
          <a:p>
            <a:pPr>
              <a:lnSpc>
                <a:spcPct val="90000"/>
              </a:lnSpc>
            </a:pPr>
            <a:endParaRPr lang="en-US" altLang="pt-BR"/>
          </a:p>
          <a:p>
            <a:pPr>
              <a:lnSpc>
                <a:spcPct val="90000"/>
              </a:lnSpc>
            </a:pPr>
            <a:r>
              <a:rPr lang="en-US" altLang="pt-BR"/>
              <a:t>(A more realistic scenario would involve a non-parallel shift, where the horizontal distance of the shift would be greater for lower prices than higher ones. However, to remain consistent with the textbook, and to keep things simple, this slide shows a parallel shift.)</a:t>
            </a:r>
          </a:p>
          <a:p>
            <a:pPr>
              <a:lnSpc>
                <a:spcPct val="90000"/>
              </a:lnSpc>
            </a:pPr>
            <a:endParaRPr lang="en-US" altLang="pt-BR"/>
          </a:p>
        </p:txBody>
      </p:sp>
    </p:spTree>
    <p:extLst>
      <p:ext uri="{BB962C8B-B14F-4D97-AF65-F5344CB8AC3E}">
        <p14:creationId xmlns:p14="http://schemas.microsoft.com/office/powerpoint/2010/main" val="215784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DBA11B-4948-4F5E-8827-D6F1E9FE4542}" type="slidenum">
              <a:rPr lang="en-US" altLang="pt-BR"/>
              <a:pPr/>
              <a:t>13</a:t>
            </a:fld>
            <a:endParaRPr lang="en-US" altLang="pt-B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r>
              <a:rPr lang="en-US" altLang="pt-BR"/>
              <a:t>Point out to your students that there are no numbers or units on either axis, and we are using “P</a:t>
            </a:r>
            <a:r>
              <a:rPr lang="en-US" altLang="pt-BR" baseline="-25000"/>
              <a:t>1</a:t>
            </a:r>
            <a:r>
              <a:rPr lang="en-US" altLang="pt-BR"/>
              <a:t>” and “Q</a:t>
            </a:r>
            <a:r>
              <a:rPr lang="en-US" altLang="pt-BR" baseline="-25000"/>
              <a:t>1</a:t>
            </a:r>
            <a:r>
              <a:rPr lang="en-US" altLang="pt-BR"/>
              <a:t>” to represent the initial price and quantity, rather than specific numerical values.  Tell them that this is common, because in much economic analysis, the goal is only to see the direction of changes, not specific amounts.  (Besides, if we put numbers on this graph, they’d just have been made up, so why bother?)</a:t>
            </a:r>
          </a:p>
          <a:p>
            <a:endParaRPr lang="en-US" altLang="pt-BR"/>
          </a:p>
          <a:p>
            <a:r>
              <a:rPr lang="en-US" altLang="pt-BR"/>
              <a:t>Also point out the following:  </a:t>
            </a:r>
          </a:p>
          <a:p>
            <a:r>
              <a:rPr lang="en-US" altLang="pt-BR"/>
              <a:t>The price of music downloads is the same, but the quantity demanded is now higher.  In fact, this is the nature of a shift in a curve:  at any given price, the quantity is different than before.</a:t>
            </a:r>
          </a:p>
        </p:txBody>
      </p:sp>
    </p:spTree>
    <p:extLst>
      <p:ext uri="{BB962C8B-B14F-4D97-AF65-F5344CB8AC3E}">
        <p14:creationId xmlns:p14="http://schemas.microsoft.com/office/powerpoint/2010/main" val="800825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E8E3A-4B13-47B2-9D6F-42C8C4537FF1}" type="slidenum">
              <a:rPr lang="en-US" altLang="pt-BR"/>
              <a:pPr/>
              <a:t>14</a:t>
            </a:fld>
            <a:endParaRPr lang="en-US" altLang="pt-BR"/>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86243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368712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56051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208800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170836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188018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3FFDECA-F91D-486F-ABBD-C65631F37B74}" type="datetimeFigureOut">
              <a:rPr lang="pt-BR" smtClean="0"/>
              <a:t>15/09/2020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6476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3FFDECA-F91D-486F-ABBD-C65631F37B74}" type="datetimeFigureOut">
              <a:rPr lang="pt-BR" smtClean="0"/>
              <a:t>15/09/2020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67238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3FFDECA-F91D-486F-ABBD-C65631F37B74}" type="datetimeFigureOut">
              <a:rPr lang="pt-BR" smtClean="0"/>
              <a:t>15/09/2020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234930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3FFDECA-F91D-486F-ABBD-C65631F37B74}" type="datetimeFigureOut">
              <a:rPr lang="pt-BR" smtClean="0"/>
              <a:t>15/09/2020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1319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3FFDECA-F91D-486F-ABBD-C65631F37B74}" type="datetimeFigureOut">
              <a:rPr lang="pt-BR" smtClean="0"/>
              <a:t>15/09/2020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1357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3FFDECA-F91D-486F-ABBD-C65631F37B74}" type="datetimeFigureOut">
              <a:rPr lang="pt-BR" smtClean="0"/>
              <a:t>15/09/2020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0EF7407-4F4C-4F59-8BA0-17784F62D041}" type="slidenum">
              <a:rPr lang="pt-BR" smtClean="0"/>
              <a:t>‹nº›</a:t>
            </a:fld>
            <a:endParaRPr lang="pt-BR"/>
          </a:p>
        </p:txBody>
      </p:sp>
    </p:spTree>
    <p:extLst>
      <p:ext uri="{BB962C8B-B14F-4D97-AF65-F5344CB8AC3E}">
        <p14:creationId xmlns:p14="http://schemas.microsoft.com/office/powerpoint/2010/main" val="65645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FDECA-F91D-486F-ABBD-C65631F37B74}" type="datetimeFigureOut">
              <a:rPr lang="pt-BR" smtClean="0"/>
              <a:t>15/09/2020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F7407-4F4C-4F59-8BA0-17784F62D041}" type="slidenum">
              <a:rPr lang="pt-BR" smtClean="0"/>
              <a:t>‹nº›</a:t>
            </a:fld>
            <a:endParaRPr lang="pt-BR"/>
          </a:p>
        </p:txBody>
      </p:sp>
    </p:spTree>
    <p:extLst>
      <p:ext uri="{BB962C8B-B14F-4D97-AF65-F5344CB8AC3E}">
        <p14:creationId xmlns:p14="http://schemas.microsoft.com/office/powerpoint/2010/main" val="2727802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hyperlink" Target="../../../../Program%20Files/TurningPoint/2003/Questions.html" TargetMode="External"/><Relationship Id="rId5" Type="http://schemas.openxmlformats.org/officeDocument/2006/relationships/image" Target="../media/image8.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hyperlink" Target="../../../../Program%20Files/TurningPoint/2003/Questions.html" TargetMode="External"/><Relationship Id="rId5" Type="http://schemas.openxmlformats.org/officeDocument/2006/relationships/image" Target="../media/image8.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Capítulo 4 - Complemento</a:t>
            </a:r>
            <a:endParaRPr lang="pt-BR" dirty="0"/>
          </a:p>
        </p:txBody>
      </p:sp>
      <p:sp>
        <p:nvSpPr>
          <p:cNvPr id="3" name="Subtítulo 2"/>
          <p:cNvSpPr>
            <a:spLocks noGrp="1"/>
          </p:cNvSpPr>
          <p:nvPr>
            <p:ph type="subTitle" idx="1"/>
          </p:nvPr>
        </p:nvSpPr>
        <p:spPr/>
        <p:txBody>
          <a:bodyPr/>
          <a:lstStyle/>
          <a:p>
            <a:r>
              <a:rPr lang="pt-BR" dirty="0" smtClean="0"/>
              <a:t>Sérgio Kannebley Júnior</a:t>
            </a:r>
            <a:endParaRPr lang="pt-BR" dirty="0"/>
          </a:p>
        </p:txBody>
      </p:sp>
    </p:spTree>
    <p:extLst>
      <p:ext uri="{BB962C8B-B14F-4D97-AF65-F5344CB8AC3E}">
        <p14:creationId xmlns:p14="http://schemas.microsoft.com/office/powerpoint/2010/main" val="3240312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Deslocamentos da Curva de Demanda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lnSpcReduction="10000"/>
              </a:bodyPr>
              <a:lstStyle/>
              <a:p>
                <a:r>
                  <a:rPr lang="pt-BR" dirty="0" smtClean="0"/>
                  <a:t>Sabemos que a lei da demanda diz que: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𝑃</m:t>
                            </m:r>
                          </m:e>
                          <m:sub>
                            <m:r>
                              <a:rPr lang="pt-BR" i="1">
                                <a:latin typeface="Cambria Math" panose="02040503050406030204" pitchFamily="18" charset="0"/>
                                <a:ea typeface="Cambria Math" panose="02040503050406030204" pitchFamily="18" charset="0"/>
                              </a:rPr>
                              <m:t>𝑖</m:t>
                            </m:r>
                          </m:sub>
                        </m:sSub>
                      </m:den>
                    </m:f>
                    <m:r>
                      <a:rPr lang="pt-BR" i="1">
                        <a:latin typeface="Cambria Math" panose="02040503050406030204" pitchFamily="18" charset="0"/>
                      </a:rPr>
                      <m:t>&lt;0</m:t>
                    </m:r>
                  </m:oMath>
                </a14:m>
                <a:r>
                  <a:rPr lang="pt-BR" dirty="0" smtClean="0"/>
                  <a:t>  </a:t>
                </a:r>
              </a:p>
              <a:p>
                <a:r>
                  <a:rPr lang="pt-BR" dirty="0" smtClean="0"/>
                  <a:t>Se um bem é Normal: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𝑌</m:t>
                        </m:r>
                      </m:den>
                    </m:f>
                    <m:r>
                      <a:rPr lang="pt-BR" b="0" i="1" smtClean="0">
                        <a:latin typeface="Cambria Math" panose="02040503050406030204" pitchFamily="18" charset="0"/>
                        <a:ea typeface="Cambria Math" panose="02040503050406030204" pitchFamily="18" charset="0"/>
                      </a:rPr>
                      <m:t>&gt;</m:t>
                    </m:r>
                    <m:r>
                      <a:rPr lang="pt-BR" i="1">
                        <a:latin typeface="Cambria Math" panose="02040503050406030204" pitchFamily="18" charset="0"/>
                      </a:rPr>
                      <m:t>0</m:t>
                    </m:r>
                  </m:oMath>
                </a14:m>
                <a:r>
                  <a:rPr lang="pt-BR" dirty="0"/>
                  <a:t> </a:t>
                </a:r>
                <a:endParaRPr lang="pt-BR" dirty="0" smtClean="0"/>
              </a:p>
              <a:p>
                <a:r>
                  <a:rPr lang="pt-BR" dirty="0"/>
                  <a:t>Se um bem é </a:t>
                </a:r>
                <a:r>
                  <a:rPr lang="pt-BR" dirty="0" smtClean="0"/>
                  <a:t>Inferior :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𝑌</m:t>
                        </m:r>
                      </m:den>
                    </m:f>
                    <m:r>
                      <a:rPr lang="pt-BR" b="0" i="1" smtClean="0">
                        <a:latin typeface="Cambria Math" panose="02040503050406030204" pitchFamily="18" charset="0"/>
                        <a:ea typeface="Cambria Math" panose="02040503050406030204" pitchFamily="18" charset="0"/>
                      </a:rPr>
                      <m:t>&lt;</m:t>
                    </m:r>
                    <m:r>
                      <a:rPr lang="pt-BR" i="1">
                        <a:latin typeface="Cambria Math" panose="02040503050406030204" pitchFamily="18" charset="0"/>
                      </a:rPr>
                      <m:t>0</m:t>
                    </m:r>
                  </m:oMath>
                </a14:m>
                <a:r>
                  <a:rPr lang="pt-BR" dirty="0"/>
                  <a:t> </a:t>
                </a:r>
                <a:endParaRPr lang="pt-BR" dirty="0" smtClean="0"/>
              </a:p>
              <a:p>
                <a:r>
                  <a:rPr lang="pt-BR" dirty="0" smtClean="0"/>
                  <a:t>Se um bem é complementar: </a:t>
                </a:r>
                <a:r>
                  <a:rPr lang="pt-BR" dirty="0"/>
                  <a:t>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𝑃</m:t>
                            </m:r>
                          </m:e>
                          <m:sub>
                            <m:r>
                              <a:rPr lang="pt-BR" b="0" i="1" smtClean="0">
                                <a:latin typeface="Cambria Math" panose="02040503050406030204" pitchFamily="18" charset="0"/>
                                <a:ea typeface="Cambria Math" panose="02040503050406030204" pitchFamily="18" charset="0"/>
                              </a:rPr>
                              <m:t>𝑐</m:t>
                            </m:r>
                          </m:sub>
                        </m:sSub>
                      </m:den>
                    </m:f>
                    <m:r>
                      <a:rPr lang="pt-BR" i="1">
                        <a:latin typeface="Cambria Math" panose="02040503050406030204" pitchFamily="18" charset="0"/>
                      </a:rPr>
                      <m:t>&lt;0</m:t>
                    </m:r>
                  </m:oMath>
                </a14:m>
                <a:endParaRPr lang="pt-BR" dirty="0" smtClean="0"/>
              </a:p>
              <a:p>
                <a:r>
                  <a:rPr lang="pt-BR" dirty="0"/>
                  <a:t>Se um bem é </a:t>
                </a:r>
                <a:r>
                  <a:rPr lang="pt-BR" dirty="0" smtClean="0"/>
                  <a:t>substituto: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𝑃</m:t>
                            </m:r>
                          </m:e>
                          <m:sub>
                            <m:r>
                              <a:rPr lang="pt-BR" b="0" i="1" smtClean="0">
                                <a:latin typeface="Cambria Math" panose="02040503050406030204" pitchFamily="18" charset="0"/>
                                <a:ea typeface="Cambria Math" panose="02040503050406030204" pitchFamily="18" charset="0"/>
                              </a:rPr>
                              <m:t>𝑠</m:t>
                            </m:r>
                          </m:sub>
                        </m:sSub>
                      </m:den>
                    </m:f>
                    <m:r>
                      <a:rPr lang="pt-BR" b="0" i="1" smtClean="0">
                        <a:latin typeface="Cambria Math" panose="02040503050406030204" pitchFamily="18" charset="0"/>
                        <a:ea typeface="Cambria Math" panose="02040503050406030204" pitchFamily="18" charset="0"/>
                      </a:rPr>
                      <m:t>&gt;</m:t>
                    </m:r>
                    <m:r>
                      <a:rPr lang="pt-BR" i="1">
                        <a:latin typeface="Cambria Math" panose="02040503050406030204" pitchFamily="18" charset="0"/>
                      </a:rPr>
                      <m:t>0</m:t>
                    </m:r>
                  </m:oMath>
                </a14:m>
                <a:endParaRPr lang="pt-BR" dirty="0" smtClean="0"/>
              </a:p>
              <a:p>
                <a:r>
                  <a:rPr lang="pt-BR" dirty="0" smtClean="0"/>
                  <a:t>Gostos e Expectativas tem efeito ambíguo</a:t>
                </a:r>
                <a:endParaRPr lang="pt-BR" dirty="0"/>
              </a:p>
              <a:p>
                <a:endParaRPr lang="pt-BR" dirty="0"/>
              </a:p>
              <a:p>
                <a:endParaRPr lang="pt-BR" dirty="0" smtClean="0"/>
              </a:p>
              <a:p>
                <a:endParaRPr lang="pt-BR" dirty="0"/>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560"/>
                </a:stretch>
              </a:blipFill>
            </p:spPr>
            <p:txBody>
              <a:bodyPr/>
              <a:lstStyle/>
              <a:p>
                <a:r>
                  <a:rPr lang="pt-BR">
                    <a:noFill/>
                  </a:rPr>
                  <a:t> </a:t>
                </a:r>
              </a:p>
            </p:txBody>
          </p:sp>
        </mc:Fallback>
      </mc:AlternateContent>
    </p:spTree>
    <p:extLst>
      <p:ext uri="{BB962C8B-B14F-4D97-AF65-F5344CB8AC3E}">
        <p14:creationId xmlns:p14="http://schemas.microsoft.com/office/powerpoint/2010/main" val="1565758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Espaço Reservado para Rodapé 2"/>
          <p:cNvSpPr>
            <a:spLocks noGrp="1"/>
          </p:cNvSpPr>
          <p:nvPr>
            <p:ph type="ftr" sz="quarter" idx="10"/>
          </p:nvPr>
        </p:nvSpPr>
        <p:spPr/>
        <p:txBody>
          <a:bodyPr/>
          <a:lstStyle/>
          <a:p>
            <a:r>
              <a:rPr lang="en-US" altLang="pt-BR"/>
              <a:t>THE MARKET FORCES OF SUPPLY AND DEMAND</a:t>
            </a:r>
          </a:p>
        </p:txBody>
      </p:sp>
      <p:sp>
        <p:nvSpPr>
          <p:cNvPr id="60" name="Espaço Reservado para Número de Slide 3"/>
          <p:cNvSpPr>
            <a:spLocks noGrp="1"/>
          </p:cNvSpPr>
          <p:nvPr>
            <p:ph type="sldNum" sz="quarter" idx="11"/>
          </p:nvPr>
        </p:nvSpPr>
        <p:spPr/>
        <p:txBody>
          <a:bodyPr/>
          <a:lstStyle/>
          <a:p>
            <a:fld id="{8ECDA873-647B-4EFC-9809-95ADB1619455}" type="slidenum">
              <a:rPr lang="en-US" altLang="pt-BR"/>
              <a:pPr/>
              <a:t>11</a:t>
            </a:fld>
            <a:endParaRPr lang="en-US" altLang="pt-BR"/>
          </a:p>
        </p:txBody>
      </p:sp>
      <p:grpSp>
        <p:nvGrpSpPr>
          <p:cNvPr id="62466" name="Group 2"/>
          <p:cNvGrpSpPr>
            <a:grpSpLocks/>
          </p:cNvGrpSpPr>
          <p:nvPr/>
        </p:nvGrpSpPr>
        <p:grpSpPr bwMode="auto">
          <a:xfrm>
            <a:off x="1760539" y="1166814"/>
            <a:ext cx="6669087" cy="5108575"/>
            <a:chOff x="149" y="735"/>
            <a:chExt cx="4201" cy="3218"/>
          </a:xfrm>
        </p:grpSpPr>
        <p:grpSp>
          <p:nvGrpSpPr>
            <p:cNvPr id="62467" name="Group 3"/>
            <p:cNvGrpSpPr>
              <a:grpSpLocks/>
            </p:cNvGrpSpPr>
            <p:nvPr/>
          </p:nvGrpSpPr>
          <p:grpSpPr bwMode="auto">
            <a:xfrm>
              <a:off x="149" y="735"/>
              <a:ext cx="4201" cy="3218"/>
              <a:chOff x="149" y="735"/>
              <a:chExt cx="4201" cy="3218"/>
            </a:xfrm>
          </p:grpSpPr>
          <p:graphicFrame>
            <p:nvGraphicFramePr>
              <p:cNvPr id="62468" name="Object 4"/>
              <p:cNvGraphicFramePr>
                <a:graphicFrameLocks noChangeAspect="1"/>
              </p:cNvGraphicFramePr>
              <p:nvPr/>
            </p:nvGraphicFramePr>
            <p:xfrm>
              <a:off x="149" y="735"/>
              <a:ext cx="4150" cy="3218"/>
            </p:xfrm>
            <a:graphic>
              <a:graphicData uri="http://schemas.openxmlformats.org/presentationml/2006/ole">
                <mc:AlternateContent xmlns:mc="http://schemas.openxmlformats.org/markup-compatibility/2006">
                  <mc:Choice xmlns:v="urn:schemas-microsoft-com:vml" Requires="v">
                    <p:oleObj spid="_x0000_s1063" name="Chart" r:id="rId4" imgW="4743602" imgH="3733800" progId="Excel.Chart.8">
                      <p:embed/>
                    </p:oleObj>
                  </mc:Choice>
                  <mc:Fallback>
                    <p:oleObj name="Chart" r:id="rId4" imgW="4743602" imgH="3733800" progId="Excel.Chart.8">
                      <p:embed/>
                      <p:pic>
                        <p:nvPicPr>
                          <p:cNvPr id="624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 y="735"/>
                            <a:ext cx="4150" cy="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2469" name="Group 5"/>
              <p:cNvGrpSpPr>
                <a:grpSpLocks/>
              </p:cNvGrpSpPr>
              <p:nvPr/>
            </p:nvGrpSpPr>
            <p:grpSpPr bwMode="auto">
              <a:xfrm>
                <a:off x="842" y="1605"/>
                <a:ext cx="883" cy="1871"/>
                <a:chOff x="357" y="2450"/>
                <a:chExt cx="795" cy="646"/>
              </a:xfrm>
            </p:grpSpPr>
            <p:sp>
              <p:nvSpPr>
                <p:cNvPr id="62470" name="Line 6"/>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1" name="Line 7"/>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62472" name="Text Box 8"/>
              <p:cNvSpPr txBox="1">
                <a:spLocks noChangeArrowheads="1"/>
              </p:cNvSpPr>
              <p:nvPr/>
            </p:nvSpPr>
            <p:spPr bwMode="auto">
              <a:xfrm>
                <a:off x="696" y="820"/>
                <a:ext cx="262" cy="3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600" b="1" i="1">
                    <a:cs typeface="Arial" panose="020B0604020202020204" pitchFamily="34" charset="0"/>
                  </a:rPr>
                  <a:t>P</a:t>
                </a:r>
              </a:p>
            </p:txBody>
          </p:sp>
          <p:sp>
            <p:nvSpPr>
              <p:cNvPr id="62473" name="Text Box 9"/>
              <p:cNvSpPr txBox="1">
                <a:spLocks noChangeArrowheads="1"/>
              </p:cNvSpPr>
              <p:nvPr/>
            </p:nvSpPr>
            <p:spPr bwMode="auto">
              <a:xfrm>
                <a:off x="4077" y="3356"/>
                <a:ext cx="273"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b="1" i="1">
                    <a:cs typeface="Arial" panose="020B0604020202020204" pitchFamily="34" charset="0"/>
                  </a:rPr>
                  <a:t>Q</a:t>
                </a:r>
              </a:p>
            </p:txBody>
          </p:sp>
          <p:grpSp>
            <p:nvGrpSpPr>
              <p:cNvPr id="62474" name="Group 10"/>
              <p:cNvGrpSpPr>
                <a:grpSpLocks/>
              </p:cNvGrpSpPr>
              <p:nvPr/>
            </p:nvGrpSpPr>
            <p:grpSpPr bwMode="auto">
              <a:xfrm>
                <a:off x="841" y="2731"/>
                <a:ext cx="1747" cy="744"/>
                <a:chOff x="357" y="2450"/>
                <a:chExt cx="795" cy="646"/>
              </a:xfrm>
            </p:grpSpPr>
            <p:sp>
              <p:nvSpPr>
                <p:cNvPr id="62475" name="Line 11"/>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6" name="Line 12"/>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77" name="Group 13"/>
              <p:cNvGrpSpPr>
                <a:grpSpLocks/>
              </p:cNvGrpSpPr>
              <p:nvPr/>
            </p:nvGrpSpPr>
            <p:grpSpPr bwMode="auto">
              <a:xfrm>
                <a:off x="841" y="3092"/>
                <a:ext cx="2032" cy="368"/>
                <a:chOff x="357" y="2450"/>
                <a:chExt cx="795" cy="646"/>
              </a:xfrm>
            </p:grpSpPr>
            <p:sp>
              <p:nvSpPr>
                <p:cNvPr id="62478" name="Line 14"/>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9" name="Line 15"/>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0" name="Group 16"/>
              <p:cNvGrpSpPr>
                <a:grpSpLocks/>
              </p:cNvGrpSpPr>
              <p:nvPr/>
            </p:nvGrpSpPr>
            <p:grpSpPr bwMode="auto">
              <a:xfrm>
                <a:off x="843" y="2345"/>
                <a:ext cx="1452" cy="1114"/>
                <a:chOff x="357" y="2450"/>
                <a:chExt cx="795" cy="646"/>
              </a:xfrm>
            </p:grpSpPr>
            <p:sp>
              <p:nvSpPr>
                <p:cNvPr id="62481" name="Line 17"/>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82" name="Line 18"/>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3" name="Group 19"/>
              <p:cNvGrpSpPr>
                <a:grpSpLocks/>
              </p:cNvGrpSpPr>
              <p:nvPr/>
            </p:nvGrpSpPr>
            <p:grpSpPr bwMode="auto">
              <a:xfrm>
                <a:off x="840" y="1977"/>
                <a:ext cx="1172" cy="1484"/>
                <a:chOff x="357" y="2450"/>
                <a:chExt cx="795" cy="646"/>
              </a:xfrm>
            </p:grpSpPr>
            <p:sp>
              <p:nvSpPr>
                <p:cNvPr id="62484" name="Line 20"/>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85" name="Line 21"/>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6" name="Group 22"/>
              <p:cNvGrpSpPr>
                <a:grpSpLocks/>
              </p:cNvGrpSpPr>
              <p:nvPr/>
            </p:nvGrpSpPr>
            <p:grpSpPr bwMode="auto">
              <a:xfrm>
                <a:off x="1235" y="999"/>
                <a:ext cx="1923" cy="2450"/>
                <a:chOff x="1235" y="999"/>
                <a:chExt cx="1923" cy="2450"/>
              </a:xfrm>
            </p:grpSpPr>
            <p:sp>
              <p:nvSpPr>
                <p:cNvPr id="62487" name="Line 23"/>
                <p:cNvSpPr>
                  <a:spLocks noChangeShapeType="1"/>
                </p:cNvSpPr>
                <p:nvPr/>
              </p:nvSpPr>
              <p:spPr bwMode="auto">
                <a:xfrm>
                  <a:off x="1235" y="999"/>
                  <a:ext cx="1923" cy="2450"/>
                </a:xfrm>
                <a:prstGeom prst="line">
                  <a:avLst/>
                </a:prstGeom>
                <a:noFill/>
                <a:ln w="50800">
                  <a:solidFill>
                    <a:srgbClr val="777777"/>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2488" name="Oval 24"/>
                <p:cNvSpPr>
                  <a:spLocks noChangeArrowheads="1"/>
                </p:cNvSpPr>
                <p:nvPr/>
              </p:nvSpPr>
              <p:spPr bwMode="auto">
                <a:xfrm>
                  <a:off x="1678" y="1569"/>
                  <a:ext cx="89"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89" name="Oval 25"/>
                <p:cNvSpPr>
                  <a:spLocks noChangeArrowheads="1"/>
                </p:cNvSpPr>
                <p:nvPr/>
              </p:nvSpPr>
              <p:spPr bwMode="auto">
                <a:xfrm>
                  <a:off x="2547" y="2682"/>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0" name="Oval 26"/>
                <p:cNvSpPr>
                  <a:spLocks noChangeArrowheads="1"/>
                </p:cNvSpPr>
                <p:nvPr/>
              </p:nvSpPr>
              <p:spPr bwMode="auto">
                <a:xfrm>
                  <a:off x="2832" y="3047"/>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1" name="Oval 27"/>
                <p:cNvSpPr>
                  <a:spLocks noChangeArrowheads="1"/>
                </p:cNvSpPr>
                <p:nvPr/>
              </p:nvSpPr>
              <p:spPr bwMode="auto">
                <a:xfrm>
                  <a:off x="2251" y="2303"/>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2" name="Oval 28"/>
                <p:cNvSpPr>
                  <a:spLocks noChangeArrowheads="1"/>
                </p:cNvSpPr>
                <p:nvPr/>
              </p:nvSpPr>
              <p:spPr bwMode="auto">
                <a:xfrm>
                  <a:off x="1960" y="1936"/>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3" name="Oval 29"/>
                <p:cNvSpPr>
                  <a:spLocks noChangeArrowheads="1"/>
                </p:cNvSpPr>
                <p:nvPr/>
              </p:nvSpPr>
              <p:spPr bwMode="auto">
                <a:xfrm>
                  <a:off x="1389" y="1192"/>
                  <a:ext cx="91"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62494" name="Group 30"/>
              <p:cNvGrpSpPr>
                <a:grpSpLocks/>
              </p:cNvGrpSpPr>
              <p:nvPr/>
            </p:nvGrpSpPr>
            <p:grpSpPr bwMode="auto">
              <a:xfrm>
                <a:off x="840" y="1231"/>
                <a:ext cx="598" cy="2241"/>
                <a:chOff x="357" y="2450"/>
                <a:chExt cx="795" cy="646"/>
              </a:xfrm>
            </p:grpSpPr>
            <p:sp>
              <p:nvSpPr>
                <p:cNvPr id="62495" name="Line 31"/>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96" name="Line 32"/>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62497" name="Oval 33"/>
            <p:cNvSpPr>
              <a:spLocks noChangeArrowheads="1"/>
            </p:cNvSpPr>
            <p:nvPr/>
          </p:nvSpPr>
          <p:spPr bwMode="auto">
            <a:xfrm>
              <a:off x="3114" y="3411"/>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78882" name="Text Box 34"/>
          <p:cNvSpPr txBox="1">
            <a:spLocks noChangeArrowheads="1"/>
          </p:cNvSpPr>
          <p:nvPr/>
        </p:nvSpPr>
        <p:spPr bwMode="auto">
          <a:xfrm>
            <a:off x="6848476" y="1193801"/>
            <a:ext cx="3421063" cy="307314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50000"/>
              </a:spcBef>
            </a:pPr>
            <a:r>
              <a:rPr lang="en-US" altLang="pt-BR" sz="2600" dirty="0" err="1" smtClean="0">
                <a:cs typeface="Arial" panose="020B0604020202020204" pitchFamily="34" charset="0"/>
              </a:rPr>
              <a:t>Suponha</a:t>
            </a:r>
            <a:r>
              <a:rPr lang="en-US" altLang="pt-BR" sz="2600" dirty="0" smtClean="0">
                <a:cs typeface="Arial" panose="020B0604020202020204" pitchFamily="34" charset="0"/>
              </a:rPr>
              <a:t> que </a:t>
            </a:r>
            <a:r>
              <a:rPr lang="en-US" altLang="pt-BR" sz="2600" dirty="0" err="1" smtClean="0">
                <a:cs typeface="Arial" panose="020B0604020202020204" pitchFamily="34" charset="0"/>
              </a:rPr>
              <a:t>os</a:t>
            </a:r>
            <a:r>
              <a:rPr lang="en-US" altLang="pt-BR" sz="2600" dirty="0" smtClean="0">
                <a:cs typeface="Arial" panose="020B0604020202020204" pitchFamily="34" charset="0"/>
              </a:rPr>
              <a:t> </a:t>
            </a:r>
            <a:r>
              <a:rPr lang="en-US" altLang="pt-BR" sz="2600" dirty="0" err="1" smtClean="0">
                <a:cs typeface="Arial" panose="020B0604020202020204" pitchFamily="34" charset="0"/>
              </a:rPr>
              <a:t>indíviduos</a:t>
            </a:r>
            <a:r>
              <a:rPr lang="en-US" altLang="pt-BR" sz="2600" dirty="0" smtClean="0">
                <a:cs typeface="Arial" panose="020B0604020202020204" pitchFamily="34" charset="0"/>
              </a:rPr>
              <a:t> </a:t>
            </a:r>
            <a:r>
              <a:rPr lang="en-US" altLang="pt-BR" sz="2600" dirty="0" err="1" smtClean="0">
                <a:cs typeface="Arial" panose="020B0604020202020204" pitchFamily="34" charset="0"/>
              </a:rPr>
              <a:t>recebam</a:t>
            </a:r>
            <a:r>
              <a:rPr lang="en-US" altLang="pt-BR" sz="2600" dirty="0" smtClean="0">
                <a:cs typeface="Arial" panose="020B0604020202020204" pitchFamily="34" charset="0"/>
              </a:rPr>
              <a:t> um </a:t>
            </a:r>
            <a:r>
              <a:rPr lang="en-US" altLang="pt-BR" sz="2600" dirty="0" err="1" smtClean="0">
                <a:cs typeface="Arial" panose="020B0604020202020204" pitchFamily="34" charset="0"/>
              </a:rPr>
              <a:t>aumento</a:t>
            </a:r>
            <a:r>
              <a:rPr lang="en-US" altLang="pt-BR" sz="2600" dirty="0" smtClean="0">
                <a:cs typeface="Arial" panose="020B0604020202020204" pitchFamily="34" charset="0"/>
              </a:rPr>
              <a:t> </a:t>
            </a:r>
            <a:r>
              <a:rPr lang="en-US" altLang="pt-BR" sz="2600" dirty="0" err="1" smtClean="0">
                <a:cs typeface="Arial" panose="020B0604020202020204" pitchFamily="34" charset="0"/>
              </a:rPr>
              <a:t>salarial</a:t>
            </a:r>
            <a:endParaRPr lang="en-US" altLang="pt-BR" sz="2600" dirty="0">
              <a:cs typeface="Arial" panose="020B0604020202020204" pitchFamily="34" charset="0"/>
            </a:endParaRPr>
          </a:p>
          <a:p>
            <a:pPr>
              <a:lnSpc>
                <a:spcPct val="105000"/>
              </a:lnSpc>
              <a:spcBef>
                <a:spcPct val="10000"/>
              </a:spcBef>
            </a:pPr>
            <a:r>
              <a:rPr lang="en-US" altLang="pt-BR" sz="2600" dirty="0" err="1" smtClean="0">
                <a:cs typeface="Arial" panose="020B0604020202020204" pitchFamily="34" charset="0"/>
              </a:rPr>
              <a:t>Então</a:t>
            </a:r>
            <a:r>
              <a:rPr lang="en-US" altLang="pt-BR" sz="2600" dirty="0" smtClean="0">
                <a:cs typeface="Arial" panose="020B0604020202020204" pitchFamily="34" charset="0"/>
              </a:rPr>
              <a:t>, a </a:t>
            </a:r>
            <a:r>
              <a:rPr lang="en-US" altLang="pt-BR" sz="2600" dirty="0" err="1" smtClean="0">
                <a:cs typeface="Arial" panose="020B0604020202020204" pitchFamily="34" charset="0"/>
              </a:rPr>
              <a:t>cada</a:t>
            </a:r>
            <a:r>
              <a:rPr lang="en-US" altLang="pt-BR" sz="2600" dirty="0" smtClean="0">
                <a:cs typeface="Arial" panose="020B0604020202020204" pitchFamily="34" charset="0"/>
              </a:rPr>
              <a:t> </a:t>
            </a:r>
            <a:r>
              <a:rPr lang="en-US" altLang="pt-BR" sz="2600" b="1" i="1" dirty="0" smtClean="0">
                <a:cs typeface="Arial" panose="020B0604020202020204" pitchFamily="34" charset="0"/>
              </a:rPr>
              <a:t>P</a:t>
            </a:r>
            <a:r>
              <a:rPr lang="en-US" altLang="pt-BR" sz="2600" dirty="0">
                <a:cs typeface="Arial" panose="020B0604020202020204" pitchFamily="34" charset="0"/>
              </a:rPr>
              <a:t>, </a:t>
            </a:r>
            <a:br>
              <a:rPr lang="en-US" altLang="pt-BR" sz="2600" dirty="0">
                <a:cs typeface="Arial" panose="020B0604020202020204" pitchFamily="34" charset="0"/>
              </a:rPr>
            </a:br>
            <a:r>
              <a:rPr lang="en-US" altLang="pt-BR" sz="2600" b="1" i="1" dirty="0" err="1">
                <a:cs typeface="Arial" panose="020B0604020202020204" pitchFamily="34" charset="0"/>
              </a:rPr>
              <a:t>Q</a:t>
            </a:r>
            <a:r>
              <a:rPr lang="en-US" altLang="pt-BR" sz="2600" b="1" i="1" baseline="30000" dirty="0" err="1">
                <a:cs typeface="Arial" panose="020B0604020202020204" pitchFamily="34" charset="0"/>
              </a:rPr>
              <a:t>d</a:t>
            </a:r>
            <a:r>
              <a:rPr lang="en-US" altLang="pt-BR" sz="2600" dirty="0">
                <a:cs typeface="Arial" panose="020B0604020202020204" pitchFamily="34" charset="0"/>
              </a:rPr>
              <a:t>  </a:t>
            </a:r>
            <a:r>
              <a:rPr lang="en-US" altLang="pt-BR" sz="2600" dirty="0" err="1" smtClean="0">
                <a:cs typeface="Arial" panose="020B0604020202020204" pitchFamily="34" charset="0"/>
              </a:rPr>
              <a:t>aumentará</a:t>
            </a:r>
            <a:r>
              <a:rPr lang="en-US" altLang="pt-BR" sz="2600" dirty="0" smtClean="0">
                <a:cs typeface="Arial" panose="020B0604020202020204" pitchFamily="34" charset="0"/>
              </a:rPr>
              <a:t> </a:t>
            </a:r>
            <a:r>
              <a:rPr lang="en-US" altLang="pt-BR" sz="2600" dirty="0">
                <a:cs typeface="Arial" panose="020B0604020202020204" pitchFamily="34" charset="0"/>
              </a:rPr>
              <a:t/>
            </a:r>
            <a:br>
              <a:rPr lang="en-US" altLang="pt-BR" sz="2600" dirty="0">
                <a:cs typeface="Arial" panose="020B0604020202020204" pitchFamily="34" charset="0"/>
              </a:rPr>
            </a:br>
            <a:r>
              <a:rPr lang="en-US" altLang="pt-BR" sz="2600" dirty="0" smtClean="0">
                <a:cs typeface="Arial" panose="020B0604020202020204" pitchFamily="34" charset="0"/>
              </a:rPr>
              <a:t>(</a:t>
            </a:r>
            <a:r>
              <a:rPr lang="en-US" altLang="pt-BR" sz="2600" dirty="0" err="1" smtClean="0">
                <a:cs typeface="Arial" panose="020B0604020202020204" pitchFamily="34" charset="0"/>
              </a:rPr>
              <a:t>por</a:t>
            </a:r>
            <a:r>
              <a:rPr lang="en-US" altLang="pt-BR" sz="2600" dirty="0" smtClean="0">
                <a:cs typeface="Arial" panose="020B0604020202020204" pitchFamily="34" charset="0"/>
              </a:rPr>
              <a:t> </a:t>
            </a:r>
            <a:r>
              <a:rPr lang="en-US" altLang="pt-BR" sz="2600" dirty="0">
                <a:cs typeface="Arial" panose="020B0604020202020204" pitchFamily="34" charset="0"/>
              </a:rPr>
              <a:t>5 </a:t>
            </a:r>
            <a:r>
              <a:rPr lang="en-US" altLang="pt-BR" sz="2600" dirty="0" err="1" smtClean="0">
                <a:cs typeface="Arial" panose="020B0604020202020204" pitchFamily="34" charset="0"/>
              </a:rPr>
              <a:t>nesse</a:t>
            </a:r>
            <a:r>
              <a:rPr lang="en-US" altLang="pt-BR" sz="2600" dirty="0" smtClean="0">
                <a:cs typeface="Arial" panose="020B0604020202020204" pitchFamily="34" charset="0"/>
              </a:rPr>
              <a:t> </a:t>
            </a:r>
            <a:r>
              <a:rPr lang="en-US" altLang="pt-BR" sz="2600" dirty="0" err="1" smtClean="0">
                <a:cs typeface="Arial" panose="020B0604020202020204" pitchFamily="34" charset="0"/>
              </a:rPr>
              <a:t>exemplo</a:t>
            </a:r>
            <a:r>
              <a:rPr lang="en-US" altLang="pt-BR" sz="2600" dirty="0" smtClean="0">
                <a:cs typeface="Arial" panose="020B0604020202020204" pitchFamily="34" charset="0"/>
              </a:rPr>
              <a:t>).</a:t>
            </a:r>
            <a:endParaRPr lang="en-US" altLang="pt-BR" sz="2600" dirty="0">
              <a:cs typeface="Arial" panose="020B0604020202020204" pitchFamily="34" charset="0"/>
            </a:endParaRPr>
          </a:p>
        </p:txBody>
      </p:sp>
      <p:sp>
        <p:nvSpPr>
          <p:cNvPr id="78883" name="Line 35"/>
          <p:cNvSpPr>
            <a:spLocks noChangeShapeType="1"/>
          </p:cNvSpPr>
          <p:nvPr/>
        </p:nvSpPr>
        <p:spPr bwMode="auto">
          <a:xfrm>
            <a:off x="4243389" y="1563688"/>
            <a:ext cx="3074987" cy="3949700"/>
          </a:xfrm>
          <a:prstGeom prst="line">
            <a:avLst/>
          </a:prstGeom>
          <a:noFill/>
          <a:ln w="50800">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grpSp>
        <p:nvGrpSpPr>
          <p:cNvPr id="11" name="Group 36"/>
          <p:cNvGrpSpPr>
            <a:grpSpLocks/>
          </p:cNvGrpSpPr>
          <p:nvPr/>
        </p:nvGrpSpPr>
        <p:grpSpPr bwMode="auto">
          <a:xfrm>
            <a:off x="6623050" y="5435601"/>
            <a:ext cx="755650" cy="138113"/>
            <a:chOff x="3210" y="3415"/>
            <a:chExt cx="476" cy="87"/>
          </a:xfrm>
        </p:grpSpPr>
        <p:sp>
          <p:nvSpPr>
            <p:cNvPr id="62501" name="Oval 37"/>
            <p:cNvSpPr>
              <a:spLocks noChangeArrowheads="1"/>
            </p:cNvSpPr>
            <p:nvPr/>
          </p:nvSpPr>
          <p:spPr bwMode="auto">
            <a:xfrm>
              <a:off x="3598" y="3415"/>
              <a:ext cx="88" cy="87"/>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2" name="Line 38"/>
            <p:cNvSpPr>
              <a:spLocks noChangeShapeType="1"/>
            </p:cNvSpPr>
            <p:nvPr/>
          </p:nvSpPr>
          <p:spPr bwMode="auto">
            <a:xfrm>
              <a:off x="3210" y="3456"/>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2" name="Group 39"/>
          <p:cNvGrpSpPr>
            <a:grpSpLocks/>
          </p:cNvGrpSpPr>
          <p:nvPr/>
        </p:nvGrpSpPr>
        <p:grpSpPr bwMode="auto">
          <a:xfrm>
            <a:off x="6162676" y="4827588"/>
            <a:ext cx="752475" cy="138112"/>
            <a:chOff x="2922" y="3041"/>
            <a:chExt cx="474" cy="87"/>
          </a:xfrm>
        </p:grpSpPr>
        <p:sp>
          <p:nvSpPr>
            <p:cNvPr id="62504" name="Oval 40"/>
            <p:cNvSpPr>
              <a:spLocks noChangeArrowheads="1"/>
            </p:cNvSpPr>
            <p:nvPr/>
          </p:nvSpPr>
          <p:spPr bwMode="auto">
            <a:xfrm>
              <a:off x="3308" y="3041"/>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5" name="Line 41"/>
            <p:cNvSpPr>
              <a:spLocks noChangeShapeType="1"/>
            </p:cNvSpPr>
            <p:nvPr/>
          </p:nvSpPr>
          <p:spPr bwMode="auto">
            <a:xfrm>
              <a:off x="2922" y="3094"/>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3" name="Group 42"/>
          <p:cNvGrpSpPr>
            <a:grpSpLocks/>
          </p:cNvGrpSpPr>
          <p:nvPr/>
        </p:nvGrpSpPr>
        <p:grpSpPr bwMode="auto">
          <a:xfrm>
            <a:off x="5705475" y="4248151"/>
            <a:ext cx="757238" cy="138113"/>
            <a:chOff x="2634" y="2676"/>
            <a:chExt cx="477" cy="87"/>
          </a:xfrm>
        </p:grpSpPr>
        <p:sp>
          <p:nvSpPr>
            <p:cNvPr id="62507" name="Oval 43"/>
            <p:cNvSpPr>
              <a:spLocks noChangeArrowheads="1"/>
            </p:cNvSpPr>
            <p:nvPr/>
          </p:nvSpPr>
          <p:spPr bwMode="auto">
            <a:xfrm>
              <a:off x="3023" y="2676"/>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8" name="Line 44"/>
            <p:cNvSpPr>
              <a:spLocks noChangeShapeType="1"/>
            </p:cNvSpPr>
            <p:nvPr/>
          </p:nvSpPr>
          <p:spPr bwMode="auto">
            <a:xfrm>
              <a:off x="2634" y="272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4" name="Group 45"/>
          <p:cNvGrpSpPr>
            <a:grpSpLocks/>
          </p:cNvGrpSpPr>
          <p:nvPr/>
        </p:nvGrpSpPr>
        <p:grpSpPr bwMode="auto">
          <a:xfrm>
            <a:off x="5248275" y="3646488"/>
            <a:ext cx="744538" cy="138112"/>
            <a:chOff x="2346" y="2297"/>
            <a:chExt cx="469" cy="87"/>
          </a:xfrm>
        </p:grpSpPr>
        <p:sp>
          <p:nvSpPr>
            <p:cNvPr id="62510" name="Oval 46"/>
            <p:cNvSpPr>
              <a:spLocks noChangeArrowheads="1"/>
            </p:cNvSpPr>
            <p:nvPr/>
          </p:nvSpPr>
          <p:spPr bwMode="auto">
            <a:xfrm>
              <a:off x="2727" y="2297"/>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1" name="Line 47"/>
            <p:cNvSpPr>
              <a:spLocks noChangeShapeType="1"/>
            </p:cNvSpPr>
            <p:nvPr/>
          </p:nvSpPr>
          <p:spPr bwMode="auto">
            <a:xfrm>
              <a:off x="2346" y="234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5" name="Group 48"/>
          <p:cNvGrpSpPr>
            <a:grpSpLocks/>
          </p:cNvGrpSpPr>
          <p:nvPr/>
        </p:nvGrpSpPr>
        <p:grpSpPr bwMode="auto">
          <a:xfrm>
            <a:off x="4776788" y="3063876"/>
            <a:ext cx="754062" cy="138113"/>
            <a:chOff x="2049" y="1930"/>
            <a:chExt cx="475" cy="87"/>
          </a:xfrm>
        </p:grpSpPr>
        <p:sp>
          <p:nvSpPr>
            <p:cNvPr id="62513" name="Oval 49"/>
            <p:cNvSpPr>
              <a:spLocks noChangeArrowheads="1"/>
            </p:cNvSpPr>
            <p:nvPr/>
          </p:nvSpPr>
          <p:spPr bwMode="auto">
            <a:xfrm>
              <a:off x="2436" y="1930"/>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4" name="Line 50"/>
            <p:cNvSpPr>
              <a:spLocks noChangeShapeType="1"/>
            </p:cNvSpPr>
            <p:nvPr/>
          </p:nvSpPr>
          <p:spPr bwMode="auto">
            <a:xfrm>
              <a:off x="2049" y="197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6" name="Group 51"/>
          <p:cNvGrpSpPr>
            <a:grpSpLocks/>
          </p:cNvGrpSpPr>
          <p:nvPr/>
        </p:nvGrpSpPr>
        <p:grpSpPr bwMode="auto">
          <a:xfrm>
            <a:off x="4333875" y="2481263"/>
            <a:ext cx="750888" cy="138112"/>
            <a:chOff x="1770" y="1563"/>
            <a:chExt cx="473" cy="87"/>
          </a:xfrm>
        </p:grpSpPr>
        <p:sp>
          <p:nvSpPr>
            <p:cNvPr id="62516" name="Oval 52"/>
            <p:cNvSpPr>
              <a:spLocks noChangeArrowheads="1"/>
            </p:cNvSpPr>
            <p:nvPr/>
          </p:nvSpPr>
          <p:spPr bwMode="auto">
            <a:xfrm>
              <a:off x="2154" y="1563"/>
              <a:ext cx="89"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7" name="Line 53"/>
            <p:cNvSpPr>
              <a:spLocks noChangeShapeType="1"/>
            </p:cNvSpPr>
            <p:nvPr/>
          </p:nvSpPr>
          <p:spPr bwMode="auto">
            <a:xfrm>
              <a:off x="1770" y="160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7" name="Group 54"/>
          <p:cNvGrpSpPr>
            <a:grpSpLocks/>
          </p:cNvGrpSpPr>
          <p:nvPr/>
        </p:nvGrpSpPr>
        <p:grpSpPr bwMode="auto">
          <a:xfrm>
            <a:off x="3876676" y="1882776"/>
            <a:ext cx="752475" cy="138113"/>
            <a:chOff x="1482" y="1186"/>
            <a:chExt cx="474" cy="87"/>
          </a:xfrm>
        </p:grpSpPr>
        <p:sp>
          <p:nvSpPr>
            <p:cNvPr id="62519" name="Oval 55"/>
            <p:cNvSpPr>
              <a:spLocks noChangeArrowheads="1"/>
            </p:cNvSpPr>
            <p:nvPr/>
          </p:nvSpPr>
          <p:spPr bwMode="auto">
            <a:xfrm>
              <a:off x="1865" y="1186"/>
              <a:ext cx="91"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20" name="Line 56"/>
            <p:cNvSpPr>
              <a:spLocks noChangeShapeType="1"/>
            </p:cNvSpPr>
            <p:nvPr/>
          </p:nvSpPr>
          <p:spPr bwMode="auto">
            <a:xfrm>
              <a:off x="1482" y="1234"/>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sp>
        <p:nvSpPr>
          <p:cNvPr id="62522" name="FlagCount" hidden="1">
            <a:hlinkClick r:id="rId6"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62525" name="Rectangle 61"/>
          <p:cNvSpPr>
            <a:spLocks noGrp="1" noChangeArrowheads="1"/>
          </p:cNvSpPr>
          <p:nvPr>
            <p:ph type="title"/>
          </p:nvPr>
        </p:nvSpPr>
        <p:spPr>
          <a:xfrm>
            <a:off x="1993900" y="265114"/>
            <a:ext cx="8039100" cy="681037"/>
          </a:xfrm>
        </p:spPr>
        <p:txBody>
          <a:bodyPr>
            <a:normAutofit fontScale="90000"/>
          </a:bodyPr>
          <a:lstStyle/>
          <a:p>
            <a:pPr algn="l"/>
            <a:r>
              <a:rPr lang="en-US" altLang="pt-BR" sz="3400" dirty="0" err="1" smtClean="0"/>
              <a:t>Deslocamento</a:t>
            </a:r>
            <a:r>
              <a:rPr lang="en-US" altLang="pt-BR" sz="3400" dirty="0" smtClean="0"/>
              <a:t> da </a:t>
            </a:r>
            <a:r>
              <a:rPr lang="en-US" altLang="pt-BR" sz="3400" dirty="0" err="1" smtClean="0"/>
              <a:t>Curva</a:t>
            </a:r>
            <a:r>
              <a:rPr lang="en-US" altLang="pt-BR" sz="3400" dirty="0" smtClean="0"/>
              <a:t> de </a:t>
            </a:r>
            <a:r>
              <a:rPr lang="en-US" altLang="pt-BR" sz="3400" dirty="0" err="1" smtClean="0"/>
              <a:t>Demanda</a:t>
            </a:r>
            <a:r>
              <a:rPr lang="en-US" altLang="pt-BR" sz="3400" dirty="0" smtClean="0"/>
              <a:t> : </a:t>
            </a:r>
            <a:r>
              <a:rPr lang="en-US" altLang="pt-BR" sz="3400" dirty="0" smtClean="0">
                <a:solidFill>
                  <a:srgbClr val="008080"/>
                </a:solidFill>
              </a:rPr>
              <a:t> </a:t>
            </a:r>
            <a:r>
              <a:rPr lang="en-US" altLang="pt-BR" sz="3400" dirty="0" err="1" smtClean="0">
                <a:solidFill>
                  <a:srgbClr val="008080"/>
                </a:solidFill>
              </a:rPr>
              <a:t>Aumento</a:t>
            </a:r>
            <a:r>
              <a:rPr lang="en-US" altLang="pt-BR" sz="3400" dirty="0" smtClean="0">
                <a:solidFill>
                  <a:srgbClr val="008080"/>
                </a:solidFill>
              </a:rPr>
              <a:t> da </a:t>
            </a:r>
            <a:r>
              <a:rPr lang="en-US" altLang="pt-BR" sz="3400" dirty="0" err="1" smtClean="0">
                <a:solidFill>
                  <a:srgbClr val="008080"/>
                </a:solidFill>
              </a:rPr>
              <a:t>Renda</a:t>
            </a:r>
            <a:r>
              <a:rPr lang="en-US" altLang="pt-BR" sz="3400" dirty="0" smtClean="0">
                <a:solidFill>
                  <a:srgbClr val="008080"/>
                </a:solidFill>
              </a:rPr>
              <a:t> – </a:t>
            </a:r>
            <a:r>
              <a:rPr lang="en-US" altLang="pt-BR" sz="3400" dirty="0" err="1" smtClean="0">
                <a:solidFill>
                  <a:srgbClr val="008080"/>
                </a:solidFill>
              </a:rPr>
              <a:t>Bem</a:t>
            </a:r>
            <a:r>
              <a:rPr lang="en-US" altLang="pt-BR" sz="3400" dirty="0" smtClean="0">
                <a:solidFill>
                  <a:srgbClr val="008080"/>
                </a:solidFill>
              </a:rPr>
              <a:t> Normal</a:t>
            </a:r>
            <a:endParaRPr lang="en-US" altLang="pt-BR" sz="3400" dirty="0">
              <a:solidFill>
                <a:srgbClr val="008080"/>
              </a:solidFill>
            </a:endParaRPr>
          </a:p>
        </p:txBody>
      </p:sp>
    </p:spTree>
    <p:extLst>
      <p:ext uri="{BB962C8B-B14F-4D97-AF65-F5344CB8AC3E}">
        <p14:creationId xmlns:p14="http://schemas.microsoft.com/office/powerpoint/2010/main" val="6980682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82"/>
                                        </p:tgtEl>
                                        <p:attrNameLst>
                                          <p:attrName>style.visibility</p:attrName>
                                        </p:attrNameLst>
                                      </p:cBhvr>
                                      <p:to>
                                        <p:strVal val="visible"/>
                                      </p:to>
                                    </p:set>
                                    <p:animEffect transition="in" filter="dissolve">
                                      <p:cBhvr>
                                        <p:cTn id="7" dur="500"/>
                                        <p:tgtEl>
                                          <p:spTgt spid="78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par>
                                <p:cTn id="34" presetID="22" presetClass="entr" presetSubtype="8"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78883"/>
                                        </p:tgtEl>
                                        <p:attrNameLst>
                                          <p:attrName>style.visibility</p:attrName>
                                        </p:attrNameLst>
                                      </p:cBhvr>
                                      <p:to>
                                        <p:strVal val="visible"/>
                                      </p:to>
                                    </p:set>
                                    <p:animEffect transition="in" filter="strips(downRight)">
                                      <p:cBhvr>
                                        <p:cTn id="41" dur="500"/>
                                        <p:tgtEl>
                                          <p:spTgt spid="78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Espaço Reservado para Rodapé 2"/>
          <p:cNvSpPr>
            <a:spLocks noGrp="1"/>
          </p:cNvSpPr>
          <p:nvPr>
            <p:ph type="ftr" sz="quarter" idx="10"/>
          </p:nvPr>
        </p:nvSpPr>
        <p:spPr/>
        <p:txBody>
          <a:bodyPr/>
          <a:lstStyle/>
          <a:p>
            <a:r>
              <a:rPr lang="en-US" altLang="pt-BR"/>
              <a:t>THE MARKET FORCES OF SUPPLY AND DEMAND</a:t>
            </a:r>
          </a:p>
        </p:txBody>
      </p:sp>
      <p:sp>
        <p:nvSpPr>
          <p:cNvPr id="60" name="Espaço Reservado para Número de Slide 3"/>
          <p:cNvSpPr>
            <a:spLocks noGrp="1"/>
          </p:cNvSpPr>
          <p:nvPr>
            <p:ph type="sldNum" sz="quarter" idx="11"/>
          </p:nvPr>
        </p:nvSpPr>
        <p:spPr/>
        <p:txBody>
          <a:bodyPr/>
          <a:lstStyle/>
          <a:p>
            <a:fld id="{8ECDA873-647B-4EFC-9809-95ADB1619455}" type="slidenum">
              <a:rPr lang="en-US" altLang="pt-BR"/>
              <a:pPr/>
              <a:t>12</a:t>
            </a:fld>
            <a:endParaRPr lang="en-US" altLang="pt-BR"/>
          </a:p>
        </p:txBody>
      </p:sp>
      <p:grpSp>
        <p:nvGrpSpPr>
          <p:cNvPr id="62466" name="Group 2"/>
          <p:cNvGrpSpPr>
            <a:grpSpLocks/>
          </p:cNvGrpSpPr>
          <p:nvPr/>
        </p:nvGrpSpPr>
        <p:grpSpPr bwMode="auto">
          <a:xfrm>
            <a:off x="1760539" y="1166814"/>
            <a:ext cx="6669087" cy="5108575"/>
            <a:chOff x="149" y="735"/>
            <a:chExt cx="4201" cy="3218"/>
          </a:xfrm>
        </p:grpSpPr>
        <p:grpSp>
          <p:nvGrpSpPr>
            <p:cNvPr id="62467" name="Group 3"/>
            <p:cNvGrpSpPr>
              <a:grpSpLocks/>
            </p:cNvGrpSpPr>
            <p:nvPr/>
          </p:nvGrpSpPr>
          <p:grpSpPr bwMode="auto">
            <a:xfrm>
              <a:off x="149" y="735"/>
              <a:ext cx="4201" cy="3218"/>
              <a:chOff x="149" y="735"/>
              <a:chExt cx="4201" cy="3218"/>
            </a:xfrm>
          </p:grpSpPr>
          <p:graphicFrame>
            <p:nvGraphicFramePr>
              <p:cNvPr id="62468" name="Object 4"/>
              <p:cNvGraphicFramePr>
                <a:graphicFrameLocks noChangeAspect="1"/>
              </p:cNvGraphicFramePr>
              <p:nvPr/>
            </p:nvGraphicFramePr>
            <p:xfrm>
              <a:off x="149" y="735"/>
              <a:ext cx="4150" cy="3218"/>
            </p:xfrm>
            <a:graphic>
              <a:graphicData uri="http://schemas.openxmlformats.org/presentationml/2006/ole">
                <mc:AlternateContent xmlns:mc="http://schemas.openxmlformats.org/markup-compatibility/2006">
                  <mc:Choice xmlns:v="urn:schemas-microsoft-com:vml" Requires="v">
                    <p:oleObj spid="_x0000_s2069" name="Chart" r:id="rId4" imgW="4743602" imgH="3733800" progId="Excel.Chart.8">
                      <p:embed/>
                    </p:oleObj>
                  </mc:Choice>
                  <mc:Fallback>
                    <p:oleObj name="Chart" r:id="rId4" imgW="4743602" imgH="3733800" progId="Excel.Chart.8">
                      <p:embed/>
                      <p:pic>
                        <p:nvPicPr>
                          <p:cNvPr id="624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 y="735"/>
                            <a:ext cx="4150" cy="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2469" name="Group 5"/>
              <p:cNvGrpSpPr>
                <a:grpSpLocks/>
              </p:cNvGrpSpPr>
              <p:nvPr/>
            </p:nvGrpSpPr>
            <p:grpSpPr bwMode="auto">
              <a:xfrm>
                <a:off x="842" y="1605"/>
                <a:ext cx="883" cy="1871"/>
                <a:chOff x="357" y="2450"/>
                <a:chExt cx="795" cy="646"/>
              </a:xfrm>
            </p:grpSpPr>
            <p:sp>
              <p:nvSpPr>
                <p:cNvPr id="62470" name="Line 6"/>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1" name="Line 7"/>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62472" name="Text Box 8"/>
              <p:cNvSpPr txBox="1">
                <a:spLocks noChangeArrowheads="1"/>
              </p:cNvSpPr>
              <p:nvPr/>
            </p:nvSpPr>
            <p:spPr bwMode="auto">
              <a:xfrm>
                <a:off x="696" y="820"/>
                <a:ext cx="262" cy="3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600" b="1" i="1">
                    <a:cs typeface="Arial" panose="020B0604020202020204" pitchFamily="34" charset="0"/>
                  </a:rPr>
                  <a:t>P</a:t>
                </a:r>
              </a:p>
            </p:txBody>
          </p:sp>
          <p:sp>
            <p:nvSpPr>
              <p:cNvPr id="62473" name="Text Box 9"/>
              <p:cNvSpPr txBox="1">
                <a:spLocks noChangeArrowheads="1"/>
              </p:cNvSpPr>
              <p:nvPr/>
            </p:nvSpPr>
            <p:spPr bwMode="auto">
              <a:xfrm>
                <a:off x="4077" y="3356"/>
                <a:ext cx="273"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b="1" i="1">
                    <a:cs typeface="Arial" panose="020B0604020202020204" pitchFamily="34" charset="0"/>
                  </a:rPr>
                  <a:t>Q</a:t>
                </a:r>
              </a:p>
            </p:txBody>
          </p:sp>
          <p:grpSp>
            <p:nvGrpSpPr>
              <p:cNvPr id="62474" name="Group 10"/>
              <p:cNvGrpSpPr>
                <a:grpSpLocks/>
              </p:cNvGrpSpPr>
              <p:nvPr/>
            </p:nvGrpSpPr>
            <p:grpSpPr bwMode="auto">
              <a:xfrm>
                <a:off x="841" y="2731"/>
                <a:ext cx="1747" cy="744"/>
                <a:chOff x="357" y="2450"/>
                <a:chExt cx="795" cy="646"/>
              </a:xfrm>
            </p:grpSpPr>
            <p:sp>
              <p:nvSpPr>
                <p:cNvPr id="62475" name="Line 11"/>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6" name="Line 12"/>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77" name="Group 13"/>
              <p:cNvGrpSpPr>
                <a:grpSpLocks/>
              </p:cNvGrpSpPr>
              <p:nvPr/>
            </p:nvGrpSpPr>
            <p:grpSpPr bwMode="auto">
              <a:xfrm>
                <a:off x="841" y="3092"/>
                <a:ext cx="2032" cy="368"/>
                <a:chOff x="357" y="2450"/>
                <a:chExt cx="795" cy="646"/>
              </a:xfrm>
            </p:grpSpPr>
            <p:sp>
              <p:nvSpPr>
                <p:cNvPr id="62478" name="Line 14"/>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79" name="Line 15"/>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0" name="Group 16"/>
              <p:cNvGrpSpPr>
                <a:grpSpLocks/>
              </p:cNvGrpSpPr>
              <p:nvPr/>
            </p:nvGrpSpPr>
            <p:grpSpPr bwMode="auto">
              <a:xfrm>
                <a:off x="843" y="2345"/>
                <a:ext cx="1452" cy="1114"/>
                <a:chOff x="357" y="2450"/>
                <a:chExt cx="795" cy="646"/>
              </a:xfrm>
            </p:grpSpPr>
            <p:sp>
              <p:nvSpPr>
                <p:cNvPr id="62481" name="Line 17"/>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82" name="Line 18"/>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3" name="Group 19"/>
              <p:cNvGrpSpPr>
                <a:grpSpLocks/>
              </p:cNvGrpSpPr>
              <p:nvPr/>
            </p:nvGrpSpPr>
            <p:grpSpPr bwMode="auto">
              <a:xfrm>
                <a:off x="840" y="1977"/>
                <a:ext cx="1172" cy="1484"/>
                <a:chOff x="357" y="2450"/>
                <a:chExt cx="795" cy="646"/>
              </a:xfrm>
            </p:grpSpPr>
            <p:sp>
              <p:nvSpPr>
                <p:cNvPr id="62484" name="Line 20"/>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85" name="Line 21"/>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2486" name="Group 22"/>
              <p:cNvGrpSpPr>
                <a:grpSpLocks/>
              </p:cNvGrpSpPr>
              <p:nvPr/>
            </p:nvGrpSpPr>
            <p:grpSpPr bwMode="auto">
              <a:xfrm>
                <a:off x="1235" y="999"/>
                <a:ext cx="1923" cy="2450"/>
                <a:chOff x="1235" y="999"/>
                <a:chExt cx="1923" cy="2450"/>
              </a:xfrm>
            </p:grpSpPr>
            <p:sp>
              <p:nvSpPr>
                <p:cNvPr id="62487" name="Line 23"/>
                <p:cNvSpPr>
                  <a:spLocks noChangeShapeType="1"/>
                </p:cNvSpPr>
                <p:nvPr/>
              </p:nvSpPr>
              <p:spPr bwMode="auto">
                <a:xfrm>
                  <a:off x="1235" y="999"/>
                  <a:ext cx="1923" cy="2450"/>
                </a:xfrm>
                <a:prstGeom prst="line">
                  <a:avLst/>
                </a:prstGeom>
                <a:noFill/>
                <a:ln w="50800">
                  <a:solidFill>
                    <a:srgbClr val="777777"/>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2488" name="Oval 24"/>
                <p:cNvSpPr>
                  <a:spLocks noChangeArrowheads="1"/>
                </p:cNvSpPr>
                <p:nvPr/>
              </p:nvSpPr>
              <p:spPr bwMode="auto">
                <a:xfrm>
                  <a:off x="1678" y="1569"/>
                  <a:ext cx="89"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89" name="Oval 25"/>
                <p:cNvSpPr>
                  <a:spLocks noChangeArrowheads="1"/>
                </p:cNvSpPr>
                <p:nvPr/>
              </p:nvSpPr>
              <p:spPr bwMode="auto">
                <a:xfrm>
                  <a:off x="2547" y="2682"/>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0" name="Oval 26"/>
                <p:cNvSpPr>
                  <a:spLocks noChangeArrowheads="1"/>
                </p:cNvSpPr>
                <p:nvPr/>
              </p:nvSpPr>
              <p:spPr bwMode="auto">
                <a:xfrm>
                  <a:off x="2832" y="3047"/>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1" name="Oval 27"/>
                <p:cNvSpPr>
                  <a:spLocks noChangeArrowheads="1"/>
                </p:cNvSpPr>
                <p:nvPr/>
              </p:nvSpPr>
              <p:spPr bwMode="auto">
                <a:xfrm>
                  <a:off x="2251" y="2303"/>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2" name="Oval 28"/>
                <p:cNvSpPr>
                  <a:spLocks noChangeArrowheads="1"/>
                </p:cNvSpPr>
                <p:nvPr/>
              </p:nvSpPr>
              <p:spPr bwMode="auto">
                <a:xfrm>
                  <a:off x="1960" y="1936"/>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93" name="Oval 29"/>
                <p:cNvSpPr>
                  <a:spLocks noChangeArrowheads="1"/>
                </p:cNvSpPr>
                <p:nvPr/>
              </p:nvSpPr>
              <p:spPr bwMode="auto">
                <a:xfrm>
                  <a:off x="1389" y="1192"/>
                  <a:ext cx="91"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62494" name="Group 30"/>
              <p:cNvGrpSpPr>
                <a:grpSpLocks/>
              </p:cNvGrpSpPr>
              <p:nvPr/>
            </p:nvGrpSpPr>
            <p:grpSpPr bwMode="auto">
              <a:xfrm>
                <a:off x="840" y="1231"/>
                <a:ext cx="598" cy="2241"/>
                <a:chOff x="357" y="2450"/>
                <a:chExt cx="795" cy="646"/>
              </a:xfrm>
            </p:grpSpPr>
            <p:sp>
              <p:nvSpPr>
                <p:cNvPr id="62495" name="Line 31"/>
                <p:cNvSpPr>
                  <a:spLocks noChangeShapeType="1"/>
                </p:cNvSpPr>
                <p:nvPr/>
              </p:nvSpPr>
              <p:spPr bwMode="auto">
                <a:xfrm>
                  <a:off x="357" y="2450"/>
                  <a:ext cx="795"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62496" name="Line 32"/>
                <p:cNvSpPr>
                  <a:spLocks noChangeShapeType="1"/>
                </p:cNvSpPr>
                <p:nvPr/>
              </p:nvSpPr>
              <p:spPr bwMode="auto">
                <a:xfrm>
                  <a:off x="1152" y="2451"/>
                  <a:ext cx="0" cy="645"/>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62497" name="Oval 33"/>
            <p:cNvSpPr>
              <a:spLocks noChangeArrowheads="1"/>
            </p:cNvSpPr>
            <p:nvPr/>
          </p:nvSpPr>
          <p:spPr bwMode="auto">
            <a:xfrm>
              <a:off x="3114" y="3411"/>
              <a:ext cx="88" cy="87"/>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78882" name="Text Box 34"/>
          <p:cNvSpPr txBox="1">
            <a:spLocks noChangeArrowheads="1"/>
          </p:cNvSpPr>
          <p:nvPr/>
        </p:nvSpPr>
        <p:spPr bwMode="auto">
          <a:xfrm>
            <a:off x="6848476" y="1193801"/>
            <a:ext cx="3421063" cy="34932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50000"/>
              </a:spcBef>
            </a:pPr>
            <a:r>
              <a:rPr lang="en-US" altLang="pt-BR" sz="2600" dirty="0" err="1" smtClean="0">
                <a:cs typeface="Arial" panose="020B0604020202020204" pitchFamily="34" charset="0"/>
              </a:rPr>
              <a:t>Suponha</a:t>
            </a:r>
            <a:r>
              <a:rPr lang="en-US" altLang="pt-BR" sz="2600" dirty="0" smtClean="0">
                <a:cs typeface="Arial" panose="020B0604020202020204" pitchFamily="34" charset="0"/>
              </a:rPr>
              <a:t> que o </a:t>
            </a:r>
            <a:r>
              <a:rPr lang="en-US" altLang="pt-BR" sz="2600" dirty="0" err="1" smtClean="0">
                <a:cs typeface="Arial" panose="020B0604020202020204" pitchFamily="34" charset="0"/>
              </a:rPr>
              <a:t>número</a:t>
            </a:r>
            <a:r>
              <a:rPr lang="en-US" altLang="pt-BR" sz="2600" dirty="0" smtClean="0">
                <a:cs typeface="Arial" panose="020B0604020202020204" pitchFamily="34" charset="0"/>
              </a:rPr>
              <a:t> de </a:t>
            </a:r>
            <a:r>
              <a:rPr lang="en-US" altLang="pt-BR" sz="2600" dirty="0" err="1" smtClean="0">
                <a:cs typeface="Arial" panose="020B0604020202020204" pitchFamily="34" charset="0"/>
              </a:rPr>
              <a:t>compradores</a:t>
            </a:r>
            <a:r>
              <a:rPr lang="en-US" altLang="pt-BR" sz="2600" dirty="0" smtClean="0">
                <a:cs typeface="Arial" panose="020B0604020202020204" pitchFamily="34" charset="0"/>
              </a:rPr>
              <a:t> </a:t>
            </a:r>
            <a:r>
              <a:rPr lang="en-US" altLang="pt-BR" sz="2600" dirty="0" err="1" smtClean="0">
                <a:cs typeface="Arial" panose="020B0604020202020204" pitchFamily="34" charset="0"/>
              </a:rPr>
              <a:t>aumente</a:t>
            </a:r>
            <a:r>
              <a:rPr lang="en-US" altLang="pt-BR" sz="2600" dirty="0" smtClean="0">
                <a:cs typeface="Arial" panose="020B0604020202020204" pitchFamily="34" charset="0"/>
              </a:rPr>
              <a:t>.  </a:t>
            </a:r>
            <a:endParaRPr lang="en-US" altLang="pt-BR" sz="2600" dirty="0">
              <a:cs typeface="Arial" panose="020B0604020202020204" pitchFamily="34" charset="0"/>
            </a:endParaRPr>
          </a:p>
          <a:p>
            <a:pPr>
              <a:lnSpc>
                <a:spcPct val="105000"/>
              </a:lnSpc>
              <a:spcBef>
                <a:spcPct val="10000"/>
              </a:spcBef>
            </a:pPr>
            <a:r>
              <a:rPr lang="en-US" altLang="pt-BR" sz="2600" dirty="0" err="1" smtClean="0">
                <a:cs typeface="Arial" panose="020B0604020202020204" pitchFamily="34" charset="0"/>
              </a:rPr>
              <a:t>Então</a:t>
            </a:r>
            <a:r>
              <a:rPr lang="en-US" altLang="pt-BR" sz="2600" dirty="0" smtClean="0">
                <a:cs typeface="Arial" panose="020B0604020202020204" pitchFamily="34" charset="0"/>
              </a:rPr>
              <a:t>, a </a:t>
            </a:r>
            <a:r>
              <a:rPr lang="en-US" altLang="pt-BR" sz="2600" dirty="0" err="1" smtClean="0">
                <a:cs typeface="Arial" panose="020B0604020202020204" pitchFamily="34" charset="0"/>
              </a:rPr>
              <a:t>cada</a:t>
            </a:r>
            <a:r>
              <a:rPr lang="en-US" altLang="pt-BR" sz="2600" dirty="0" smtClean="0">
                <a:cs typeface="Arial" panose="020B0604020202020204" pitchFamily="34" charset="0"/>
              </a:rPr>
              <a:t> </a:t>
            </a:r>
            <a:r>
              <a:rPr lang="en-US" altLang="pt-BR" sz="2600" b="1" i="1" dirty="0" smtClean="0">
                <a:cs typeface="Arial" panose="020B0604020202020204" pitchFamily="34" charset="0"/>
              </a:rPr>
              <a:t>P</a:t>
            </a:r>
            <a:r>
              <a:rPr lang="en-US" altLang="pt-BR" sz="2600" dirty="0">
                <a:cs typeface="Arial" panose="020B0604020202020204" pitchFamily="34" charset="0"/>
              </a:rPr>
              <a:t>, </a:t>
            </a:r>
            <a:br>
              <a:rPr lang="en-US" altLang="pt-BR" sz="2600" dirty="0">
                <a:cs typeface="Arial" panose="020B0604020202020204" pitchFamily="34" charset="0"/>
              </a:rPr>
            </a:br>
            <a:r>
              <a:rPr lang="en-US" altLang="pt-BR" sz="2600" b="1" i="1" dirty="0" err="1">
                <a:cs typeface="Arial" panose="020B0604020202020204" pitchFamily="34" charset="0"/>
              </a:rPr>
              <a:t>Q</a:t>
            </a:r>
            <a:r>
              <a:rPr lang="en-US" altLang="pt-BR" sz="2600" b="1" i="1" baseline="30000" dirty="0" err="1">
                <a:cs typeface="Arial" panose="020B0604020202020204" pitchFamily="34" charset="0"/>
              </a:rPr>
              <a:t>d</a:t>
            </a:r>
            <a:r>
              <a:rPr lang="en-US" altLang="pt-BR" sz="2600" dirty="0">
                <a:cs typeface="Arial" panose="020B0604020202020204" pitchFamily="34" charset="0"/>
              </a:rPr>
              <a:t>  </a:t>
            </a:r>
            <a:r>
              <a:rPr lang="en-US" altLang="pt-BR" sz="2600" dirty="0" err="1" smtClean="0">
                <a:cs typeface="Arial" panose="020B0604020202020204" pitchFamily="34" charset="0"/>
              </a:rPr>
              <a:t>aumentará</a:t>
            </a:r>
            <a:r>
              <a:rPr lang="en-US" altLang="pt-BR" sz="2600" dirty="0" smtClean="0">
                <a:cs typeface="Arial" panose="020B0604020202020204" pitchFamily="34" charset="0"/>
              </a:rPr>
              <a:t> </a:t>
            </a:r>
            <a:r>
              <a:rPr lang="en-US" altLang="pt-BR" sz="2600" dirty="0">
                <a:cs typeface="Arial" panose="020B0604020202020204" pitchFamily="34" charset="0"/>
              </a:rPr>
              <a:t/>
            </a:r>
            <a:br>
              <a:rPr lang="en-US" altLang="pt-BR" sz="2600" dirty="0">
                <a:cs typeface="Arial" panose="020B0604020202020204" pitchFamily="34" charset="0"/>
              </a:rPr>
            </a:br>
            <a:r>
              <a:rPr lang="en-US" altLang="pt-BR" sz="2600" dirty="0" smtClean="0">
                <a:cs typeface="Arial" panose="020B0604020202020204" pitchFamily="34" charset="0"/>
              </a:rPr>
              <a:t>(</a:t>
            </a:r>
            <a:r>
              <a:rPr lang="en-US" altLang="pt-BR" sz="2600" dirty="0" err="1" smtClean="0">
                <a:cs typeface="Arial" panose="020B0604020202020204" pitchFamily="34" charset="0"/>
              </a:rPr>
              <a:t>por</a:t>
            </a:r>
            <a:r>
              <a:rPr lang="en-US" altLang="pt-BR" sz="2600" dirty="0" smtClean="0">
                <a:cs typeface="Arial" panose="020B0604020202020204" pitchFamily="34" charset="0"/>
              </a:rPr>
              <a:t> </a:t>
            </a:r>
            <a:r>
              <a:rPr lang="en-US" altLang="pt-BR" sz="2600" dirty="0">
                <a:cs typeface="Arial" panose="020B0604020202020204" pitchFamily="34" charset="0"/>
              </a:rPr>
              <a:t>5 </a:t>
            </a:r>
            <a:r>
              <a:rPr lang="en-US" altLang="pt-BR" sz="2600" dirty="0" err="1" smtClean="0">
                <a:cs typeface="Arial" panose="020B0604020202020204" pitchFamily="34" charset="0"/>
              </a:rPr>
              <a:t>nesse</a:t>
            </a:r>
            <a:r>
              <a:rPr lang="en-US" altLang="pt-BR" sz="2600" dirty="0" smtClean="0">
                <a:cs typeface="Arial" panose="020B0604020202020204" pitchFamily="34" charset="0"/>
              </a:rPr>
              <a:t> </a:t>
            </a:r>
            <a:r>
              <a:rPr lang="en-US" altLang="pt-BR" sz="2600" dirty="0" err="1" smtClean="0">
                <a:cs typeface="Arial" panose="020B0604020202020204" pitchFamily="34" charset="0"/>
              </a:rPr>
              <a:t>exemplo</a:t>
            </a:r>
            <a:r>
              <a:rPr lang="en-US" altLang="pt-BR" sz="2600" dirty="0" smtClean="0">
                <a:cs typeface="Arial" panose="020B0604020202020204" pitchFamily="34" charset="0"/>
              </a:rPr>
              <a:t>).</a:t>
            </a:r>
            <a:endParaRPr lang="en-US" altLang="pt-BR" sz="2600" dirty="0">
              <a:cs typeface="Arial" panose="020B0604020202020204" pitchFamily="34" charset="0"/>
            </a:endParaRPr>
          </a:p>
        </p:txBody>
      </p:sp>
      <p:sp>
        <p:nvSpPr>
          <p:cNvPr id="78883" name="Line 35"/>
          <p:cNvSpPr>
            <a:spLocks noChangeShapeType="1"/>
          </p:cNvSpPr>
          <p:nvPr/>
        </p:nvSpPr>
        <p:spPr bwMode="auto">
          <a:xfrm>
            <a:off x="4243389" y="1563688"/>
            <a:ext cx="3074987" cy="3949700"/>
          </a:xfrm>
          <a:prstGeom prst="line">
            <a:avLst/>
          </a:prstGeom>
          <a:noFill/>
          <a:ln w="50800">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grpSp>
        <p:nvGrpSpPr>
          <p:cNvPr id="11" name="Group 36"/>
          <p:cNvGrpSpPr>
            <a:grpSpLocks/>
          </p:cNvGrpSpPr>
          <p:nvPr/>
        </p:nvGrpSpPr>
        <p:grpSpPr bwMode="auto">
          <a:xfrm>
            <a:off x="6623050" y="5435601"/>
            <a:ext cx="755650" cy="138113"/>
            <a:chOff x="3210" y="3415"/>
            <a:chExt cx="476" cy="87"/>
          </a:xfrm>
        </p:grpSpPr>
        <p:sp>
          <p:nvSpPr>
            <p:cNvPr id="62501" name="Oval 37"/>
            <p:cNvSpPr>
              <a:spLocks noChangeArrowheads="1"/>
            </p:cNvSpPr>
            <p:nvPr/>
          </p:nvSpPr>
          <p:spPr bwMode="auto">
            <a:xfrm>
              <a:off x="3598" y="3415"/>
              <a:ext cx="88" cy="87"/>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2" name="Line 38"/>
            <p:cNvSpPr>
              <a:spLocks noChangeShapeType="1"/>
            </p:cNvSpPr>
            <p:nvPr/>
          </p:nvSpPr>
          <p:spPr bwMode="auto">
            <a:xfrm>
              <a:off x="3210" y="3456"/>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2" name="Group 39"/>
          <p:cNvGrpSpPr>
            <a:grpSpLocks/>
          </p:cNvGrpSpPr>
          <p:nvPr/>
        </p:nvGrpSpPr>
        <p:grpSpPr bwMode="auto">
          <a:xfrm>
            <a:off x="6162676" y="4827588"/>
            <a:ext cx="752475" cy="138112"/>
            <a:chOff x="2922" y="3041"/>
            <a:chExt cx="474" cy="87"/>
          </a:xfrm>
        </p:grpSpPr>
        <p:sp>
          <p:nvSpPr>
            <p:cNvPr id="62504" name="Oval 40"/>
            <p:cNvSpPr>
              <a:spLocks noChangeArrowheads="1"/>
            </p:cNvSpPr>
            <p:nvPr/>
          </p:nvSpPr>
          <p:spPr bwMode="auto">
            <a:xfrm>
              <a:off x="3308" y="3041"/>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5" name="Line 41"/>
            <p:cNvSpPr>
              <a:spLocks noChangeShapeType="1"/>
            </p:cNvSpPr>
            <p:nvPr/>
          </p:nvSpPr>
          <p:spPr bwMode="auto">
            <a:xfrm>
              <a:off x="2922" y="3094"/>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3" name="Group 42"/>
          <p:cNvGrpSpPr>
            <a:grpSpLocks/>
          </p:cNvGrpSpPr>
          <p:nvPr/>
        </p:nvGrpSpPr>
        <p:grpSpPr bwMode="auto">
          <a:xfrm>
            <a:off x="5705475" y="4248151"/>
            <a:ext cx="757238" cy="138113"/>
            <a:chOff x="2634" y="2676"/>
            <a:chExt cx="477" cy="87"/>
          </a:xfrm>
        </p:grpSpPr>
        <p:sp>
          <p:nvSpPr>
            <p:cNvPr id="62507" name="Oval 43"/>
            <p:cNvSpPr>
              <a:spLocks noChangeArrowheads="1"/>
            </p:cNvSpPr>
            <p:nvPr/>
          </p:nvSpPr>
          <p:spPr bwMode="auto">
            <a:xfrm>
              <a:off x="3023" y="2676"/>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08" name="Line 44"/>
            <p:cNvSpPr>
              <a:spLocks noChangeShapeType="1"/>
            </p:cNvSpPr>
            <p:nvPr/>
          </p:nvSpPr>
          <p:spPr bwMode="auto">
            <a:xfrm>
              <a:off x="2634" y="272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4" name="Group 45"/>
          <p:cNvGrpSpPr>
            <a:grpSpLocks/>
          </p:cNvGrpSpPr>
          <p:nvPr/>
        </p:nvGrpSpPr>
        <p:grpSpPr bwMode="auto">
          <a:xfrm>
            <a:off x="5248275" y="3646488"/>
            <a:ext cx="744538" cy="138112"/>
            <a:chOff x="2346" y="2297"/>
            <a:chExt cx="469" cy="87"/>
          </a:xfrm>
        </p:grpSpPr>
        <p:sp>
          <p:nvSpPr>
            <p:cNvPr id="62510" name="Oval 46"/>
            <p:cNvSpPr>
              <a:spLocks noChangeArrowheads="1"/>
            </p:cNvSpPr>
            <p:nvPr/>
          </p:nvSpPr>
          <p:spPr bwMode="auto">
            <a:xfrm>
              <a:off x="2727" y="2297"/>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1" name="Line 47"/>
            <p:cNvSpPr>
              <a:spLocks noChangeShapeType="1"/>
            </p:cNvSpPr>
            <p:nvPr/>
          </p:nvSpPr>
          <p:spPr bwMode="auto">
            <a:xfrm>
              <a:off x="2346" y="234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5" name="Group 48"/>
          <p:cNvGrpSpPr>
            <a:grpSpLocks/>
          </p:cNvGrpSpPr>
          <p:nvPr/>
        </p:nvGrpSpPr>
        <p:grpSpPr bwMode="auto">
          <a:xfrm>
            <a:off x="4776788" y="3063876"/>
            <a:ext cx="754062" cy="138113"/>
            <a:chOff x="2049" y="1930"/>
            <a:chExt cx="475" cy="87"/>
          </a:xfrm>
        </p:grpSpPr>
        <p:sp>
          <p:nvSpPr>
            <p:cNvPr id="62513" name="Oval 49"/>
            <p:cNvSpPr>
              <a:spLocks noChangeArrowheads="1"/>
            </p:cNvSpPr>
            <p:nvPr/>
          </p:nvSpPr>
          <p:spPr bwMode="auto">
            <a:xfrm>
              <a:off x="2436" y="1930"/>
              <a:ext cx="88"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4" name="Line 50"/>
            <p:cNvSpPr>
              <a:spLocks noChangeShapeType="1"/>
            </p:cNvSpPr>
            <p:nvPr/>
          </p:nvSpPr>
          <p:spPr bwMode="auto">
            <a:xfrm>
              <a:off x="2049" y="197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6" name="Group 51"/>
          <p:cNvGrpSpPr>
            <a:grpSpLocks/>
          </p:cNvGrpSpPr>
          <p:nvPr/>
        </p:nvGrpSpPr>
        <p:grpSpPr bwMode="auto">
          <a:xfrm>
            <a:off x="4333875" y="2481263"/>
            <a:ext cx="750888" cy="138112"/>
            <a:chOff x="1770" y="1563"/>
            <a:chExt cx="473" cy="87"/>
          </a:xfrm>
        </p:grpSpPr>
        <p:sp>
          <p:nvSpPr>
            <p:cNvPr id="62516" name="Oval 52"/>
            <p:cNvSpPr>
              <a:spLocks noChangeArrowheads="1"/>
            </p:cNvSpPr>
            <p:nvPr/>
          </p:nvSpPr>
          <p:spPr bwMode="auto">
            <a:xfrm>
              <a:off x="2154" y="1563"/>
              <a:ext cx="89"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17" name="Line 53"/>
            <p:cNvSpPr>
              <a:spLocks noChangeShapeType="1"/>
            </p:cNvSpPr>
            <p:nvPr/>
          </p:nvSpPr>
          <p:spPr bwMode="auto">
            <a:xfrm>
              <a:off x="1770" y="1605"/>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grpSp>
        <p:nvGrpSpPr>
          <p:cNvPr id="17" name="Group 54"/>
          <p:cNvGrpSpPr>
            <a:grpSpLocks/>
          </p:cNvGrpSpPr>
          <p:nvPr/>
        </p:nvGrpSpPr>
        <p:grpSpPr bwMode="auto">
          <a:xfrm>
            <a:off x="3876676" y="1882776"/>
            <a:ext cx="752475" cy="138113"/>
            <a:chOff x="1482" y="1186"/>
            <a:chExt cx="474" cy="87"/>
          </a:xfrm>
        </p:grpSpPr>
        <p:sp>
          <p:nvSpPr>
            <p:cNvPr id="62519" name="Oval 55"/>
            <p:cNvSpPr>
              <a:spLocks noChangeArrowheads="1"/>
            </p:cNvSpPr>
            <p:nvPr/>
          </p:nvSpPr>
          <p:spPr bwMode="auto">
            <a:xfrm>
              <a:off x="1865" y="1186"/>
              <a:ext cx="91" cy="87"/>
            </a:xfrm>
            <a:prstGeom prst="ellipse">
              <a:avLst/>
            </a:prstGeom>
            <a:solidFill>
              <a:srgbClr val="CC0000"/>
            </a:solidFill>
            <a:ln w="9525">
              <a:solidFill>
                <a:srgbClr val="CC00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520" name="Line 56"/>
            <p:cNvSpPr>
              <a:spLocks noChangeShapeType="1"/>
            </p:cNvSpPr>
            <p:nvPr/>
          </p:nvSpPr>
          <p:spPr bwMode="auto">
            <a:xfrm>
              <a:off x="1482" y="1234"/>
              <a:ext cx="392" cy="0"/>
            </a:xfrm>
            <a:prstGeom prst="line">
              <a:avLst/>
            </a:prstGeom>
            <a:noFill/>
            <a:ln w="38100">
              <a:solidFill>
                <a:srgbClr val="9900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grpSp>
      <p:sp>
        <p:nvSpPr>
          <p:cNvPr id="62522" name="FlagCount" hidden="1">
            <a:hlinkClick r:id="rId6"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62525" name="Rectangle 61"/>
          <p:cNvSpPr>
            <a:spLocks noGrp="1" noChangeArrowheads="1"/>
          </p:cNvSpPr>
          <p:nvPr>
            <p:ph type="title"/>
          </p:nvPr>
        </p:nvSpPr>
        <p:spPr>
          <a:xfrm>
            <a:off x="1993900" y="265114"/>
            <a:ext cx="8039100" cy="681037"/>
          </a:xfrm>
        </p:spPr>
        <p:txBody>
          <a:bodyPr>
            <a:normAutofit fontScale="90000"/>
          </a:bodyPr>
          <a:lstStyle/>
          <a:p>
            <a:pPr algn="l"/>
            <a:r>
              <a:rPr lang="en-US" altLang="pt-BR" sz="3400" dirty="0" err="1" smtClean="0"/>
              <a:t>Deslocamento</a:t>
            </a:r>
            <a:r>
              <a:rPr lang="en-US" altLang="pt-BR" sz="3400" dirty="0" smtClean="0"/>
              <a:t> da </a:t>
            </a:r>
            <a:r>
              <a:rPr lang="en-US" altLang="pt-BR" sz="3400" dirty="0" err="1" smtClean="0"/>
              <a:t>Curva</a:t>
            </a:r>
            <a:r>
              <a:rPr lang="en-US" altLang="pt-BR" sz="3400" dirty="0" smtClean="0"/>
              <a:t> de </a:t>
            </a:r>
            <a:r>
              <a:rPr lang="en-US" altLang="pt-BR" sz="3400" dirty="0" err="1" smtClean="0"/>
              <a:t>Demanda</a:t>
            </a:r>
            <a:r>
              <a:rPr lang="en-US" altLang="pt-BR" sz="3400" dirty="0" smtClean="0"/>
              <a:t> : </a:t>
            </a:r>
            <a:r>
              <a:rPr lang="en-US" altLang="pt-BR" sz="3400" dirty="0" smtClean="0">
                <a:solidFill>
                  <a:srgbClr val="008080"/>
                </a:solidFill>
              </a:rPr>
              <a:t> </a:t>
            </a:r>
            <a:r>
              <a:rPr lang="en-US" altLang="pt-BR" sz="3400" dirty="0">
                <a:solidFill>
                  <a:srgbClr val="008080"/>
                </a:solidFill>
              </a:rPr>
              <a:t># </a:t>
            </a:r>
            <a:r>
              <a:rPr lang="en-US" altLang="pt-BR" sz="3400" dirty="0" smtClean="0">
                <a:solidFill>
                  <a:srgbClr val="008080"/>
                </a:solidFill>
              </a:rPr>
              <a:t>de </a:t>
            </a:r>
            <a:r>
              <a:rPr lang="en-US" altLang="pt-BR" sz="3400" dirty="0" err="1" smtClean="0">
                <a:solidFill>
                  <a:srgbClr val="008080"/>
                </a:solidFill>
              </a:rPr>
              <a:t>Compradores</a:t>
            </a:r>
            <a:endParaRPr lang="en-US" altLang="pt-BR" sz="3400" dirty="0">
              <a:solidFill>
                <a:srgbClr val="008080"/>
              </a:solidFill>
            </a:endParaRPr>
          </a:p>
        </p:txBody>
      </p:sp>
    </p:spTree>
    <p:extLst>
      <p:ext uri="{BB962C8B-B14F-4D97-AF65-F5344CB8AC3E}">
        <p14:creationId xmlns:p14="http://schemas.microsoft.com/office/powerpoint/2010/main" val="20061525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82"/>
                                        </p:tgtEl>
                                        <p:attrNameLst>
                                          <p:attrName>style.visibility</p:attrName>
                                        </p:attrNameLst>
                                      </p:cBhvr>
                                      <p:to>
                                        <p:strVal val="visible"/>
                                      </p:to>
                                    </p:set>
                                    <p:animEffect transition="in" filter="dissolve">
                                      <p:cBhvr>
                                        <p:cTn id="7" dur="500"/>
                                        <p:tgtEl>
                                          <p:spTgt spid="78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par>
                                <p:cTn id="34" presetID="22" presetClass="entr" presetSubtype="8"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78883"/>
                                        </p:tgtEl>
                                        <p:attrNameLst>
                                          <p:attrName>style.visibility</p:attrName>
                                        </p:attrNameLst>
                                      </p:cBhvr>
                                      <p:to>
                                        <p:strVal val="visible"/>
                                      </p:to>
                                    </p:set>
                                    <p:animEffect transition="in" filter="strips(downRight)">
                                      <p:cBhvr>
                                        <p:cTn id="41" dur="500"/>
                                        <p:tgtEl>
                                          <p:spTgt spid="78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8"/>
          <p:cNvSpPr>
            <a:spLocks noChangeArrowheads="1"/>
          </p:cNvSpPr>
          <p:nvPr/>
        </p:nvSpPr>
        <p:spPr bwMode="auto">
          <a:xfrm>
            <a:off x="152400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p:cNvSpPr>
            <a:spLocks noGrp="1" noChangeArrowheads="1"/>
          </p:cNvSpPr>
          <p:nvPr>
            <p:ph type="title"/>
          </p:nvPr>
        </p:nvSpPr>
        <p:spPr>
          <a:xfrm>
            <a:off x="2111376"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lgn="l"/>
            <a:r>
              <a:rPr lang="en-US" altLang="pt-BR" sz="2400" dirty="0"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Bens </a:t>
            </a:r>
            <a:r>
              <a:rPr lang="en-US" altLang="pt-BR" sz="2400" dirty="0" err="1"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complementares</a:t>
            </a:r>
            <a:endParaRPr lang="en-US" altLang="pt-BR" sz="3600" dirty="0">
              <a:solidFill>
                <a:srgbClr val="339966"/>
              </a:solidFill>
              <a:effectLst>
                <a:outerShdw blurRad="38100" dist="38100" dir="2700000" algn="tl">
                  <a:srgbClr val="C0C0C0"/>
                </a:outerShdw>
              </a:effectLst>
              <a:cs typeface="Arial" panose="020B0604020202020204" pitchFamily="34" charset="0"/>
            </a:endParaRPr>
          </a:p>
        </p:txBody>
      </p:sp>
      <p:grpSp>
        <p:nvGrpSpPr>
          <p:cNvPr id="177157" name="Group 11"/>
          <p:cNvGrpSpPr>
            <a:grpSpLocks/>
          </p:cNvGrpSpPr>
          <p:nvPr/>
        </p:nvGrpSpPr>
        <p:grpSpPr bwMode="auto">
          <a:xfrm>
            <a:off x="2117725" y="290514"/>
            <a:ext cx="8210550" cy="1049337"/>
            <a:chOff x="374" y="183"/>
            <a:chExt cx="5000" cy="661"/>
          </a:xfrm>
        </p:grpSpPr>
        <p:sp>
          <p:nvSpPr>
            <p:cNvPr id="177158"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7159"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7160" name="Rectangle 8"/>
          <p:cNvSpPr>
            <a:spLocks noChangeArrowheads="1"/>
          </p:cNvSpPr>
          <p:nvPr/>
        </p:nvSpPr>
        <p:spPr bwMode="auto">
          <a:xfrm>
            <a:off x="9826626"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2F71B65C-1867-4CE8-873E-6B05EDEE1186}" type="slidenum">
              <a:rPr lang="en-US" altLang="pt-BR" sz="1700">
                <a:solidFill>
                  <a:srgbClr val="777777"/>
                </a:solidFill>
                <a:latin typeface="Tahoma" panose="020B0604030504040204" pitchFamily="34" charset="0"/>
              </a:rPr>
              <a:pPr algn="r"/>
              <a:t>13</a:t>
            </a:fld>
            <a:endParaRPr lang="en-US" altLang="pt-BR" sz="1700">
              <a:solidFill>
                <a:srgbClr val="777777"/>
              </a:solidFill>
              <a:latin typeface="Tahoma" panose="020B0604030504040204" pitchFamily="34" charset="0"/>
            </a:endParaRPr>
          </a:p>
        </p:txBody>
      </p:sp>
      <p:grpSp>
        <p:nvGrpSpPr>
          <p:cNvPr id="3" name="Group 8"/>
          <p:cNvGrpSpPr>
            <a:grpSpLocks/>
          </p:cNvGrpSpPr>
          <p:nvPr/>
        </p:nvGrpSpPr>
        <p:grpSpPr bwMode="auto">
          <a:xfrm>
            <a:off x="4475164" y="3543301"/>
            <a:ext cx="1254125" cy="2365375"/>
            <a:chOff x="1859" y="2232"/>
            <a:chExt cx="790" cy="1490"/>
          </a:xfrm>
        </p:grpSpPr>
        <p:grpSp>
          <p:nvGrpSpPr>
            <p:cNvPr id="177163" name="Group 9"/>
            <p:cNvGrpSpPr>
              <a:grpSpLocks/>
            </p:cNvGrpSpPr>
            <p:nvPr/>
          </p:nvGrpSpPr>
          <p:grpSpPr bwMode="auto">
            <a:xfrm>
              <a:off x="1859" y="2232"/>
              <a:ext cx="599" cy="1243"/>
              <a:chOff x="357" y="2450"/>
              <a:chExt cx="795" cy="646"/>
            </a:xfrm>
          </p:grpSpPr>
          <p:sp>
            <p:nvSpPr>
              <p:cNvPr id="177164" name="Line 10"/>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77165" name="Line 11"/>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7166" name="Text Box 12"/>
            <p:cNvSpPr txBox="1">
              <a:spLocks noChangeArrowheads="1"/>
            </p:cNvSpPr>
            <p:nvPr/>
          </p:nvSpPr>
          <p:spPr bwMode="auto">
            <a:xfrm>
              <a:off x="2269" y="3453"/>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2</a:t>
              </a:r>
            </a:p>
          </p:txBody>
        </p:sp>
      </p:grpSp>
      <p:grpSp>
        <p:nvGrpSpPr>
          <p:cNvPr id="5" name="Group 13"/>
          <p:cNvGrpSpPr>
            <a:grpSpLocks/>
          </p:cNvGrpSpPr>
          <p:nvPr/>
        </p:nvGrpSpPr>
        <p:grpSpPr bwMode="auto">
          <a:xfrm>
            <a:off x="1666876" y="1546225"/>
            <a:ext cx="6386513" cy="4718050"/>
            <a:chOff x="90" y="974"/>
            <a:chExt cx="4023" cy="2972"/>
          </a:xfrm>
        </p:grpSpPr>
        <p:grpSp>
          <p:nvGrpSpPr>
            <p:cNvPr id="177168" name="Group 14"/>
            <p:cNvGrpSpPr>
              <a:grpSpLocks/>
            </p:cNvGrpSpPr>
            <p:nvPr/>
          </p:nvGrpSpPr>
          <p:grpSpPr bwMode="auto">
            <a:xfrm>
              <a:off x="1023" y="1097"/>
              <a:ext cx="2970" cy="2378"/>
              <a:chOff x="2602" y="1083"/>
              <a:chExt cx="3055" cy="2115"/>
            </a:xfrm>
          </p:grpSpPr>
          <p:sp>
            <p:nvSpPr>
              <p:cNvPr id="177169" name="Line 15"/>
              <p:cNvSpPr>
                <a:spLocks noChangeShapeType="1"/>
              </p:cNvSpPr>
              <p:nvPr/>
            </p:nvSpPr>
            <p:spPr bwMode="auto">
              <a:xfrm>
                <a:off x="2603" y="1083"/>
                <a:ext cx="0" cy="211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7170" name="Line 16"/>
              <p:cNvSpPr>
                <a:spLocks noChangeShapeType="1"/>
              </p:cNvSpPr>
              <p:nvPr/>
            </p:nvSpPr>
            <p:spPr bwMode="auto">
              <a:xfrm>
                <a:off x="2602" y="3197"/>
                <a:ext cx="30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7171" name="Text Box 17"/>
            <p:cNvSpPr txBox="1">
              <a:spLocks noChangeArrowheads="1"/>
            </p:cNvSpPr>
            <p:nvPr/>
          </p:nvSpPr>
          <p:spPr bwMode="auto">
            <a:xfrm>
              <a:off x="90" y="974"/>
              <a:ext cx="893" cy="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Price of music down-loads</a:t>
              </a:r>
            </a:p>
          </p:txBody>
        </p:sp>
        <p:sp>
          <p:nvSpPr>
            <p:cNvPr id="177172" name="Text Box 18"/>
            <p:cNvSpPr txBox="1">
              <a:spLocks noChangeArrowheads="1"/>
            </p:cNvSpPr>
            <p:nvPr/>
          </p:nvSpPr>
          <p:spPr bwMode="auto">
            <a:xfrm>
              <a:off x="2453" y="3466"/>
              <a:ext cx="166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Quantity of </a:t>
              </a:r>
              <a:br>
                <a:rPr lang="en-US" altLang="pt-BR" sz="2200">
                  <a:cs typeface="Arial" panose="020B0604020202020204" pitchFamily="34" charset="0"/>
                </a:rPr>
              </a:br>
              <a:r>
                <a:rPr lang="en-US" altLang="pt-BR" sz="2200">
                  <a:cs typeface="Arial" panose="020B0604020202020204" pitchFamily="34" charset="0"/>
                </a:rPr>
                <a:t>music downloads</a:t>
              </a:r>
            </a:p>
          </p:txBody>
        </p:sp>
      </p:grpSp>
      <p:grpSp>
        <p:nvGrpSpPr>
          <p:cNvPr id="7" name="Group 19"/>
          <p:cNvGrpSpPr>
            <a:grpSpLocks/>
          </p:cNvGrpSpPr>
          <p:nvPr/>
        </p:nvGrpSpPr>
        <p:grpSpPr bwMode="auto">
          <a:xfrm>
            <a:off x="3330575" y="2136775"/>
            <a:ext cx="2732088" cy="3149600"/>
            <a:chOff x="1138" y="1346"/>
            <a:chExt cx="1721" cy="1984"/>
          </a:xfrm>
        </p:grpSpPr>
        <p:sp>
          <p:nvSpPr>
            <p:cNvPr id="177174" name="Line 20"/>
            <p:cNvSpPr>
              <a:spLocks noChangeShapeType="1"/>
            </p:cNvSpPr>
            <p:nvPr/>
          </p:nvSpPr>
          <p:spPr bwMode="auto">
            <a:xfrm>
              <a:off x="1138" y="1346"/>
              <a:ext cx="1412" cy="17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7175" name="Text Box 21"/>
            <p:cNvSpPr txBox="1">
              <a:spLocks noChangeArrowheads="1"/>
            </p:cNvSpPr>
            <p:nvPr/>
          </p:nvSpPr>
          <p:spPr bwMode="auto">
            <a:xfrm>
              <a:off x="2479" y="3061"/>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200" b="1" i="1">
                  <a:latin typeface="Tahoma" panose="020B0604030504040204" pitchFamily="34" charset="0"/>
                  <a:cs typeface="Arial" panose="020B0604020202020204" pitchFamily="34" charset="0"/>
                </a:rPr>
                <a:t>D</a:t>
              </a:r>
              <a:r>
                <a:rPr lang="en-US" altLang="pt-BR" sz="2200" b="1" baseline="-25000">
                  <a:latin typeface="Tahoma" panose="020B0604030504040204" pitchFamily="34" charset="0"/>
                  <a:cs typeface="Arial" panose="020B0604020202020204" pitchFamily="34" charset="0"/>
                </a:rPr>
                <a:t>1</a:t>
              </a:r>
            </a:p>
          </p:txBody>
        </p:sp>
      </p:grpSp>
      <p:grpSp>
        <p:nvGrpSpPr>
          <p:cNvPr id="8" name="Group 22"/>
          <p:cNvGrpSpPr>
            <a:grpSpLocks/>
          </p:cNvGrpSpPr>
          <p:nvPr/>
        </p:nvGrpSpPr>
        <p:grpSpPr bwMode="auto">
          <a:xfrm>
            <a:off x="4283075" y="2138363"/>
            <a:ext cx="2732088" cy="3092450"/>
            <a:chOff x="1738" y="1347"/>
            <a:chExt cx="1721" cy="1948"/>
          </a:xfrm>
        </p:grpSpPr>
        <p:sp>
          <p:nvSpPr>
            <p:cNvPr id="177177" name="Line 23"/>
            <p:cNvSpPr>
              <a:spLocks noChangeShapeType="1"/>
            </p:cNvSpPr>
            <p:nvPr/>
          </p:nvSpPr>
          <p:spPr bwMode="auto">
            <a:xfrm>
              <a:off x="1738" y="1347"/>
              <a:ext cx="1412" cy="1756"/>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7178" name="Text Box 24"/>
            <p:cNvSpPr txBox="1">
              <a:spLocks noChangeArrowheads="1"/>
            </p:cNvSpPr>
            <p:nvPr/>
          </p:nvSpPr>
          <p:spPr bwMode="auto">
            <a:xfrm>
              <a:off x="3079" y="3026"/>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200" b="1" i="1">
                  <a:solidFill>
                    <a:srgbClr val="006600"/>
                  </a:solidFill>
                  <a:latin typeface="Tahoma" panose="020B0604030504040204" pitchFamily="34" charset="0"/>
                  <a:cs typeface="Arial" panose="020B0604020202020204" pitchFamily="34" charset="0"/>
                </a:rPr>
                <a:t>D</a:t>
              </a:r>
              <a:r>
                <a:rPr lang="en-US" altLang="pt-BR" sz="2200" b="1" baseline="-25000">
                  <a:solidFill>
                    <a:srgbClr val="006600"/>
                  </a:solidFill>
                  <a:latin typeface="Tahoma" panose="020B0604030504040204" pitchFamily="34" charset="0"/>
                  <a:cs typeface="Arial" panose="020B0604020202020204" pitchFamily="34" charset="0"/>
                </a:rPr>
                <a:t>2</a:t>
              </a:r>
            </a:p>
          </p:txBody>
        </p:sp>
      </p:grpSp>
      <p:grpSp>
        <p:nvGrpSpPr>
          <p:cNvPr id="9" name="Group 25"/>
          <p:cNvGrpSpPr>
            <a:grpSpLocks/>
          </p:cNvGrpSpPr>
          <p:nvPr/>
        </p:nvGrpSpPr>
        <p:grpSpPr bwMode="auto">
          <a:xfrm>
            <a:off x="4529139" y="3473451"/>
            <a:ext cx="960437" cy="138113"/>
            <a:chOff x="1893" y="2188"/>
            <a:chExt cx="605" cy="87"/>
          </a:xfrm>
        </p:grpSpPr>
        <p:sp>
          <p:nvSpPr>
            <p:cNvPr id="177180" name="Line 26"/>
            <p:cNvSpPr>
              <a:spLocks noChangeShapeType="1"/>
            </p:cNvSpPr>
            <p:nvPr/>
          </p:nvSpPr>
          <p:spPr bwMode="auto">
            <a:xfrm>
              <a:off x="1893" y="2231"/>
              <a:ext cx="519" cy="0"/>
            </a:xfrm>
            <a:prstGeom prst="line">
              <a:avLst/>
            </a:prstGeom>
            <a:noFill/>
            <a:ln w="44450">
              <a:solidFill>
                <a:srgbClr val="00CC00"/>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177181" name="Oval 27"/>
            <p:cNvSpPr>
              <a:spLocks noChangeArrowheads="1"/>
            </p:cNvSpPr>
            <p:nvPr/>
          </p:nvSpPr>
          <p:spPr bwMode="auto">
            <a:xfrm>
              <a:off x="2410" y="2188"/>
              <a:ext cx="88" cy="87"/>
            </a:xfrm>
            <a:prstGeom prst="ellipse">
              <a:avLst/>
            </a:prstGeom>
            <a:solidFill>
              <a:srgbClr val="00CC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10" name="Group 28"/>
          <p:cNvGrpSpPr>
            <a:grpSpLocks/>
          </p:cNvGrpSpPr>
          <p:nvPr/>
        </p:nvGrpSpPr>
        <p:grpSpPr bwMode="auto">
          <a:xfrm>
            <a:off x="2574926" y="3317876"/>
            <a:ext cx="2176463" cy="2606675"/>
            <a:chOff x="662" y="2090"/>
            <a:chExt cx="1371" cy="1642"/>
          </a:xfrm>
        </p:grpSpPr>
        <p:grpSp>
          <p:nvGrpSpPr>
            <p:cNvPr id="177183" name="Group 29"/>
            <p:cNvGrpSpPr>
              <a:grpSpLocks/>
            </p:cNvGrpSpPr>
            <p:nvPr/>
          </p:nvGrpSpPr>
          <p:grpSpPr bwMode="auto">
            <a:xfrm>
              <a:off x="1026" y="2228"/>
              <a:ext cx="819" cy="1243"/>
              <a:chOff x="357" y="2450"/>
              <a:chExt cx="795" cy="646"/>
            </a:xfrm>
          </p:grpSpPr>
          <p:sp>
            <p:nvSpPr>
              <p:cNvPr id="177184" name="Line 30"/>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77185" name="Line 31"/>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7186" name="Oval 32"/>
            <p:cNvSpPr>
              <a:spLocks noChangeArrowheads="1"/>
            </p:cNvSpPr>
            <p:nvPr/>
          </p:nvSpPr>
          <p:spPr bwMode="auto">
            <a:xfrm>
              <a:off x="1802" y="219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77187" name="Text Box 33"/>
            <p:cNvSpPr txBox="1">
              <a:spLocks noChangeArrowheads="1"/>
            </p:cNvSpPr>
            <p:nvPr/>
          </p:nvSpPr>
          <p:spPr bwMode="auto">
            <a:xfrm>
              <a:off x="662" y="2090"/>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P</a:t>
              </a:r>
              <a:r>
                <a:rPr lang="en-US" altLang="pt-BR" sz="2200" b="1" baseline="-25000">
                  <a:latin typeface="Tahoma" panose="020B0604030504040204" pitchFamily="34" charset="0"/>
                  <a:cs typeface="Arial" panose="020B0604020202020204" pitchFamily="34" charset="0"/>
                </a:rPr>
                <a:t>1</a:t>
              </a:r>
            </a:p>
          </p:txBody>
        </p:sp>
        <p:sp>
          <p:nvSpPr>
            <p:cNvPr id="177188" name="Text Box 34"/>
            <p:cNvSpPr txBox="1">
              <a:spLocks noChangeArrowheads="1"/>
            </p:cNvSpPr>
            <p:nvPr/>
          </p:nvSpPr>
          <p:spPr bwMode="auto">
            <a:xfrm>
              <a:off x="1653" y="3463"/>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1</a:t>
              </a:r>
            </a:p>
          </p:txBody>
        </p:sp>
      </p:grpSp>
      <p:sp>
        <p:nvSpPr>
          <p:cNvPr id="252963" name="Text Box 35"/>
          <p:cNvSpPr txBox="1">
            <a:spLocks noChangeArrowheads="1"/>
          </p:cNvSpPr>
          <p:nvPr/>
        </p:nvSpPr>
        <p:spPr bwMode="auto">
          <a:xfrm>
            <a:off x="7318376" y="1219200"/>
            <a:ext cx="2962275" cy="3659188"/>
          </a:xfrm>
          <a:prstGeom prst="rect">
            <a:avLst/>
          </a:prstGeom>
          <a:solidFill>
            <a:schemeClr val="bg1"/>
          </a:solidFill>
          <a:ln w="9525">
            <a:noFill/>
            <a:miter lim="800000"/>
            <a:headEnd/>
            <a:tailEnd/>
          </a:ln>
          <a:effectLst>
            <a:outerShdw dist="71842" dir="2700000" algn="ctr" rotWithShape="0">
              <a:schemeClr val="bg2"/>
            </a:outerShdw>
          </a:effectLst>
        </p:spPr>
        <p:txBody>
          <a:bodyPr/>
          <a:lstStyle/>
          <a:p>
            <a:pPr>
              <a:lnSpc>
                <a:spcPct val="105000"/>
              </a:lnSpc>
              <a:spcBef>
                <a:spcPct val="30000"/>
              </a:spcBef>
              <a:defRPr/>
            </a:pPr>
            <a:r>
              <a:rPr lang="en-US" sz="2600">
                <a:latin typeface="Arial" charset="0"/>
                <a:cs typeface="Arial" charset="0"/>
              </a:rPr>
              <a:t>Music downloads and iPods are complements. </a:t>
            </a:r>
          </a:p>
          <a:p>
            <a:pPr>
              <a:lnSpc>
                <a:spcPct val="105000"/>
              </a:lnSpc>
              <a:spcBef>
                <a:spcPct val="30000"/>
              </a:spcBef>
              <a:defRPr/>
            </a:pPr>
            <a:r>
              <a:rPr lang="en-US" sz="2600">
                <a:latin typeface="Arial" charset="0"/>
                <a:cs typeface="Arial" charset="0"/>
              </a:rPr>
              <a:t>A fall in price of iPods shifts the demand curve for music downloads </a:t>
            </a:r>
            <a:br>
              <a:rPr lang="en-US" sz="2600">
                <a:latin typeface="Arial" charset="0"/>
                <a:cs typeface="Arial" charset="0"/>
              </a:rPr>
            </a:br>
            <a:r>
              <a:rPr lang="en-US" sz="2600">
                <a:latin typeface="Arial" charset="0"/>
                <a:cs typeface="Arial" charset="0"/>
              </a:rPr>
              <a:t>to the right.</a:t>
            </a:r>
          </a:p>
        </p:txBody>
      </p:sp>
    </p:spTree>
    <p:extLst>
      <p:ext uri="{BB962C8B-B14F-4D97-AF65-F5344CB8AC3E}">
        <p14:creationId xmlns:p14="http://schemas.microsoft.com/office/powerpoint/2010/main" val="430810466"/>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Right)">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2963"/>
                                        </p:tgtEl>
                                        <p:attrNameLst>
                                          <p:attrName>style.visibility</p:attrName>
                                        </p:attrNameLst>
                                      </p:cBhvr>
                                      <p:to>
                                        <p:strVal val="visible"/>
                                      </p:to>
                                    </p:set>
                                    <p:animEffect transition="in" filter="dissolve">
                                      <p:cBhvr>
                                        <p:cTn id="22" dur="500"/>
                                        <p:tgtEl>
                                          <p:spTgt spid="2529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nodeType="afterGroup">
                            <p:stCondLst>
                              <p:cond delay="500"/>
                            </p:stCondLst>
                            <p:childTnLst>
                              <p:par>
                                <p:cTn id="29" presetID="18" presetClass="entr" presetSubtype="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Right)">
                                      <p:cBhvr>
                                        <p:cTn id="31" dur="500"/>
                                        <p:tgtEl>
                                          <p:spTgt spid="8"/>
                                        </p:tgtEl>
                                      </p:cBhvr>
                                    </p:animEffect>
                                  </p:childTnLst>
                                </p:cTn>
                              </p:par>
                            </p:childTnLst>
                          </p:cTn>
                        </p:par>
                        <p:par>
                          <p:cTn id="32" fill="hold" nodeType="afterGroup">
                            <p:stCondLst>
                              <p:cond delay="1000"/>
                            </p:stCondLst>
                            <p:childTnLst>
                              <p:par>
                                <p:cTn id="33" presetID="18" presetClass="entr" presetSubtype="6"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strips(downRight)">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8"/>
          <p:cNvSpPr>
            <a:spLocks noChangeArrowheads="1"/>
          </p:cNvSpPr>
          <p:nvPr/>
        </p:nvSpPr>
        <p:spPr bwMode="auto">
          <a:xfrm>
            <a:off x="152400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p:cNvSpPr>
            <a:spLocks noGrp="1" noChangeArrowheads="1"/>
          </p:cNvSpPr>
          <p:nvPr>
            <p:ph type="title"/>
          </p:nvPr>
        </p:nvSpPr>
        <p:spPr>
          <a:xfrm>
            <a:off x="2111376"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lgn="l"/>
            <a:r>
              <a:rPr lang="en-US" altLang="pt-BR" sz="2400" dirty="0"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Bens </a:t>
            </a:r>
            <a:r>
              <a:rPr lang="en-US" altLang="pt-BR" sz="2400" dirty="0" err="1"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Substitutos</a:t>
            </a:r>
            <a:r>
              <a:rPr lang="en-US" altLang="pt-BR" sz="2400" dirty="0"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 – CDs e Downloads</a:t>
            </a:r>
            <a:endParaRPr lang="en-US" altLang="pt-BR" sz="3600" dirty="0">
              <a:solidFill>
                <a:srgbClr val="339966"/>
              </a:solidFill>
              <a:effectLst>
                <a:outerShdw blurRad="38100" dist="38100" dir="2700000" algn="tl">
                  <a:srgbClr val="C0C0C0"/>
                </a:outerShdw>
              </a:effectLst>
              <a:cs typeface="Arial" panose="020B0604020202020204" pitchFamily="34" charset="0"/>
            </a:endParaRPr>
          </a:p>
        </p:txBody>
      </p:sp>
      <p:grpSp>
        <p:nvGrpSpPr>
          <p:cNvPr id="193541" name="Group 11"/>
          <p:cNvGrpSpPr>
            <a:grpSpLocks/>
          </p:cNvGrpSpPr>
          <p:nvPr/>
        </p:nvGrpSpPr>
        <p:grpSpPr bwMode="auto">
          <a:xfrm>
            <a:off x="2117725" y="290514"/>
            <a:ext cx="8210550" cy="1049337"/>
            <a:chOff x="374" y="183"/>
            <a:chExt cx="5000" cy="661"/>
          </a:xfrm>
        </p:grpSpPr>
        <p:sp>
          <p:nvSpPr>
            <p:cNvPr id="193542"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93543"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93544" name="Rectangle 8"/>
          <p:cNvSpPr>
            <a:spLocks noChangeArrowheads="1"/>
          </p:cNvSpPr>
          <p:nvPr/>
        </p:nvSpPr>
        <p:spPr bwMode="auto">
          <a:xfrm>
            <a:off x="9826626"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68A2DC0-9D5F-4EE0-8EB5-6641430A7066}" type="slidenum">
              <a:rPr lang="en-US" altLang="pt-BR" sz="1700">
                <a:solidFill>
                  <a:srgbClr val="777777"/>
                </a:solidFill>
                <a:latin typeface="Tahoma" panose="020B0604030504040204" pitchFamily="34" charset="0"/>
              </a:rPr>
              <a:pPr algn="r"/>
              <a:t>14</a:t>
            </a:fld>
            <a:endParaRPr lang="en-US" altLang="pt-BR" sz="1700">
              <a:solidFill>
                <a:srgbClr val="777777"/>
              </a:solidFill>
              <a:latin typeface="Tahoma" panose="020B0604030504040204" pitchFamily="34" charset="0"/>
            </a:endParaRPr>
          </a:p>
        </p:txBody>
      </p:sp>
      <p:grpSp>
        <p:nvGrpSpPr>
          <p:cNvPr id="193545" name="Group 8"/>
          <p:cNvGrpSpPr>
            <a:grpSpLocks/>
          </p:cNvGrpSpPr>
          <p:nvPr/>
        </p:nvGrpSpPr>
        <p:grpSpPr bwMode="auto">
          <a:xfrm>
            <a:off x="2574926" y="3317876"/>
            <a:ext cx="2754313" cy="2606675"/>
            <a:chOff x="662" y="2090"/>
            <a:chExt cx="1735" cy="1642"/>
          </a:xfrm>
        </p:grpSpPr>
        <p:grpSp>
          <p:nvGrpSpPr>
            <p:cNvPr id="193546" name="Group 9"/>
            <p:cNvGrpSpPr>
              <a:grpSpLocks/>
            </p:cNvGrpSpPr>
            <p:nvPr/>
          </p:nvGrpSpPr>
          <p:grpSpPr bwMode="auto">
            <a:xfrm>
              <a:off x="1026" y="2228"/>
              <a:ext cx="1181" cy="1243"/>
              <a:chOff x="357" y="2450"/>
              <a:chExt cx="795" cy="646"/>
            </a:xfrm>
          </p:grpSpPr>
          <p:sp>
            <p:nvSpPr>
              <p:cNvPr id="193547" name="Line 10"/>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93548" name="Line 11"/>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93549" name="Oval 12"/>
            <p:cNvSpPr>
              <a:spLocks noChangeArrowheads="1"/>
            </p:cNvSpPr>
            <p:nvPr/>
          </p:nvSpPr>
          <p:spPr bwMode="auto">
            <a:xfrm>
              <a:off x="2166" y="219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93550" name="Text Box 13"/>
            <p:cNvSpPr txBox="1">
              <a:spLocks noChangeArrowheads="1"/>
            </p:cNvSpPr>
            <p:nvPr/>
          </p:nvSpPr>
          <p:spPr bwMode="auto">
            <a:xfrm>
              <a:off x="662" y="2090"/>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P</a:t>
              </a:r>
              <a:r>
                <a:rPr lang="en-US" altLang="pt-BR" sz="2200" b="1" baseline="-25000">
                  <a:latin typeface="Tahoma" panose="020B0604030504040204" pitchFamily="34" charset="0"/>
                  <a:cs typeface="Arial" panose="020B0604020202020204" pitchFamily="34" charset="0"/>
                </a:rPr>
                <a:t>1</a:t>
              </a:r>
            </a:p>
          </p:txBody>
        </p:sp>
        <p:sp>
          <p:nvSpPr>
            <p:cNvPr id="193551" name="Text Box 14"/>
            <p:cNvSpPr txBox="1">
              <a:spLocks noChangeArrowheads="1"/>
            </p:cNvSpPr>
            <p:nvPr/>
          </p:nvSpPr>
          <p:spPr bwMode="auto">
            <a:xfrm>
              <a:off x="2017" y="3463"/>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1</a:t>
              </a:r>
            </a:p>
          </p:txBody>
        </p:sp>
      </p:grpSp>
      <p:sp>
        <p:nvSpPr>
          <p:cNvPr id="257039" name="Text Box 15"/>
          <p:cNvSpPr txBox="1">
            <a:spLocks noChangeArrowheads="1"/>
          </p:cNvSpPr>
          <p:nvPr/>
        </p:nvSpPr>
        <p:spPr bwMode="auto">
          <a:xfrm>
            <a:off x="6772276" y="1460501"/>
            <a:ext cx="3255963" cy="3165475"/>
          </a:xfrm>
          <a:prstGeom prst="rect">
            <a:avLst/>
          </a:prstGeom>
          <a:solidFill>
            <a:schemeClr val="bg1"/>
          </a:solidFill>
          <a:ln w="9525">
            <a:noFill/>
            <a:miter lim="800000"/>
            <a:headEnd/>
            <a:tailEnd/>
          </a:ln>
          <a:effectLst>
            <a:outerShdw dist="71842" dir="2700000" algn="ctr" rotWithShape="0">
              <a:schemeClr val="bg2"/>
            </a:outerShdw>
          </a:effectLst>
        </p:spPr>
        <p:txBody>
          <a:bodyPr/>
          <a:lstStyle/>
          <a:p>
            <a:pPr>
              <a:lnSpc>
                <a:spcPct val="105000"/>
              </a:lnSpc>
              <a:spcBef>
                <a:spcPct val="30000"/>
              </a:spcBef>
              <a:defRPr/>
            </a:pPr>
            <a:r>
              <a:rPr lang="en-US" sz="2600">
                <a:latin typeface="Arial" charset="0"/>
                <a:cs typeface="Arial" charset="0"/>
              </a:rPr>
              <a:t>CDs and </a:t>
            </a:r>
            <a:br>
              <a:rPr lang="en-US" sz="2600">
                <a:latin typeface="Arial" charset="0"/>
                <a:cs typeface="Arial" charset="0"/>
              </a:rPr>
            </a:br>
            <a:r>
              <a:rPr lang="en-US" sz="2600">
                <a:latin typeface="Arial" charset="0"/>
                <a:cs typeface="Arial" charset="0"/>
              </a:rPr>
              <a:t>music downloads are substitutes.  </a:t>
            </a:r>
          </a:p>
          <a:p>
            <a:pPr>
              <a:lnSpc>
                <a:spcPct val="105000"/>
              </a:lnSpc>
              <a:spcBef>
                <a:spcPct val="30000"/>
              </a:spcBef>
              <a:defRPr/>
            </a:pPr>
            <a:r>
              <a:rPr lang="en-US" sz="2600">
                <a:latin typeface="Arial" charset="0"/>
                <a:cs typeface="Arial" charset="0"/>
              </a:rPr>
              <a:t>A fall in price of CDs shifts demand for music downloads </a:t>
            </a:r>
            <a:br>
              <a:rPr lang="en-US" sz="2600">
                <a:latin typeface="Arial" charset="0"/>
                <a:cs typeface="Arial" charset="0"/>
              </a:rPr>
            </a:br>
            <a:r>
              <a:rPr lang="en-US" sz="2600">
                <a:latin typeface="Arial" charset="0"/>
                <a:cs typeface="Arial" charset="0"/>
              </a:rPr>
              <a:t>to the left. </a:t>
            </a:r>
          </a:p>
        </p:txBody>
      </p:sp>
      <p:grpSp>
        <p:nvGrpSpPr>
          <p:cNvPr id="193553" name="Group 16"/>
          <p:cNvGrpSpPr>
            <a:grpSpLocks/>
          </p:cNvGrpSpPr>
          <p:nvPr/>
        </p:nvGrpSpPr>
        <p:grpSpPr bwMode="auto">
          <a:xfrm>
            <a:off x="3148014" y="1741489"/>
            <a:ext cx="4714875" cy="3775075"/>
            <a:chOff x="2602" y="1083"/>
            <a:chExt cx="3055" cy="2115"/>
          </a:xfrm>
        </p:grpSpPr>
        <p:sp>
          <p:nvSpPr>
            <p:cNvPr id="193554" name="Line 17"/>
            <p:cNvSpPr>
              <a:spLocks noChangeShapeType="1"/>
            </p:cNvSpPr>
            <p:nvPr/>
          </p:nvSpPr>
          <p:spPr bwMode="auto">
            <a:xfrm>
              <a:off x="2603" y="1083"/>
              <a:ext cx="0" cy="211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93555" name="Line 18"/>
            <p:cNvSpPr>
              <a:spLocks noChangeShapeType="1"/>
            </p:cNvSpPr>
            <p:nvPr/>
          </p:nvSpPr>
          <p:spPr bwMode="auto">
            <a:xfrm>
              <a:off x="2602" y="3197"/>
              <a:ext cx="30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93556" name="Text Box 19"/>
          <p:cNvSpPr txBox="1">
            <a:spLocks noChangeArrowheads="1"/>
          </p:cNvSpPr>
          <p:nvPr/>
        </p:nvSpPr>
        <p:spPr bwMode="auto">
          <a:xfrm>
            <a:off x="1784351" y="1546225"/>
            <a:ext cx="13001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Price of music down-loads</a:t>
            </a:r>
          </a:p>
        </p:txBody>
      </p:sp>
      <p:sp>
        <p:nvSpPr>
          <p:cNvPr id="193557" name="Text Box 20"/>
          <p:cNvSpPr txBox="1">
            <a:spLocks noChangeArrowheads="1"/>
          </p:cNvSpPr>
          <p:nvPr/>
        </p:nvSpPr>
        <p:spPr bwMode="auto">
          <a:xfrm>
            <a:off x="5418138" y="5502275"/>
            <a:ext cx="2635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Quantity of </a:t>
            </a:r>
            <a:br>
              <a:rPr lang="en-US" altLang="pt-BR" sz="2200">
                <a:cs typeface="Arial" panose="020B0604020202020204" pitchFamily="34" charset="0"/>
              </a:rPr>
            </a:br>
            <a:r>
              <a:rPr lang="en-US" altLang="pt-BR" sz="2200">
                <a:cs typeface="Arial" panose="020B0604020202020204" pitchFamily="34" charset="0"/>
              </a:rPr>
              <a:t>music downloads</a:t>
            </a:r>
          </a:p>
        </p:txBody>
      </p:sp>
      <p:grpSp>
        <p:nvGrpSpPr>
          <p:cNvPr id="193558" name="Group 21"/>
          <p:cNvGrpSpPr>
            <a:grpSpLocks/>
          </p:cNvGrpSpPr>
          <p:nvPr/>
        </p:nvGrpSpPr>
        <p:grpSpPr bwMode="auto">
          <a:xfrm>
            <a:off x="3908425" y="2136775"/>
            <a:ext cx="2732088" cy="3149600"/>
            <a:chOff x="1502" y="1346"/>
            <a:chExt cx="1721" cy="1984"/>
          </a:xfrm>
        </p:grpSpPr>
        <p:sp>
          <p:nvSpPr>
            <p:cNvPr id="193559" name="Line 22"/>
            <p:cNvSpPr>
              <a:spLocks noChangeShapeType="1"/>
            </p:cNvSpPr>
            <p:nvPr/>
          </p:nvSpPr>
          <p:spPr bwMode="auto">
            <a:xfrm>
              <a:off x="1502" y="1346"/>
              <a:ext cx="1412" cy="17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93560" name="Text Box 23"/>
            <p:cNvSpPr txBox="1">
              <a:spLocks noChangeArrowheads="1"/>
            </p:cNvSpPr>
            <p:nvPr/>
          </p:nvSpPr>
          <p:spPr bwMode="auto">
            <a:xfrm>
              <a:off x="2843" y="3061"/>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200" b="1" i="1">
                  <a:latin typeface="Tahoma" panose="020B0604030504040204" pitchFamily="34" charset="0"/>
                  <a:cs typeface="Arial" panose="020B0604020202020204" pitchFamily="34" charset="0"/>
                </a:rPr>
                <a:t>D</a:t>
              </a:r>
              <a:r>
                <a:rPr lang="en-US" altLang="pt-BR" sz="2200" b="1" baseline="-25000">
                  <a:latin typeface="Tahoma" panose="020B0604030504040204" pitchFamily="34" charset="0"/>
                  <a:cs typeface="Arial" panose="020B0604020202020204" pitchFamily="34" charset="0"/>
                </a:rPr>
                <a:t>1</a:t>
              </a:r>
            </a:p>
          </p:txBody>
        </p:sp>
      </p:grpSp>
      <p:grpSp>
        <p:nvGrpSpPr>
          <p:cNvPr id="7" name="Group 24"/>
          <p:cNvGrpSpPr>
            <a:grpSpLocks/>
          </p:cNvGrpSpPr>
          <p:nvPr/>
        </p:nvGrpSpPr>
        <p:grpSpPr bwMode="auto">
          <a:xfrm>
            <a:off x="3390900" y="2670175"/>
            <a:ext cx="2482850" cy="2705100"/>
            <a:chOff x="1176" y="1682"/>
            <a:chExt cx="1564" cy="1704"/>
          </a:xfrm>
        </p:grpSpPr>
        <p:sp>
          <p:nvSpPr>
            <p:cNvPr id="193562" name="Line 25"/>
            <p:cNvSpPr>
              <a:spLocks noChangeShapeType="1"/>
            </p:cNvSpPr>
            <p:nvPr/>
          </p:nvSpPr>
          <p:spPr bwMode="auto">
            <a:xfrm>
              <a:off x="1176" y="1682"/>
              <a:ext cx="1238" cy="1555"/>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93563" name="Text Box 26"/>
            <p:cNvSpPr txBox="1">
              <a:spLocks noChangeArrowheads="1"/>
            </p:cNvSpPr>
            <p:nvPr/>
          </p:nvSpPr>
          <p:spPr bwMode="auto">
            <a:xfrm>
              <a:off x="2360" y="3117"/>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200" b="1" i="1">
                  <a:solidFill>
                    <a:srgbClr val="A50021"/>
                  </a:solidFill>
                  <a:latin typeface="Tahoma" panose="020B0604030504040204" pitchFamily="34" charset="0"/>
                  <a:cs typeface="Arial" panose="020B0604020202020204" pitchFamily="34" charset="0"/>
                </a:rPr>
                <a:t>D</a:t>
              </a:r>
              <a:r>
                <a:rPr lang="en-US" altLang="pt-BR" sz="2200" b="1" baseline="-25000">
                  <a:solidFill>
                    <a:srgbClr val="A50021"/>
                  </a:solidFill>
                  <a:latin typeface="Tahoma" panose="020B0604030504040204" pitchFamily="34" charset="0"/>
                  <a:cs typeface="Arial" panose="020B0604020202020204" pitchFamily="34" charset="0"/>
                </a:rPr>
                <a:t>2</a:t>
              </a:r>
            </a:p>
          </p:txBody>
        </p:sp>
      </p:grpSp>
      <p:sp>
        <p:nvSpPr>
          <p:cNvPr id="257051" name="Line 27"/>
          <p:cNvSpPr>
            <a:spLocks noChangeShapeType="1"/>
          </p:cNvSpPr>
          <p:nvPr/>
        </p:nvSpPr>
        <p:spPr bwMode="auto">
          <a:xfrm rot="10800000">
            <a:off x="4144963" y="3538538"/>
            <a:ext cx="823912" cy="0"/>
          </a:xfrm>
          <a:prstGeom prst="line">
            <a:avLst/>
          </a:prstGeom>
          <a:noFill/>
          <a:ln w="44450">
            <a:solidFill>
              <a:srgbClr val="CC0000"/>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grpSp>
        <p:nvGrpSpPr>
          <p:cNvPr id="8" name="Group 28"/>
          <p:cNvGrpSpPr>
            <a:grpSpLocks/>
          </p:cNvGrpSpPr>
          <p:nvPr/>
        </p:nvGrpSpPr>
        <p:grpSpPr bwMode="auto">
          <a:xfrm>
            <a:off x="3144839" y="3470275"/>
            <a:ext cx="1247775" cy="2457450"/>
            <a:chOff x="1021" y="2186"/>
            <a:chExt cx="786" cy="1548"/>
          </a:xfrm>
        </p:grpSpPr>
        <p:grpSp>
          <p:nvGrpSpPr>
            <p:cNvPr id="193566" name="Group 29"/>
            <p:cNvGrpSpPr>
              <a:grpSpLocks/>
            </p:cNvGrpSpPr>
            <p:nvPr/>
          </p:nvGrpSpPr>
          <p:grpSpPr bwMode="auto">
            <a:xfrm>
              <a:off x="1021" y="2229"/>
              <a:ext cx="587" cy="1243"/>
              <a:chOff x="357" y="2450"/>
              <a:chExt cx="795" cy="646"/>
            </a:xfrm>
          </p:grpSpPr>
          <p:sp>
            <p:nvSpPr>
              <p:cNvPr id="193567" name="Line 30"/>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93568" name="Line 31"/>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93569" name="Oval 32"/>
            <p:cNvSpPr>
              <a:spLocks noChangeArrowheads="1"/>
            </p:cNvSpPr>
            <p:nvPr/>
          </p:nvSpPr>
          <p:spPr bwMode="auto">
            <a:xfrm>
              <a:off x="1561" y="2186"/>
              <a:ext cx="88" cy="87"/>
            </a:xfrm>
            <a:prstGeom prst="ellipse">
              <a:avLst/>
            </a:prstGeom>
            <a:solidFill>
              <a:srgbClr val="FF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93570" name="Text Box 33"/>
            <p:cNvSpPr txBox="1">
              <a:spLocks noChangeArrowheads="1"/>
            </p:cNvSpPr>
            <p:nvPr/>
          </p:nvSpPr>
          <p:spPr bwMode="auto">
            <a:xfrm>
              <a:off x="1427" y="3465"/>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2</a:t>
              </a:r>
            </a:p>
          </p:txBody>
        </p:sp>
      </p:grpSp>
    </p:spTree>
    <p:extLst>
      <p:ext uri="{BB962C8B-B14F-4D97-AF65-F5344CB8AC3E}">
        <p14:creationId xmlns:p14="http://schemas.microsoft.com/office/powerpoint/2010/main" val="310778587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7039"/>
                                        </p:tgtEl>
                                        <p:attrNameLst>
                                          <p:attrName>style.visibility</p:attrName>
                                        </p:attrNameLst>
                                      </p:cBhvr>
                                      <p:to>
                                        <p:strVal val="visible"/>
                                      </p:to>
                                    </p:set>
                                    <p:animEffect transition="in" filter="dissolve">
                                      <p:cBhvr>
                                        <p:cTn id="7" dur="500"/>
                                        <p:tgtEl>
                                          <p:spTgt spid="2570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57051"/>
                                        </p:tgtEl>
                                        <p:attrNameLst>
                                          <p:attrName>style.visibility</p:attrName>
                                        </p:attrNameLst>
                                      </p:cBhvr>
                                      <p:to>
                                        <p:strVal val="visible"/>
                                      </p:to>
                                    </p:set>
                                    <p:animEffect transition="in" filter="wipe(right)">
                                      <p:cBhvr>
                                        <p:cTn id="12" dur="500"/>
                                        <p:tgtEl>
                                          <p:spTgt spid="257051"/>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childTnLst>
                          </p:cTn>
                        </p:par>
                        <p:par>
                          <p:cTn id="17" fill="hold" nodeType="afterGroup">
                            <p:stCondLst>
                              <p:cond delay="1000"/>
                            </p:stCondLst>
                            <p:childTnLst>
                              <p:par>
                                <p:cTn id="18" presetID="18" presetClass="entr" presetSubtype="12"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strips(down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Oferta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fontScale="92500" lnSpcReduction="10000"/>
              </a:bodyPr>
              <a:lstStyle/>
              <a:p>
                <a:r>
                  <a:rPr lang="pt-BR" dirty="0" smtClean="0"/>
                  <a:t>Função </a:t>
                </a:r>
                <a:r>
                  <a:rPr lang="pt-BR" dirty="0"/>
                  <a:t>de </a:t>
                </a:r>
                <a:r>
                  <a:rPr lang="pt-BR" dirty="0" smtClean="0"/>
                  <a:t>Oferta: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b="0" i="1" smtClean="0">
                            <a:latin typeface="Cambria Math" panose="02040503050406030204" pitchFamily="18" charset="0"/>
                          </a:rPr>
                          <m:t>𝑠</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b="0" i="1" smtClean="0">
                            <a:latin typeface="Cambria Math" panose="02040503050406030204" pitchFamily="18" charset="0"/>
                          </a:rPr>
                          <m:t>𝑠</m:t>
                        </m:r>
                      </m:sub>
                    </m:sSub>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 </m:t>
                        </m:r>
                        <m:r>
                          <a:rPr lang="pt-BR" i="1">
                            <a:latin typeface="Cambria Math" panose="02040503050406030204" pitchFamily="18" charset="0"/>
                          </a:rPr>
                          <m:t>𝑜𝑢𝑡𝑟𝑜𝑠</m:t>
                        </m:r>
                        <m:r>
                          <a:rPr lang="pt-BR" i="1">
                            <a:latin typeface="Cambria Math" panose="02040503050406030204" pitchFamily="18" charset="0"/>
                          </a:rPr>
                          <m:t> </m:t>
                        </m:r>
                        <m:r>
                          <a:rPr lang="pt-BR" i="1">
                            <a:latin typeface="Cambria Math" panose="02040503050406030204" pitchFamily="18" charset="0"/>
                          </a:rPr>
                          <m:t>𝑓𝑎𝑡𝑜𝑟𝑒𝑠</m:t>
                        </m:r>
                      </m:e>
                    </m:d>
                  </m:oMath>
                </a14:m>
                <a:r>
                  <a:rPr lang="pt-BR" dirty="0" smtClean="0"/>
                  <a:t>, </a:t>
                </a:r>
              </a:p>
              <a:p>
                <a:pPr lvl="1"/>
                <a:r>
                  <a:rPr lang="pt-BR" dirty="0" smtClean="0"/>
                  <a:t>s = </a:t>
                </a:r>
                <a:r>
                  <a:rPr lang="pt-BR" dirty="0" err="1" smtClean="0"/>
                  <a:t>supply</a:t>
                </a:r>
                <a:endParaRPr lang="pt-BR" dirty="0" smtClean="0"/>
              </a:p>
              <a:p>
                <a:r>
                  <a:rPr lang="pt-BR" dirty="0" smtClean="0"/>
                  <a:t>Lei da Oferta: </a:t>
                </a:r>
                <a14:m>
                  <m:oMath xmlns:m="http://schemas.openxmlformats.org/officeDocument/2006/math">
                    <m:f>
                      <m:fPr>
                        <m:ctrlPr>
                          <a:rPr lang="pt-BR" i="1" smtClean="0">
                            <a:latin typeface="Cambria Math" panose="02040503050406030204" pitchFamily="18" charset="0"/>
                          </a:rPr>
                        </m:ctrlPr>
                      </m:fPr>
                      <m:num>
                        <m:sSubSup>
                          <m:sSubSupPr>
                            <m:ctrlPr>
                              <a:rPr lang="pt-BR" i="1">
                                <a:latin typeface="Cambria Math" panose="02040503050406030204" pitchFamily="18" charset="0"/>
                              </a:rPr>
                            </m:ctrlPr>
                          </m:sSubSupPr>
                          <m:e>
                            <m:r>
                              <a:rPr lang="pt-BR" i="1" smtClean="0">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𝑠</m:t>
                            </m:r>
                          </m:sup>
                        </m:sSubSup>
                      </m:num>
                      <m:den>
                        <m:r>
                          <a:rPr lang="pt-BR" i="1" smtClean="0">
                            <a:latin typeface="Cambria Math" panose="02040503050406030204" pitchFamily="18" charset="0"/>
                            <a:ea typeface="Cambria Math" panose="02040503050406030204" pitchFamily="18" charset="0"/>
                          </a:rPr>
                          <m:t>∆</m:t>
                        </m:r>
                        <m:sSub>
                          <m:sSubPr>
                            <m:ctrlPr>
                              <a:rPr lang="pt-BR" i="1" smtClean="0">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𝑃</m:t>
                            </m:r>
                          </m:e>
                          <m:sub>
                            <m:r>
                              <a:rPr lang="pt-BR" b="0" i="1" smtClean="0">
                                <a:latin typeface="Cambria Math" panose="02040503050406030204" pitchFamily="18" charset="0"/>
                                <a:ea typeface="Cambria Math" panose="02040503050406030204" pitchFamily="18" charset="0"/>
                              </a:rPr>
                              <m:t>𝑖</m:t>
                            </m:r>
                          </m:sub>
                        </m:sSub>
                      </m:den>
                    </m:f>
                    <m:r>
                      <a:rPr lang="pt-BR" b="0" i="1" smtClean="0">
                        <a:latin typeface="Cambria Math" panose="02040503050406030204" pitchFamily="18" charset="0"/>
                      </a:rPr>
                      <m:t>&gt;0</m:t>
                    </m:r>
                  </m:oMath>
                </a14:m>
                <a:endParaRPr lang="pt-BR" dirty="0" smtClean="0"/>
              </a:p>
              <a:p>
                <a:endParaRPr lang="pt-BR" dirty="0" smtClean="0"/>
              </a:p>
              <a:p>
                <a:r>
                  <a:rPr lang="pt-BR" dirty="0" smtClean="0"/>
                  <a:t>Exemplo</a:t>
                </a:r>
                <a:r>
                  <a:rPr lang="pt-BR" dirty="0"/>
                  <a:t>: Função Linear de </a:t>
                </a:r>
                <a:r>
                  <a:rPr lang="pt-BR" dirty="0" smtClean="0"/>
                  <a:t>Oferta</a:t>
                </a:r>
                <a:endParaRPr lang="pt-BR" dirty="0"/>
              </a:p>
              <a:p>
                <a:pPr marL="0" indent="0" algn="ctr">
                  <a:buNone/>
                </a:pPr>
                <a:r>
                  <a:rPr lang="pt-BR" dirty="0"/>
                  <a:t>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r>
                      <a:rPr lang="pt-BR" b="0" i="1" smtClean="0">
                        <a:latin typeface="Cambria Math" panose="02040503050406030204" pitchFamily="18" charset="0"/>
                      </a:rPr>
                      <m:t>−</m:t>
                    </m:r>
                    <m:r>
                      <a:rPr lang="pt-BR" b="0" i="1" smtClean="0">
                        <a:latin typeface="Cambria Math" panose="02040503050406030204" pitchFamily="18" charset="0"/>
                      </a:rPr>
                      <m:t>𝑐</m:t>
                    </m:r>
                    <m:r>
                      <a:rPr lang="pt-BR" b="0" i="1" smtClean="0">
                        <a:latin typeface="Cambria Math" panose="02040503050406030204" pitchFamily="18" charset="0"/>
                      </a:rPr>
                      <m:t>+</m:t>
                    </m:r>
                    <m:r>
                      <a:rPr lang="pt-BR" b="1" i="1" smtClean="0">
                        <a:solidFill>
                          <a:srgbClr val="FF0000"/>
                        </a:solidFill>
                        <a:latin typeface="Cambria Math" panose="02040503050406030204" pitchFamily="18" charset="0"/>
                      </a:rPr>
                      <m:t>𝒅</m:t>
                    </m:r>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oMath>
                </a14:m>
                <a:r>
                  <a:rPr lang="pt-BR" dirty="0"/>
                  <a:t>, </a:t>
                </a:r>
              </a:p>
              <a:p>
                <a:pPr marL="0" indent="0" algn="ctr">
                  <a:buNone/>
                </a:pPr>
                <a:r>
                  <a:rPr lang="pt-BR" dirty="0"/>
                  <a:t>com </a:t>
                </a:r>
                <a14:m>
                  <m:oMath xmlns:m="http://schemas.openxmlformats.org/officeDocument/2006/math">
                    <m:r>
                      <m:rPr>
                        <m:sty m:val="p"/>
                      </m:rPr>
                      <a:rPr lang="pt-BR" b="0" i="0" smtClean="0">
                        <a:latin typeface="Cambria Math" panose="02040503050406030204" pitchFamily="18" charset="0"/>
                      </a:rPr>
                      <m:t>c</m:t>
                    </m:r>
                    <m:r>
                      <a:rPr lang="pt-BR" i="1">
                        <a:latin typeface="Cambria Math" panose="02040503050406030204" pitchFamily="18" charset="0"/>
                      </a:rPr>
                      <m:t>&gt;0</m:t>
                    </m:r>
                  </m:oMath>
                </a14:m>
                <a:r>
                  <a:rPr lang="pt-BR" dirty="0"/>
                  <a:t> e </a:t>
                </a:r>
                <a:r>
                  <a:rPr lang="pt-BR" dirty="0" smtClean="0"/>
                  <a:t>d </a:t>
                </a:r>
                <a14:m>
                  <m:oMath xmlns:m="http://schemas.openxmlformats.org/officeDocument/2006/math">
                    <m:r>
                      <a:rPr lang="pt-BR" i="1">
                        <a:latin typeface="Cambria Math" panose="02040503050406030204" pitchFamily="18" charset="0"/>
                      </a:rPr>
                      <m:t>&gt;0</m:t>
                    </m:r>
                  </m:oMath>
                </a14:m>
                <a:endParaRPr lang="pt-BR" dirty="0"/>
              </a:p>
              <a:p>
                <a:r>
                  <a:rPr lang="pt-BR" dirty="0"/>
                  <a:t>Inversa da função de </a:t>
                </a:r>
                <a:r>
                  <a:rPr lang="pt-BR" dirty="0" smtClean="0"/>
                  <a:t>oferta: </a:t>
                </a:r>
                <a:r>
                  <a:rPr lang="pt-BR" dirty="0"/>
                  <a:t>usualmente representa a curva de </a:t>
                </a:r>
                <a:r>
                  <a:rPr lang="pt-BR" dirty="0" smtClean="0"/>
                  <a:t>oferta</a:t>
                </a:r>
                <a:endParaRPr lang="pt-BR" i="1" dirty="0">
                  <a:latin typeface="Cambria Math" panose="02040503050406030204" pitchFamily="18" charset="0"/>
                </a:endParaRPr>
              </a:p>
              <a:p>
                <a:pPr marL="0" indent="0">
                  <a:buNone/>
                </a:pPr>
                <a14:m>
                  <m:oMathPara xmlns:m="http://schemas.openxmlformats.org/officeDocument/2006/math">
                    <m:oMathParaPr>
                      <m:jc m:val="center"/>
                    </m:oMathParaPr>
                    <m:oMath xmlns:m="http://schemas.openxmlformats.org/officeDocument/2006/math">
                      <m:sSub>
                        <m:sSubPr>
                          <m:ctrlPr>
                            <a:rPr lang="pt-BR" i="1">
                              <a:latin typeface="Cambria Math" panose="02040503050406030204" pitchFamily="18" charset="0"/>
                            </a:rPr>
                          </m:ctrlPr>
                        </m:sSubPr>
                        <m:e>
                          <m:r>
                            <a:rPr lang="pt-BR" i="1">
                              <a:latin typeface="Cambria Math" panose="02040503050406030204" pitchFamily="18" charset="0"/>
                            </a:rPr>
                            <m:t> </m:t>
                          </m:r>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m:t>
                      </m:r>
                      <m:f>
                        <m:fPr>
                          <m:ctrlPr>
                            <a:rPr lang="pt-BR" i="1" smtClean="0">
                              <a:latin typeface="Cambria Math" panose="02040503050406030204" pitchFamily="18" charset="0"/>
                            </a:rPr>
                          </m:ctrlPr>
                        </m:fPr>
                        <m:num>
                          <m:r>
                            <a:rPr lang="pt-BR" b="0" i="1" smtClean="0">
                              <a:latin typeface="Cambria Math" panose="02040503050406030204" pitchFamily="18" charset="0"/>
                            </a:rPr>
                            <m:t>𝑐</m:t>
                          </m:r>
                        </m:num>
                        <m:den>
                          <m:r>
                            <a:rPr lang="pt-BR" b="0" i="1" smtClean="0">
                              <a:latin typeface="Cambria Math" panose="02040503050406030204" pitchFamily="18" charset="0"/>
                            </a:rPr>
                            <m:t>𝑑</m:t>
                          </m:r>
                        </m:den>
                      </m:f>
                      <m:r>
                        <a:rPr lang="pt-BR" b="0" i="1" smtClean="0">
                          <a:latin typeface="Cambria Math" panose="02040503050406030204" pitchFamily="18" charset="0"/>
                        </a:rPr>
                        <m:t>+</m:t>
                      </m:r>
                      <m:r>
                        <a:rPr lang="pt-BR" i="1">
                          <a:latin typeface="Cambria Math" panose="02040503050406030204" pitchFamily="18" charset="0"/>
                        </a:rPr>
                        <m:t> </m:t>
                      </m:r>
                      <m:f>
                        <m:fPr>
                          <m:ctrlPr>
                            <a:rPr lang="pt-BR" i="1">
                              <a:latin typeface="Cambria Math" panose="02040503050406030204" pitchFamily="18" charset="0"/>
                            </a:rPr>
                          </m:ctrlPr>
                        </m:fPr>
                        <m:num>
                          <m:r>
                            <a:rPr lang="pt-BR" i="1">
                              <a:latin typeface="Cambria Math" panose="02040503050406030204" pitchFamily="18" charset="0"/>
                            </a:rPr>
                            <m:t>1</m:t>
                          </m:r>
                        </m:num>
                        <m:den>
                          <m:r>
                            <a:rPr lang="pt-BR" b="0" i="1" smtClean="0">
                              <a:latin typeface="Cambria Math" panose="02040503050406030204" pitchFamily="18" charset="0"/>
                            </a:rPr>
                            <m:t>𝑑</m:t>
                          </m:r>
                        </m:den>
                      </m:f>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b="0" i="1" smtClean="0">
                              <a:latin typeface="Cambria Math" panose="02040503050406030204" pitchFamily="18" charset="0"/>
                            </a:rPr>
                            <m:t>𝑐</m:t>
                          </m:r>
                        </m:sup>
                      </m:sSubSup>
                    </m:oMath>
                  </m:oMathPara>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928" t="-2801"/>
                </a:stretch>
              </a:blipFill>
            </p:spPr>
            <p:txBody>
              <a:bodyPr/>
              <a:lstStyle/>
              <a:p>
                <a:r>
                  <a:rPr lang="pt-BR">
                    <a:noFill/>
                  </a:rPr>
                  <a:t> </a:t>
                </a:r>
              </a:p>
            </p:txBody>
          </p:sp>
        </mc:Fallback>
      </mc:AlternateContent>
    </p:spTree>
    <p:extLst>
      <p:ext uri="{BB962C8B-B14F-4D97-AF65-F5344CB8AC3E}">
        <p14:creationId xmlns:p14="http://schemas.microsoft.com/office/powerpoint/2010/main" val="3524139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Oferta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a:bodyPr>
              <a:lstStyle/>
              <a:p>
                <a:r>
                  <a:rPr lang="pt-BR" dirty="0" smtClean="0"/>
                  <a:t>Escala de Oferta – pares ordenados (Q,P)</a:t>
                </a:r>
              </a:p>
              <a:p>
                <a:endParaRPr lang="pt-BR" dirty="0" smtClean="0"/>
              </a:p>
              <a:p>
                <a:r>
                  <a:rPr lang="pt-BR" dirty="0" smtClean="0"/>
                  <a:t>Curva de oferta – basicamente o gráfico – função</a:t>
                </a:r>
              </a:p>
              <a:p>
                <a:endParaRPr lang="pt-BR" dirty="0" smtClean="0"/>
              </a:p>
              <a:p>
                <a:r>
                  <a:rPr lang="pt-BR" dirty="0" smtClean="0"/>
                  <a:t>Função de Oferta:</a:t>
                </a:r>
                <a14:m>
                  <m:oMath xmlns:m="http://schemas.openxmlformats.org/officeDocument/2006/math">
                    <m:r>
                      <a:rPr lang="pt-BR" b="0" i="0" smtClean="0">
                        <a:latin typeface="Cambria Math" panose="02040503050406030204" pitchFamily="18" charset="0"/>
                      </a:rPr>
                      <m:t> </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b="0" i="1" smtClean="0">
                            <a:latin typeface="Cambria Math" panose="02040503050406030204" pitchFamily="18" charset="0"/>
                          </a:rPr>
                          <m:t>𝑆</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b="0" i="1" smtClean="0">
                            <a:latin typeface="Cambria Math" panose="02040503050406030204" pitchFamily="18" charset="0"/>
                          </a:rPr>
                          <m:t>𝑆</m:t>
                        </m:r>
                      </m:sub>
                    </m:sSub>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 </m:t>
                        </m:r>
                        <m:r>
                          <a:rPr lang="pt-BR" i="1">
                            <a:latin typeface="Cambria Math" panose="02040503050406030204" pitchFamily="18" charset="0"/>
                          </a:rPr>
                          <m:t>𝑜𝑢𝑡𝑟𝑜𝑠</m:t>
                        </m:r>
                        <m:r>
                          <a:rPr lang="pt-BR" i="1">
                            <a:latin typeface="Cambria Math" panose="02040503050406030204" pitchFamily="18" charset="0"/>
                          </a:rPr>
                          <m:t> </m:t>
                        </m:r>
                        <m:r>
                          <a:rPr lang="pt-BR" i="1">
                            <a:latin typeface="Cambria Math" panose="02040503050406030204" pitchFamily="18" charset="0"/>
                          </a:rPr>
                          <m:t>𝑓𝑎𝑡𝑜𝑟𝑒𝑠</m:t>
                        </m:r>
                      </m:e>
                    </m:d>
                  </m:oMath>
                </a14:m>
                <a:endParaRPr lang="pt-BR" dirty="0"/>
              </a:p>
              <a:p>
                <a:endParaRPr lang="pt-BR" dirty="0"/>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pt-BR">
                    <a:noFill/>
                  </a:rPr>
                  <a:t> </a:t>
                </a:r>
              </a:p>
            </p:txBody>
          </p:sp>
        </mc:Fallback>
      </mc:AlternateContent>
    </p:spTree>
    <p:extLst>
      <p:ext uri="{BB962C8B-B14F-4D97-AF65-F5344CB8AC3E}">
        <p14:creationId xmlns:p14="http://schemas.microsoft.com/office/powerpoint/2010/main" val="170597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 Mercado de Sorvetes</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lstStyle/>
              <a:p>
                <a:r>
                  <a:rPr lang="pt-BR" dirty="0" smtClean="0"/>
                  <a:t>Oferta Ben:</a:t>
                </a:r>
                <a14:m>
                  <m:oMath xmlns:m="http://schemas.openxmlformats.org/officeDocument/2006/math">
                    <m:r>
                      <a:rPr lang="pt-BR" b="0" i="0" smtClean="0">
                        <a:latin typeface="Cambria Math" panose="02040503050406030204" pitchFamily="18" charset="0"/>
                      </a:rPr>
                      <m:t>             </m:t>
                    </m:r>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r>
                      <a:rPr lang="pt-BR" b="0" i="1" smtClean="0">
                        <a:latin typeface="Cambria Math" panose="02040503050406030204" pitchFamily="18" charset="0"/>
                      </a:rPr>
                      <m:t>=−1+2</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m:t>
                    </m:r>
                    <m:r>
                      <a:rPr lang="pt-BR" b="0" i="1" smtClean="0">
                        <a:latin typeface="Cambria Math" panose="02040503050406030204" pitchFamily="18" charset="0"/>
                      </a:rPr>
                      <m:t>0,5</m:t>
                    </m:r>
                    <m:r>
                      <a:rPr lang="pt-BR" b="0" i="1" smtClean="0">
                        <a:latin typeface="Cambria Math" panose="02040503050406030204" pitchFamily="18" charset="0"/>
                      </a:rPr>
                      <m:t>+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2</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oMath>
                </a14:m>
                <a:endParaRPr lang="pt-BR" dirty="0" smtClean="0"/>
              </a:p>
              <a:p>
                <a:endParaRPr lang="pt-BR" dirty="0" smtClean="0"/>
              </a:p>
              <a:p>
                <a:r>
                  <a:rPr lang="pt-BR" dirty="0" smtClean="0"/>
                  <a:t>Oferta Jerry: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r>
                      <a:rPr lang="pt-BR" b="0" i="1" smtClean="0">
                        <a:latin typeface="Cambria Math" panose="02040503050406030204" pitchFamily="18" charset="0"/>
                      </a:rPr>
                      <m:t>=−4+4</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m:t>
                    </m:r>
                    <m:r>
                      <a:rPr lang="pt-BR" b="0" i="1" smtClean="0">
                        <a:latin typeface="Cambria Math" panose="02040503050406030204" pitchFamily="18" charset="0"/>
                      </a:rPr>
                      <m:t>1</m:t>
                    </m:r>
                    <m:r>
                      <a:rPr lang="pt-BR" b="0" i="1" smtClean="0">
                        <a:latin typeface="Cambria Math" panose="02040503050406030204" pitchFamily="18" charset="0"/>
                      </a:rPr>
                      <m:t>+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4</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oMath>
                </a14:m>
                <a:endParaRPr lang="pt-BR" dirty="0" smtClean="0"/>
              </a:p>
              <a:p>
                <a:endParaRPr lang="pt-BR" dirty="0"/>
              </a:p>
              <a:p>
                <a:r>
                  <a:rPr lang="pt-BR" dirty="0" smtClean="0"/>
                  <a:t>Oferta de Mercado: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r>
                      <a:rPr lang="pt-BR" b="0" i="1" smtClean="0">
                        <a:latin typeface="Cambria Math" panose="02040503050406030204" pitchFamily="18" charset="0"/>
                      </a:rPr>
                      <m:t>=−5+6</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=−5</m:t>
                    </m:r>
                    <m:r>
                      <a:rPr lang="pt-BR" b="0" i="1" smtClean="0">
                        <a:latin typeface="Cambria Math" panose="02040503050406030204" pitchFamily="18" charset="0"/>
                      </a:rPr>
                      <m:t>/6</m:t>
                    </m:r>
                    <m:r>
                      <a:rPr lang="pt-BR" b="0" i="1" smtClean="0">
                        <a:latin typeface="Cambria Math" panose="02040503050406030204" pitchFamily="18" charset="0"/>
                      </a:rPr>
                      <m:t>+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6</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oMath>
                </a14:m>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1043" t="-280"/>
                </a:stretch>
              </a:blipFill>
            </p:spPr>
            <p:txBody>
              <a:bodyPr/>
              <a:lstStyle/>
              <a:p>
                <a:r>
                  <a:rPr lang="pt-BR">
                    <a:noFill/>
                  </a:rPr>
                  <a:t> </a:t>
                </a:r>
              </a:p>
            </p:txBody>
          </p:sp>
        </mc:Fallback>
      </mc:AlternateContent>
    </p:spTree>
    <p:extLst>
      <p:ext uri="{BB962C8B-B14F-4D97-AF65-F5344CB8AC3E}">
        <p14:creationId xmlns:p14="http://schemas.microsoft.com/office/powerpoint/2010/main" val="2256748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Oferta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a:t>Função de Oferta:</a:t>
                </a:r>
                <a14:m>
                  <m:oMath xmlns:m="http://schemas.openxmlformats.org/officeDocument/2006/math">
                    <m:r>
                      <a:rPr lang="pt-BR">
                        <a:latin typeface="Cambria Math" panose="02040503050406030204" pitchFamily="18" charset="0"/>
                      </a:rPr>
                      <m:t> </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𝑆</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i="1">
                            <a:latin typeface="Cambria Math" panose="02040503050406030204" pitchFamily="18" charset="0"/>
                          </a:rPr>
                          <m:t>𝑆</m:t>
                        </m:r>
                      </m:sub>
                    </m:sSub>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 </m:t>
                        </m:r>
                        <m:r>
                          <a:rPr lang="pt-BR" i="1">
                            <a:latin typeface="Cambria Math" panose="02040503050406030204" pitchFamily="18" charset="0"/>
                          </a:rPr>
                          <m:t>𝑜𝑢𝑡𝑟𝑜𝑠</m:t>
                        </m:r>
                        <m:r>
                          <a:rPr lang="pt-BR" i="1">
                            <a:latin typeface="Cambria Math" panose="02040503050406030204" pitchFamily="18" charset="0"/>
                          </a:rPr>
                          <m:t> </m:t>
                        </m:r>
                        <m:r>
                          <a:rPr lang="pt-BR" i="1">
                            <a:latin typeface="Cambria Math" panose="02040503050406030204" pitchFamily="18" charset="0"/>
                          </a:rPr>
                          <m:t>𝑓𝑎𝑡𝑜𝑟𝑒𝑠</m:t>
                        </m:r>
                      </m:e>
                    </m:d>
                  </m:oMath>
                </a14:m>
                <a:endParaRPr lang="pt-BR" dirty="0"/>
              </a:p>
              <a:p>
                <a:r>
                  <a:rPr lang="pt-BR" dirty="0"/>
                  <a:t>Outros Fatores:</a:t>
                </a:r>
              </a:p>
              <a:p>
                <a:pPr lvl="1"/>
                <a:r>
                  <a:rPr lang="pt-BR" dirty="0"/>
                  <a:t>Preços dos Insumos  </a:t>
                </a:r>
                <a14:m>
                  <m:oMath xmlns:m="http://schemas.openxmlformats.org/officeDocument/2006/math">
                    <m:d>
                      <m:dPr>
                        <m:ctrlPr>
                          <a:rPr lang="pt-BR" i="1">
                            <a:latin typeface="Cambria Math" panose="02040503050406030204" pitchFamily="18" charset="0"/>
                          </a:rPr>
                        </m:ctrlPr>
                      </m:dPr>
                      <m:e>
                        <m:r>
                          <a:rPr lang="pt-BR" i="1">
                            <a:latin typeface="Cambria Math" panose="02040503050406030204" pitchFamily="18" charset="0"/>
                          </a:rPr>
                          <m:t>𝑃𝐼</m:t>
                        </m:r>
                        <m:r>
                          <a:rPr lang="pt-BR" i="1">
                            <a:latin typeface="Cambria Math" panose="02040503050406030204" pitchFamily="18" charset="0"/>
                          </a:rPr>
                          <m:t> </m:t>
                        </m:r>
                      </m:e>
                    </m:d>
                  </m:oMath>
                </a14:m>
                <a:endParaRPr lang="pt-BR" dirty="0"/>
              </a:p>
              <a:p>
                <a:pPr lvl="1"/>
                <a:r>
                  <a:rPr lang="pt-BR" dirty="0"/>
                  <a:t>Tecnologia </a:t>
                </a:r>
                <a14:m>
                  <m:oMath xmlns:m="http://schemas.openxmlformats.org/officeDocument/2006/math">
                    <m:d>
                      <m:dPr>
                        <m:ctrlPr>
                          <a:rPr lang="pt-BR" i="1">
                            <a:latin typeface="Cambria Math" panose="02040503050406030204" pitchFamily="18" charset="0"/>
                          </a:rPr>
                        </m:ctrlPr>
                      </m:dPr>
                      <m:e>
                        <m:r>
                          <a:rPr lang="pt-BR" i="1">
                            <a:latin typeface="Cambria Math" panose="02040503050406030204" pitchFamily="18" charset="0"/>
                          </a:rPr>
                          <m:t>𝑇𝑒𝑐</m:t>
                        </m:r>
                      </m:e>
                    </m:d>
                  </m:oMath>
                </a14:m>
                <a:endParaRPr lang="pt-BR" dirty="0"/>
              </a:p>
              <a:p>
                <a:pPr lvl="1"/>
                <a:r>
                  <a:rPr lang="pt-BR" dirty="0"/>
                  <a:t>Expectativas </a:t>
                </a:r>
                <a14:m>
                  <m:oMath xmlns:m="http://schemas.openxmlformats.org/officeDocument/2006/math">
                    <m:d>
                      <m:dPr>
                        <m:ctrlPr>
                          <a:rPr lang="pt-BR" i="1">
                            <a:latin typeface="Cambria Math" panose="02040503050406030204" pitchFamily="18" charset="0"/>
                          </a:rPr>
                        </m:ctrlPr>
                      </m:dPr>
                      <m:e>
                        <m:r>
                          <a:rPr lang="pt-BR" i="1">
                            <a:latin typeface="Cambria Math" panose="02040503050406030204" pitchFamily="18" charset="0"/>
                          </a:rPr>
                          <m:t>𝐸</m:t>
                        </m:r>
                      </m:e>
                    </m:d>
                  </m:oMath>
                </a14:m>
                <a:endParaRPr lang="pt-BR" dirty="0"/>
              </a:p>
              <a:p>
                <a:pPr lvl="1"/>
                <a:r>
                  <a:rPr lang="pt-BR" dirty="0"/>
                  <a:t>Número de Vendedores </a:t>
                </a:r>
                <a14:m>
                  <m:oMath xmlns:m="http://schemas.openxmlformats.org/officeDocument/2006/math">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𝑁</m:t>
                            </m:r>
                          </m:e>
                          <m:sub>
                            <m:r>
                              <a:rPr lang="pt-BR" i="1">
                                <a:latin typeface="Cambria Math" panose="02040503050406030204" pitchFamily="18" charset="0"/>
                              </a:rPr>
                              <m:t>𝑣</m:t>
                            </m:r>
                          </m:sub>
                        </m:sSub>
                      </m:e>
                    </m:d>
                  </m:oMath>
                </a14:m>
                <a:endParaRPr lang="pt-BR" dirty="0"/>
              </a:p>
              <a:p>
                <a:pPr lvl="1"/>
                <a:endParaRPr lang="pt-BR" dirty="0"/>
              </a:p>
              <a:p>
                <a:r>
                  <a:rPr lang="pt-BR" dirty="0"/>
                  <a:t>Então:</a:t>
                </a:r>
              </a:p>
              <a:p>
                <a:pPr marL="0" indent="0" algn="ctr">
                  <a:buNone/>
                </a:pPr>
                <a:r>
                  <a:rPr lang="pt-BR" dirty="0"/>
                  <a:t>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𝑆</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i="1">
                            <a:latin typeface="Cambria Math" panose="02040503050406030204" pitchFamily="18" charset="0"/>
                          </a:rPr>
                          <m:t>𝑆</m:t>
                        </m:r>
                      </m:sub>
                    </m:sSub>
                    <m:d>
                      <m:dPr>
                        <m:ctrlPr>
                          <a:rPr lang="pt-BR" i="1">
                            <a:latin typeface="Cambria Math" panose="02040503050406030204" pitchFamily="18" charset="0"/>
                          </a:rPr>
                        </m:ctrlPr>
                      </m:dPr>
                      <m:e>
                        <m:r>
                          <a:rPr lang="pt-BR" i="1">
                            <a:latin typeface="Cambria Math" panose="02040503050406030204" pitchFamily="18" charset="0"/>
                          </a:rPr>
                          <m:t>𝑃𝐼</m:t>
                        </m:r>
                        <m:r>
                          <a:rPr lang="pt-BR" i="1">
                            <a:latin typeface="Cambria Math" panose="02040503050406030204" pitchFamily="18" charset="0"/>
                          </a:rPr>
                          <m:t>, </m:t>
                        </m:r>
                        <m:r>
                          <a:rPr lang="pt-BR" i="1">
                            <a:latin typeface="Cambria Math" panose="02040503050406030204" pitchFamily="18" charset="0"/>
                          </a:rPr>
                          <m:t>𝑇𝑒𝑐</m:t>
                        </m:r>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𝑁</m:t>
                            </m:r>
                          </m:e>
                          <m:sub>
                            <m:r>
                              <a:rPr lang="pt-BR" i="1">
                                <a:latin typeface="Cambria Math" panose="02040503050406030204" pitchFamily="18" charset="0"/>
                              </a:rPr>
                              <m:t>𝑣</m:t>
                            </m:r>
                          </m:sub>
                        </m:sSub>
                        <m:r>
                          <a:rPr lang="pt-BR" i="1">
                            <a:latin typeface="Cambria Math" panose="02040503050406030204" pitchFamily="18" charset="0"/>
                          </a:rPr>
                          <m:t>,</m:t>
                        </m:r>
                        <m:r>
                          <a:rPr lang="pt-BR" i="1">
                            <a:latin typeface="Cambria Math" panose="02040503050406030204" pitchFamily="18" charset="0"/>
                          </a:rPr>
                          <m:t>𝐸</m:t>
                        </m:r>
                      </m:e>
                    </m:d>
                  </m:oMath>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1681"/>
                </a:stretch>
              </a:blipFill>
            </p:spPr>
            <p:txBody>
              <a:bodyPr/>
              <a:lstStyle/>
              <a:p>
                <a:r>
                  <a:rPr lang="pt-BR">
                    <a:noFill/>
                  </a:rPr>
                  <a:t> </a:t>
                </a:r>
              </a:p>
            </p:txBody>
          </p:sp>
        </mc:Fallback>
      </mc:AlternateContent>
    </p:spTree>
    <p:extLst>
      <p:ext uri="{BB962C8B-B14F-4D97-AF65-F5344CB8AC3E}">
        <p14:creationId xmlns:p14="http://schemas.microsoft.com/office/powerpoint/2010/main" val="58750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Deslocamentos da Curva de Oferta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a:bodyPr>
              <a:lstStyle/>
              <a:p>
                <a:r>
                  <a:rPr lang="pt-BR" dirty="0" smtClean="0"/>
                  <a:t>Sabemos que a lei da oferta diz que: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b="0" i="1" smtClean="0">
                                <a:latin typeface="Cambria Math" panose="02040503050406030204" pitchFamily="18" charset="0"/>
                              </a:rPr>
                              <m:t>𝑠</m:t>
                            </m:r>
                          </m:sup>
                        </m:sSubSup>
                      </m:num>
                      <m:den>
                        <m:r>
                          <a:rPr lang="pt-BR" i="1">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𝑃</m:t>
                            </m:r>
                          </m:e>
                          <m:sub>
                            <m:r>
                              <a:rPr lang="pt-BR" i="1">
                                <a:latin typeface="Cambria Math" panose="02040503050406030204" pitchFamily="18" charset="0"/>
                                <a:ea typeface="Cambria Math" panose="02040503050406030204" pitchFamily="18" charset="0"/>
                              </a:rPr>
                              <m:t>𝑖</m:t>
                            </m:r>
                          </m:sub>
                        </m:sSub>
                      </m:den>
                    </m:f>
                    <m:r>
                      <a:rPr lang="pt-BR" b="0" i="1" smtClean="0">
                        <a:latin typeface="Cambria Math" panose="02040503050406030204" pitchFamily="18" charset="0"/>
                        <a:ea typeface="Cambria Math" panose="02040503050406030204" pitchFamily="18" charset="0"/>
                      </a:rPr>
                      <m:t>&gt;</m:t>
                    </m:r>
                    <m:r>
                      <a:rPr lang="pt-BR" i="1">
                        <a:latin typeface="Cambria Math" panose="02040503050406030204" pitchFamily="18" charset="0"/>
                      </a:rPr>
                      <m:t>0</m:t>
                    </m:r>
                  </m:oMath>
                </a14:m>
                <a:r>
                  <a:rPr lang="pt-BR" dirty="0" smtClean="0"/>
                  <a:t>  </a:t>
                </a:r>
              </a:p>
              <a:p>
                <a:r>
                  <a:rPr lang="pt-BR" dirty="0" smtClean="0"/>
                  <a:t>Preço do Insumo: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b="0" i="1" smtClean="0">
                                <a:latin typeface="Cambria Math" panose="02040503050406030204" pitchFamily="18" charset="0"/>
                              </a:rPr>
                              <m:t>𝑠</m:t>
                            </m:r>
                          </m:sup>
                        </m:sSubSup>
                      </m:num>
                      <m:den>
                        <m:r>
                          <a:rPr lang="pt-BR" i="1">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𝑃𝐼</m:t>
                        </m:r>
                      </m:den>
                    </m:f>
                    <m:r>
                      <a:rPr lang="pt-BR" b="0" i="1" smtClean="0">
                        <a:latin typeface="Cambria Math" panose="02040503050406030204" pitchFamily="18" charset="0"/>
                        <a:ea typeface="Cambria Math" panose="02040503050406030204" pitchFamily="18" charset="0"/>
                      </a:rPr>
                      <m:t>&lt;</m:t>
                    </m:r>
                    <m:r>
                      <a:rPr lang="pt-BR" i="1">
                        <a:latin typeface="Cambria Math" panose="02040503050406030204" pitchFamily="18" charset="0"/>
                      </a:rPr>
                      <m:t>0</m:t>
                    </m:r>
                  </m:oMath>
                </a14:m>
                <a:r>
                  <a:rPr lang="pt-BR" dirty="0"/>
                  <a:t> </a:t>
                </a:r>
                <a:endParaRPr lang="pt-BR" dirty="0" smtClean="0"/>
              </a:p>
              <a:p>
                <a:r>
                  <a:rPr lang="pt-BR" dirty="0" smtClean="0"/>
                  <a:t>Tecnologia : </a:t>
                </a:r>
                <a14:m>
                  <m:oMath xmlns:m="http://schemas.openxmlformats.org/officeDocument/2006/math">
                    <m:f>
                      <m:fPr>
                        <m:ctrlPr>
                          <a:rPr lang="pt-BR" i="1">
                            <a:latin typeface="Cambria Math" panose="02040503050406030204" pitchFamily="18" charset="0"/>
                          </a:rPr>
                        </m:ctrlPr>
                      </m:fPr>
                      <m:num>
                        <m:sSubSup>
                          <m:sSubSupPr>
                            <m:ctrlPr>
                              <a:rPr lang="pt-BR" i="1">
                                <a:latin typeface="Cambria Math" panose="02040503050406030204" pitchFamily="18" charset="0"/>
                              </a:rPr>
                            </m:ctrlPr>
                          </m:sSubSupPr>
                          <m:e>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num>
                      <m:den>
                        <m:r>
                          <a:rPr lang="pt-BR" i="1">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𝑇𝑒𝑐</m:t>
                        </m:r>
                      </m:den>
                    </m:f>
                    <m:r>
                      <a:rPr lang="pt-BR" b="0" i="1" smtClean="0">
                        <a:latin typeface="Cambria Math" panose="02040503050406030204" pitchFamily="18" charset="0"/>
                        <a:ea typeface="Cambria Math" panose="02040503050406030204" pitchFamily="18" charset="0"/>
                      </a:rPr>
                      <m:t>&gt;</m:t>
                    </m:r>
                    <m:r>
                      <a:rPr lang="pt-BR" i="1">
                        <a:latin typeface="Cambria Math" panose="02040503050406030204" pitchFamily="18" charset="0"/>
                      </a:rPr>
                      <m:t>0</m:t>
                    </m:r>
                  </m:oMath>
                </a14:m>
                <a:r>
                  <a:rPr lang="pt-BR" dirty="0"/>
                  <a:t> </a:t>
                </a:r>
                <a:endParaRPr lang="pt-BR" dirty="0" smtClean="0"/>
              </a:p>
              <a:p>
                <a:r>
                  <a:rPr lang="pt-BR" dirty="0" smtClean="0"/>
                  <a:t>Expectativas tem efeito ambíguo</a:t>
                </a:r>
                <a:endParaRPr lang="pt-BR" dirty="0"/>
              </a:p>
              <a:p>
                <a:endParaRPr lang="pt-BR" dirty="0"/>
              </a:p>
              <a:p>
                <a:endParaRPr lang="pt-BR" dirty="0" smtClean="0"/>
              </a:p>
              <a:p>
                <a:endParaRPr lang="pt-BR" dirty="0"/>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pt-BR">
                    <a:noFill/>
                  </a:rPr>
                  <a:t> </a:t>
                </a:r>
              </a:p>
            </p:txBody>
          </p:sp>
        </mc:Fallback>
      </mc:AlternateContent>
    </p:spTree>
    <p:extLst>
      <p:ext uri="{BB962C8B-B14F-4D97-AF65-F5344CB8AC3E}">
        <p14:creationId xmlns:p14="http://schemas.microsoft.com/office/powerpoint/2010/main" val="2744932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Mercado</a:t>
            </a:r>
            <a:endParaRPr lang="pt-BR" dirty="0"/>
          </a:p>
        </p:txBody>
      </p:sp>
      <p:sp>
        <p:nvSpPr>
          <p:cNvPr id="3" name="Espaço Reservado para Conteúdo 2"/>
          <p:cNvSpPr>
            <a:spLocks noGrp="1"/>
          </p:cNvSpPr>
          <p:nvPr>
            <p:ph idx="1"/>
          </p:nvPr>
        </p:nvSpPr>
        <p:spPr/>
        <p:txBody>
          <a:bodyPr>
            <a:normAutofit/>
          </a:bodyPr>
          <a:lstStyle/>
          <a:p>
            <a:r>
              <a:rPr lang="pt-BR" dirty="0" smtClean="0"/>
              <a:t>Mercado : Um </a:t>
            </a:r>
            <a:r>
              <a:rPr lang="pt-BR" dirty="0"/>
              <a:t>grupo de compradores e vendedores de um determinado bem ou </a:t>
            </a:r>
            <a:r>
              <a:rPr lang="pt-BR" dirty="0" smtClean="0"/>
              <a:t>serviço</a:t>
            </a:r>
          </a:p>
          <a:p>
            <a:r>
              <a:rPr lang="pt-BR" dirty="0" smtClean="0"/>
              <a:t>Podem </a:t>
            </a:r>
            <a:r>
              <a:rPr lang="pt-BR" dirty="0"/>
              <a:t>ser altamente </a:t>
            </a:r>
            <a:r>
              <a:rPr lang="pt-BR" dirty="0" smtClean="0"/>
              <a:t>organizados</a:t>
            </a:r>
          </a:p>
          <a:p>
            <a:pPr lvl="1"/>
            <a:r>
              <a:rPr lang="pt-BR" dirty="0" smtClean="0"/>
              <a:t>Ex</a:t>
            </a:r>
            <a:r>
              <a:rPr lang="pt-BR" dirty="0"/>
              <a:t>.: mercados de muitas mercadorias </a:t>
            </a:r>
            <a:r>
              <a:rPr lang="pt-BR" dirty="0" smtClean="0"/>
              <a:t>agrícolas</a:t>
            </a:r>
          </a:p>
          <a:p>
            <a:r>
              <a:rPr lang="pt-BR" dirty="0" smtClean="0"/>
              <a:t>Frequentemente </a:t>
            </a:r>
            <a:r>
              <a:rPr lang="pt-BR" dirty="0"/>
              <a:t>são menos </a:t>
            </a:r>
            <a:r>
              <a:rPr lang="pt-BR" dirty="0" smtClean="0"/>
              <a:t>organizados</a:t>
            </a:r>
          </a:p>
          <a:p>
            <a:pPr lvl="1"/>
            <a:r>
              <a:rPr lang="pt-BR" dirty="0" smtClean="0"/>
              <a:t>Ex</a:t>
            </a:r>
            <a:r>
              <a:rPr lang="pt-BR" dirty="0"/>
              <a:t>.: mercado de sorvete</a:t>
            </a:r>
          </a:p>
          <a:p>
            <a:r>
              <a:rPr lang="pt-BR" dirty="0" smtClean="0"/>
              <a:t>Mercado Competitivo:</a:t>
            </a:r>
          </a:p>
          <a:p>
            <a:pPr lvl="1"/>
            <a:r>
              <a:rPr lang="pt-BR" dirty="0" smtClean="0"/>
              <a:t>Um </a:t>
            </a:r>
            <a:r>
              <a:rPr lang="pt-BR" dirty="0"/>
              <a:t>mercado onde há tantos compradores e vendedores que cada um deles tem impacto insignificante sobre o preço do mercado</a:t>
            </a:r>
          </a:p>
          <a:p>
            <a:endParaRPr lang="pt-BR" dirty="0"/>
          </a:p>
          <a:p>
            <a:endParaRPr lang="pt-BR" dirty="0"/>
          </a:p>
          <a:p>
            <a:pPr lvl="2"/>
            <a:endParaRPr lang="pt-BR" dirty="0"/>
          </a:p>
          <a:p>
            <a:endParaRPr lang="pt-BR" dirty="0"/>
          </a:p>
        </p:txBody>
      </p:sp>
    </p:spTree>
    <p:extLst>
      <p:ext uri="{BB962C8B-B14F-4D97-AF65-F5344CB8AC3E}">
        <p14:creationId xmlns:p14="http://schemas.microsoft.com/office/powerpoint/2010/main" val="4202658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Equilíbrio e Estática Comparativa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Equilíbrio: </a:t>
                </a:r>
                <a14:m>
                  <m:oMath xmlns:m="http://schemas.openxmlformats.org/officeDocument/2006/math">
                    <m:sSubSup>
                      <m:sSubSupPr>
                        <m:ctrlPr>
                          <a:rPr lang="pt-BR"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m:t>
                    </m:r>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𝑠</m:t>
                        </m:r>
                      </m:sup>
                    </m:sSubSup>
                  </m:oMath>
                </a14:m>
                <a:endParaRPr lang="pt-BR" dirty="0" smtClean="0"/>
              </a:p>
              <a:p>
                <a:endParaRPr lang="pt-BR" dirty="0"/>
              </a:p>
              <a:p>
                <a:r>
                  <a:rPr lang="pt-BR" dirty="0" smtClean="0"/>
                  <a:t>Excesso de Oferta: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b="0" i="1" smtClean="0">
                        <a:latin typeface="Cambria Math" panose="02040503050406030204" pitchFamily="18" charset="0"/>
                      </a:rPr>
                      <m:t>−</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𝑠</m:t>
                        </m:r>
                      </m:sup>
                    </m:sSubSup>
                    <m:r>
                      <a:rPr lang="pt-BR" b="0" i="1" smtClean="0">
                        <a:latin typeface="Cambria Math" panose="02040503050406030204" pitchFamily="18" charset="0"/>
                      </a:rPr>
                      <m:t>&lt;0</m:t>
                    </m:r>
                  </m:oMath>
                </a14:m>
                <a:endParaRPr lang="pt-BR" dirty="0" smtClean="0"/>
              </a:p>
              <a:p>
                <a:pPr lvl="1"/>
                <a:r>
                  <a:rPr lang="pt-BR" dirty="0" smtClean="0"/>
                  <a:t>Processo de Ajuste: </a:t>
                </a:r>
                <a14:m>
                  <m:oMath xmlns:m="http://schemas.openxmlformats.org/officeDocument/2006/math">
                    <m:r>
                      <a:rPr lang="pt-BR" i="1" smtClean="0">
                        <a:latin typeface="Cambria Math" panose="02040503050406030204" pitchFamily="18" charset="0"/>
                        <a:ea typeface="Cambria Math" panose="02040503050406030204" pitchFamily="18" charset="0"/>
                      </a:rPr>
                      <m:t>∆</m:t>
                    </m:r>
                    <m:sSub>
                      <m:sSubPr>
                        <m:ctrlPr>
                          <a:rPr lang="pt-BR" i="1" smtClean="0">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𝑃</m:t>
                        </m:r>
                      </m:e>
                      <m:sub>
                        <m:r>
                          <a:rPr lang="pt-BR" b="0" i="1" smtClean="0">
                            <a:latin typeface="Cambria Math" panose="02040503050406030204" pitchFamily="18" charset="0"/>
                            <a:ea typeface="Cambria Math" panose="02040503050406030204" pitchFamily="18" charset="0"/>
                          </a:rPr>
                          <m:t>𝑖</m:t>
                        </m:r>
                      </m:sub>
                    </m:sSub>
                    <m:r>
                      <a:rPr lang="pt-BR" b="0" i="1" smtClean="0">
                        <a:latin typeface="Cambria Math" panose="02040503050406030204" pitchFamily="18" charset="0"/>
                        <a:ea typeface="Cambria Math" panose="02040503050406030204" pitchFamily="18" charset="0"/>
                      </a:rPr>
                      <m:t>&lt;0</m:t>
                    </m:r>
                    <m:r>
                      <a:rPr lang="pt-BR" b="0" i="0" smtClean="0">
                        <a:latin typeface="Cambria Math" panose="02040503050406030204" pitchFamily="18" charset="0"/>
                        <a:ea typeface="Cambria Math" panose="02040503050406030204" pitchFamily="18" charset="0"/>
                      </a:rPr>
                      <m:t> </m:t>
                    </m:r>
                  </m:oMath>
                </a14:m>
                <a:r>
                  <a:rPr lang="pt-BR" dirty="0" smtClean="0"/>
                  <a:t> até que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𝑠</m:t>
                        </m:r>
                      </m:sup>
                    </m:sSubSup>
                    <m:r>
                      <a:rPr lang="pt-BR" b="0" i="1" smtClean="0">
                        <a:latin typeface="Cambria Math" panose="02040503050406030204" pitchFamily="18" charset="0"/>
                      </a:rPr>
                      <m:t>=</m:t>
                    </m:r>
                    <m:r>
                      <a:rPr lang="pt-BR" i="1">
                        <a:latin typeface="Cambria Math" panose="02040503050406030204" pitchFamily="18" charset="0"/>
                      </a:rPr>
                      <m:t>0</m:t>
                    </m:r>
                  </m:oMath>
                </a14:m>
                <a:endParaRPr lang="pt-BR" dirty="0"/>
              </a:p>
              <a:p>
                <a:endParaRPr lang="pt-BR" dirty="0"/>
              </a:p>
              <a:p>
                <a:r>
                  <a:rPr lang="pt-BR" dirty="0"/>
                  <a:t>Excesso de </a:t>
                </a:r>
                <a:r>
                  <a:rPr lang="pt-BR" dirty="0" smtClean="0"/>
                  <a:t>Demanda: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𝑠</m:t>
                        </m:r>
                      </m:sup>
                    </m:sSubSup>
                    <m:r>
                      <a:rPr lang="pt-BR" b="0" i="1" smtClean="0">
                        <a:latin typeface="Cambria Math" panose="02040503050406030204" pitchFamily="18" charset="0"/>
                      </a:rPr>
                      <m:t>&gt;</m:t>
                    </m:r>
                    <m:r>
                      <a:rPr lang="pt-BR" i="1">
                        <a:latin typeface="Cambria Math" panose="02040503050406030204" pitchFamily="18" charset="0"/>
                      </a:rPr>
                      <m:t>0</m:t>
                    </m:r>
                  </m:oMath>
                </a14:m>
                <a:endParaRPr lang="pt-BR" dirty="0" smtClean="0"/>
              </a:p>
              <a:p>
                <a:pPr lvl="1"/>
                <a:r>
                  <a:rPr lang="pt-BR" dirty="0"/>
                  <a:t>Processo de Ajuste: </a:t>
                </a:r>
                <a14:m>
                  <m:oMath xmlns:m="http://schemas.openxmlformats.org/officeDocument/2006/math">
                    <m:r>
                      <a:rPr lang="pt-BR" i="1">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𝑃</m:t>
                        </m:r>
                      </m:e>
                      <m:sub>
                        <m:r>
                          <a:rPr lang="pt-BR" i="1">
                            <a:latin typeface="Cambria Math" panose="02040503050406030204" pitchFamily="18" charset="0"/>
                            <a:ea typeface="Cambria Math" panose="02040503050406030204" pitchFamily="18" charset="0"/>
                          </a:rPr>
                          <m:t>𝑖</m:t>
                        </m:r>
                      </m:sub>
                    </m:sSub>
                    <m:r>
                      <a:rPr lang="pt-BR" b="0" i="1" smtClean="0">
                        <a:latin typeface="Cambria Math" panose="02040503050406030204" pitchFamily="18" charset="0"/>
                        <a:ea typeface="Cambria Math" panose="02040503050406030204" pitchFamily="18" charset="0"/>
                      </a:rPr>
                      <m:t>&gt;</m:t>
                    </m:r>
                    <m:r>
                      <a:rPr lang="pt-BR" i="1">
                        <a:latin typeface="Cambria Math" panose="02040503050406030204" pitchFamily="18" charset="0"/>
                        <a:ea typeface="Cambria Math" panose="02040503050406030204" pitchFamily="18" charset="0"/>
                      </a:rPr>
                      <m:t>0</m:t>
                    </m:r>
                    <m:r>
                      <a:rPr lang="pt-BR">
                        <a:latin typeface="Cambria Math" panose="02040503050406030204" pitchFamily="18" charset="0"/>
                        <a:ea typeface="Cambria Math" panose="02040503050406030204" pitchFamily="18" charset="0"/>
                      </a:rPr>
                      <m:t> </m:t>
                    </m:r>
                  </m:oMath>
                </a14:m>
                <a:r>
                  <a:rPr lang="pt-BR" dirty="0"/>
                  <a:t> até que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𝑠</m:t>
                        </m:r>
                      </m:sup>
                    </m:sSubSup>
                    <m:r>
                      <a:rPr lang="pt-BR" i="1">
                        <a:latin typeface="Cambria Math" panose="02040503050406030204" pitchFamily="18" charset="0"/>
                      </a:rPr>
                      <m:t>=0</m:t>
                    </m:r>
                  </m:oMath>
                </a14:m>
                <a:endParaRPr lang="pt-BR" dirty="0"/>
              </a:p>
              <a:p>
                <a:pPr marL="457200" lvl="1" indent="0">
                  <a:buNone/>
                </a:pPr>
                <a:endParaRPr lang="pt-BR" dirty="0"/>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1541"/>
                </a:stretch>
              </a:blipFill>
            </p:spPr>
            <p:txBody>
              <a:bodyPr/>
              <a:lstStyle/>
              <a:p>
                <a:r>
                  <a:rPr lang="pt-BR">
                    <a:noFill/>
                  </a:rPr>
                  <a:t> </a:t>
                </a:r>
              </a:p>
            </p:txBody>
          </p:sp>
        </mc:Fallback>
      </mc:AlternateContent>
    </p:spTree>
    <p:extLst>
      <p:ext uri="{BB962C8B-B14F-4D97-AF65-F5344CB8AC3E}">
        <p14:creationId xmlns:p14="http://schemas.microsoft.com/office/powerpoint/2010/main" val="3255055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Equilíbrio e Estática Comparativa</a:t>
            </a:r>
            <a:endParaRPr lang="pt-BR" dirty="0"/>
          </a:p>
        </p:txBody>
      </p:sp>
      <p:sp>
        <p:nvSpPr>
          <p:cNvPr id="3" name="Espaço Reservado para Conteúdo 2"/>
          <p:cNvSpPr>
            <a:spLocks noGrp="1"/>
          </p:cNvSpPr>
          <p:nvPr>
            <p:ph idx="1"/>
          </p:nvPr>
        </p:nvSpPr>
        <p:spPr/>
        <p:txBody>
          <a:bodyPr/>
          <a:lstStyle/>
          <a:p>
            <a:r>
              <a:rPr lang="pt-BR" dirty="0" smtClean="0"/>
              <a:t>Em</a:t>
            </a:r>
            <a:r>
              <a:rPr lang="pt-BR" dirty="0"/>
              <a:t> economia, a </a:t>
            </a:r>
            <a:r>
              <a:rPr lang="pt-BR" b="1" dirty="0"/>
              <a:t>estática comparativa</a:t>
            </a:r>
            <a:r>
              <a:rPr lang="pt-BR" dirty="0"/>
              <a:t> é a comparação de dois diferentes resultados econômicos, antes e depois de uma mudança em algum </a:t>
            </a:r>
            <a:r>
              <a:rPr lang="pt-BR" dirty="0" smtClean="0"/>
              <a:t>parâmetro </a:t>
            </a:r>
            <a:r>
              <a:rPr lang="pt-BR" dirty="0"/>
              <a:t> exógeno.</a:t>
            </a:r>
          </a:p>
          <a:p>
            <a:r>
              <a:rPr lang="pt-BR" dirty="0"/>
              <a:t>Como um estudo da </a:t>
            </a:r>
            <a:r>
              <a:rPr lang="pt-BR" i="1" dirty="0"/>
              <a:t>estática</a:t>
            </a:r>
            <a:r>
              <a:rPr lang="pt-BR" dirty="0"/>
              <a:t>, ela compara dois diferentes estados de equilíbrio, após o processo de ajustamento (se houver). Ela não estuda o movimento por trás do equilíbrio nem o processo de </a:t>
            </a:r>
            <a:r>
              <a:rPr lang="pt-BR" dirty="0" smtClean="0"/>
              <a:t>ajustamento.</a:t>
            </a:r>
            <a:endParaRPr lang="pt-BR" dirty="0"/>
          </a:p>
          <a:p>
            <a:endParaRPr lang="pt-BR" dirty="0"/>
          </a:p>
        </p:txBody>
      </p:sp>
    </p:spTree>
    <p:extLst>
      <p:ext uri="{BB962C8B-B14F-4D97-AF65-F5344CB8AC3E}">
        <p14:creationId xmlns:p14="http://schemas.microsoft.com/office/powerpoint/2010/main" val="196739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Mercado </a:t>
            </a:r>
            <a:endParaRPr lang="pt-BR" dirty="0"/>
          </a:p>
        </p:txBody>
      </p:sp>
      <p:pic>
        <p:nvPicPr>
          <p:cNvPr id="1026" name="Picture 2" descr="Tendências do mercado de trabalho brasileiro | driverh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6364" y="1924844"/>
            <a:ext cx="4690638" cy="19678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ns, fotos stock e imagens vetoriais de Mercado Central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5713" y="1907427"/>
            <a:ext cx="3667125" cy="235977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s mulheres e o mercado financeir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364" y="4126887"/>
            <a:ext cx="4867773" cy="23087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LÍTICA PARA CADASTRAMENTO DE PRODUTOS NO MERCADO LIVRE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5713" y="4246958"/>
            <a:ext cx="3726273" cy="2068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063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Mercado Perfeitamente Competitivo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Bens Homogêneos</a:t>
                </a:r>
              </a:p>
              <a:p>
                <a:r>
                  <a:rPr lang="pt-BR" dirty="0" smtClean="0"/>
                  <a:t>Número de Vendedores </a:t>
                </a:r>
                <a14:m>
                  <m:oMath xmlns:m="http://schemas.openxmlformats.org/officeDocument/2006/math">
                    <m:d>
                      <m:dPr>
                        <m:ctrlPr>
                          <a:rPr lang="pt-BR" i="1" smtClean="0">
                            <a:latin typeface="Cambria Math" panose="02040503050406030204" pitchFamily="18" charset="0"/>
                          </a:rPr>
                        </m:ctrlPr>
                      </m:dPr>
                      <m:e>
                        <m:sSub>
                          <m:sSubPr>
                            <m:ctrlPr>
                              <a:rPr lang="pt-BR" i="1" smtClean="0">
                                <a:latin typeface="Cambria Math" panose="02040503050406030204" pitchFamily="18" charset="0"/>
                              </a:rPr>
                            </m:ctrlPr>
                          </m:sSubPr>
                          <m:e>
                            <m:r>
                              <a:rPr lang="pt-BR" b="0" i="1" smtClean="0">
                                <a:latin typeface="Cambria Math" panose="02040503050406030204" pitchFamily="18" charset="0"/>
                              </a:rPr>
                              <m:t>𝑁</m:t>
                            </m:r>
                          </m:e>
                          <m:sub>
                            <m:r>
                              <a:rPr lang="pt-BR" b="0" i="1" smtClean="0">
                                <a:latin typeface="Cambria Math" panose="02040503050406030204" pitchFamily="18" charset="0"/>
                              </a:rPr>
                              <m:t>𝑣</m:t>
                            </m:r>
                          </m:sub>
                        </m:sSub>
                      </m:e>
                    </m:d>
                  </m:oMath>
                </a14:m>
                <a:r>
                  <a:rPr lang="pt-BR" dirty="0" smtClean="0"/>
                  <a:t> e Compradores </a:t>
                </a:r>
                <a14:m>
                  <m:oMath xmlns:m="http://schemas.openxmlformats.org/officeDocument/2006/math">
                    <m:d>
                      <m:dPr>
                        <m:ctrlPr>
                          <a:rPr lang="pt-BR" i="1" smtClean="0">
                            <a:latin typeface="Cambria Math" panose="02040503050406030204" pitchFamily="18" charset="0"/>
                          </a:rPr>
                        </m:ctrlPr>
                      </m:dPr>
                      <m:e>
                        <m:sSub>
                          <m:sSubPr>
                            <m:ctrlPr>
                              <a:rPr lang="pt-BR" i="1" smtClean="0">
                                <a:latin typeface="Cambria Math" panose="02040503050406030204" pitchFamily="18" charset="0"/>
                              </a:rPr>
                            </m:ctrlPr>
                          </m:sSubPr>
                          <m:e>
                            <m:r>
                              <a:rPr lang="pt-BR" b="0" i="1" smtClean="0">
                                <a:latin typeface="Cambria Math" panose="02040503050406030204" pitchFamily="18" charset="0"/>
                              </a:rPr>
                              <m:t>𝑁</m:t>
                            </m:r>
                          </m:e>
                          <m:sub>
                            <m:r>
                              <a:rPr lang="pt-BR" b="0" i="1" smtClean="0">
                                <a:latin typeface="Cambria Math" panose="02040503050406030204" pitchFamily="18" charset="0"/>
                              </a:rPr>
                              <m:t>𝑐</m:t>
                            </m:r>
                          </m:sub>
                        </m:sSub>
                      </m:e>
                    </m:d>
                  </m:oMath>
                </a14:m>
                <a:r>
                  <a:rPr lang="pt-BR" dirty="0" smtClean="0"/>
                  <a:t> muito grande</a:t>
                </a:r>
              </a:p>
              <a:p>
                <a:r>
                  <a:rPr lang="pt-BR" dirty="0" smtClean="0"/>
                  <a:t>Vendedores tem uma parcela ínfima de mercado: </a:t>
                </a:r>
                <a14:m>
                  <m:oMath xmlns:m="http://schemas.openxmlformats.org/officeDocument/2006/math">
                    <m:r>
                      <a:rPr lang="pt-BR" b="0" i="1" smtClean="0">
                        <a:latin typeface="Cambria Math" panose="02040503050406030204" pitchFamily="18" charset="0"/>
                      </a:rPr>
                      <m:t>𝑃𝑎𝑟𝑐𝑒𝑙𝑎</m:t>
                    </m:r>
                    <m:r>
                      <a:rPr lang="pt-BR" b="0" i="1" smtClean="0">
                        <a:latin typeface="Cambria Math" panose="02040503050406030204" pitchFamily="18" charset="0"/>
                      </a:rPr>
                      <m:t>=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sSub>
                          <m:sSubPr>
                            <m:ctrlPr>
                              <a:rPr lang="pt-BR" i="1" smtClean="0">
                                <a:latin typeface="Cambria Math" panose="02040503050406030204" pitchFamily="18" charset="0"/>
                              </a:rPr>
                            </m:ctrlPr>
                          </m:sSubPr>
                          <m:e>
                            <m:r>
                              <a:rPr lang="pt-BR" b="0" i="1" smtClean="0">
                                <a:latin typeface="Cambria Math" panose="02040503050406030204" pitchFamily="18" charset="0"/>
                              </a:rPr>
                              <m:t>𝑁</m:t>
                            </m:r>
                          </m:e>
                          <m:sub>
                            <m:r>
                              <a:rPr lang="pt-BR" b="0" i="1" smtClean="0">
                                <a:latin typeface="Cambria Math" panose="02040503050406030204" pitchFamily="18" charset="0"/>
                              </a:rPr>
                              <m:t>𝑣</m:t>
                            </m:r>
                          </m:sub>
                        </m:sSub>
                      </m:den>
                    </m:f>
                  </m:oMath>
                </a14:m>
                <a:endParaRPr lang="pt-BR" dirty="0" smtClean="0"/>
              </a:p>
              <a:p>
                <a:r>
                  <a:rPr lang="pt-BR" dirty="0" smtClean="0"/>
                  <a:t>Livre entrada e saída</a:t>
                </a:r>
              </a:p>
              <a:p>
                <a:r>
                  <a:rPr lang="pt-BR" dirty="0" smtClean="0"/>
                  <a:t>Informação completa</a:t>
                </a:r>
              </a:p>
              <a:p>
                <a:endParaRPr lang="pt-BR" dirty="0"/>
              </a:p>
              <a:p>
                <a:pPr>
                  <a:buFont typeface="Wingdings" panose="05000000000000000000" pitchFamily="2" charset="2"/>
                  <a:buChar char="Ø"/>
                </a:pPr>
                <a:r>
                  <a:rPr lang="pt-BR" dirty="0" smtClean="0"/>
                  <a:t> PREÇOS SÃO TIDOS COMO DADOS</a:t>
                </a:r>
              </a:p>
              <a:p>
                <a:pPr>
                  <a:buFont typeface="Wingdings" panose="05000000000000000000" pitchFamily="2" charset="2"/>
                  <a:buChar char="Ø"/>
                </a:pPr>
                <a:r>
                  <a:rPr lang="pt-BR" dirty="0" smtClean="0"/>
                  <a:t> Suposições fortes: tipo de mercado idealizado</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2241" b="-1821"/>
                </a:stretch>
              </a:blipFill>
            </p:spPr>
            <p:txBody>
              <a:bodyPr/>
              <a:lstStyle/>
              <a:p>
                <a:r>
                  <a:rPr lang="pt-BR">
                    <a:noFill/>
                  </a:rPr>
                  <a:t> </a:t>
                </a:r>
              </a:p>
            </p:txBody>
          </p:sp>
        </mc:Fallback>
      </mc:AlternateContent>
    </p:spTree>
    <p:extLst>
      <p:ext uri="{BB962C8B-B14F-4D97-AF65-F5344CB8AC3E}">
        <p14:creationId xmlns:p14="http://schemas.microsoft.com/office/powerpoint/2010/main" val="1381761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Demanda e Oferta</a:t>
            </a:r>
            <a:endParaRPr lang="pt-BR" dirty="0"/>
          </a:p>
        </p:txBody>
      </p:sp>
      <p:sp>
        <p:nvSpPr>
          <p:cNvPr id="3" name="Espaço Reservado para Conteúdo 2"/>
          <p:cNvSpPr>
            <a:spLocks noGrp="1"/>
          </p:cNvSpPr>
          <p:nvPr>
            <p:ph idx="1"/>
          </p:nvPr>
        </p:nvSpPr>
        <p:spPr/>
        <p:txBody>
          <a:bodyPr>
            <a:normAutofit/>
          </a:bodyPr>
          <a:lstStyle/>
          <a:p>
            <a:r>
              <a:rPr lang="pt-BR" b="1" i="1" dirty="0" smtClean="0"/>
              <a:t>Ceteris</a:t>
            </a:r>
            <a:r>
              <a:rPr lang="pt-BR" b="1" i="1" dirty="0"/>
              <a:t> </a:t>
            </a:r>
            <a:r>
              <a:rPr lang="pt-BR" b="1" i="1" dirty="0" err="1" smtClean="0"/>
              <a:t>paribus</a:t>
            </a:r>
            <a:r>
              <a:rPr lang="pt-BR" dirty="0"/>
              <a:t> </a:t>
            </a:r>
            <a:r>
              <a:rPr lang="pt-BR" dirty="0" smtClean="0"/>
              <a:t>é </a:t>
            </a:r>
            <a:r>
              <a:rPr lang="pt-BR" dirty="0"/>
              <a:t>uma expressão do latim que pode ser traduzida por "todo o mais é constante" ou "mantidas inalteradas todas as outras </a:t>
            </a:r>
            <a:r>
              <a:rPr lang="pt-BR" dirty="0" smtClean="0"/>
              <a:t>coisas“</a:t>
            </a:r>
          </a:p>
          <a:p>
            <a:endParaRPr lang="pt-BR" dirty="0"/>
          </a:p>
        </p:txBody>
      </p:sp>
    </p:spTree>
    <p:extLst>
      <p:ext uri="{BB962C8B-B14F-4D97-AF65-F5344CB8AC3E}">
        <p14:creationId xmlns:p14="http://schemas.microsoft.com/office/powerpoint/2010/main" val="267998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Curva de Demanda</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normAutofit/>
              </a:bodyPr>
              <a:lstStyle/>
              <a:p>
                <a:r>
                  <a:rPr lang="pt-BR" dirty="0" smtClean="0"/>
                  <a:t>Esclarecimento: Função de Demanda: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𝑓</m:t>
                        </m:r>
                      </m:e>
                      <m:sub>
                        <m:r>
                          <a:rPr lang="pt-BR" b="0" i="1" smtClean="0">
                            <a:latin typeface="Cambria Math" panose="02040503050406030204" pitchFamily="18" charset="0"/>
                          </a:rPr>
                          <m:t>𝑑</m:t>
                        </m:r>
                      </m:sub>
                    </m:sSub>
                    <m:d>
                      <m:dPr>
                        <m:ctrlPr>
                          <a:rPr lang="pt-BR" b="0" i="1" smtClean="0">
                            <a:latin typeface="Cambria Math" panose="02040503050406030204" pitchFamily="18" charset="0"/>
                          </a:rPr>
                        </m:ctrlPr>
                      </m:dPr>
                      <m:e>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 </m:t>
                        </m:r>
                        <m:r>
                          <a:rPr lang="pt-BR" b="0" i="1" smtClean="0">
                            <a:latin typeface="Cambria Math" panose="02040503050406030204" pitchFamily="18" charset="0"/>
                          </a:rPr>
                          <m:t>𝑜𝑢𝑡𝑟𝑜𝑠</m:t>
                        </m:r>
                        <m:r>
                          <a:rPr lang="pt-BR" b="0" i="1" smtClean="0">
                            <a:latin typeface="Cambria Math" panose="02040503050406030204" pitchFamily="18" charset="0"/>
                          </a:rPr>
                          <m:t> </m:t>
                        </m:r>
                        <m:r>
                          <a:rPr lang="pt-BR" b="0" i="1" smtClean="0">
                            <a:latin typeface="Cambria Math" panose="02040503050406030204" pitchFamily="18" charset="0"/>
                          </a:rPr>
                          <m:t>𝑓𝑎𝑡𝑜𝑟𝑒𝑠</m:t>
                        </m:r>
                      </m:e>
                    </m:d>
                  </m:oMath>
                </a14:m>
                <a:endParaRPr lang="pt-BR" dirty="0" smtClean="0"/>
              </a:p>
              <a:p>
                <a:r>
                  <a:rPr lang="pt-BR" dirty="0" smtClean="0"/>
                  <a:t>Exemplo: Função Linear de Demanda</a:t>
                </a:r>
              </a:p>
              <a:p>
                <a:pPr marL="0" indent="0" algn="ctr">
                  <a:buNone/>
                </a:pPr>
                <a:r>
                  <a:rPr lang="pt-BR" dirty="0" smtClean="0"/>
                  <a:t>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m:t>
                    </m:r>
                    <m:r>
                      <a:rPr lang="pt-BR" b="0" i="1" smtClean="0">
                        <a:latin typeface="Cambria Math" panose="02040503050406030204" pitchFamily="18" charset="0"/>
                      </a:rPr>
                      <m:t>𝑎</m:t>
                    </m:r>
                    <m:r>
                      <a:rPr lang="pt-BR" b="0" i="1" smtClean="0">
                        <a:latin typeface="Cambria Math" panose="02040503050406030204" pitchFamily="18" charset="0"/>
                      </a:rPr>
                      <m:t> −</m:t>
                    </m:r>
                    <m:r>
                      <a:rPr lang="pt-BR" b="0" i="1" smtClean="0">
                        <a:latin typeface="Cambria Math" panose="02040503050406030204" pitchFamily="18" charset="0"/>
                      </a:rPr>
                      <m:t>𝑏</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a:t>
                </a:r>
              </a:p>
              <a:p>
                <a:pPr marL="0" indent="0" algn="ctr">
                  <a:buNone/>
                </a:pPr>
                <a:r>
                  <a:rPr lang="pt-BR" dirty="0" smtClean="0"/>
                  <a:t>com </a:t>
                </a:r>
                <a14:m>
                  <m:oMath xmlns:m="http://schemas.openxmlformats.org/officeDocument/2006/math">
                    <m:r>
                      <a:rPr lang="pt-BR" i="1">
                        <a:latin typeface="Cambria Math" panose="02040503050406030204" pitchFamily="18" charset="0"/>
                      </a:rPr>
                      <m:t>𝑎</m:t>
                    </m:r>
                    <m:r>
                      <a:rPr lang="pt-BR" b="0" i="1" smtClean="0">
                        <a:latin typeface="Cambria Math" panose="02040503050406030204" pitchFamily="18" charset="0"/>
                      </a:rPr>
                      <m:t>&gt;0</m:t>
                    </m:r>
                  </m:oMath>
                </a14:m>
                <a:r>
                  <a:rPr lang="pt-BR" dirty="0" smtClean="0"/>
                  <a:t> e </a:t>
                </a:r>
                <a14:m>
                  <m:oMath xmlns:m="http://schemas.openxmlformats.org/officeDocument/2006/math">
                    <m:r>
                      <a:rPr lang="pt-BR" b="0" i="1" smtClean="0">
                        <a:latin typeface="Cambria Math" panose="02040503050406030204" pitchFamily="18" charset="0"/>
                      </a:rPr>
                      <m:t>𝑏</m:t>
                    </m:r>
                    <m:r>
                      <a:rPr lang="pt-BR" b="0" i="1" smtClean="0">
                        <a:latin typeface="Cambria Math" panose="02040503050406030204" pitchFamily="18" charset="0"/>
                      </a:rPr>
                      <m:t>&gt;0</m:t>
                    </m:r>
                  </m:oMath>
                </a14:m>
                <a:endParaRPr lang="pt-BR" dirty="0" smtClean="0"/>
              </a:p>
              <a:p>
                <a:r>
                  <a:rPr lang="pt-BR" b="1" dirty="0" smtClean="0">
                    <a:solidFill>
                      <a:srgbClr val="FF0000"/>
                    </a:solidFill>
                  </a:rPr>
                  <a:t>Inversa da função de demanda: usualmente representa a curva de demanda</a:t>
                </a:r>
                <a:endParaRPr lang="pt-BR" b="1" i="1" dirty="0" smtClean="0">
                  <a:solidFill>
                    <a:srgbClr val="FF0000"/>
                  </a:solidFill>
                  <a:latin typeface="Cambria Math" panose="02040503050406030204" pitchFamily="18" charset="0"/>
                </a:endParaRPr>
              </a:p>
              <a:p>
                <a:pPr marL="0" indent="0">
                  <a:buNone/>
                </a:pPr>
                <a14:m>
                  <m:oMathPara xmlns:m="http://schemas.openxmlformats.org/officeDocument/2006/math">
                    <m:oMathParaPr>
                      <m:jc m:val="center"/>
                    </m:oMathParaPr>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m:t>
                      </m:r>
                      <m:f>
                        <m:fPr>
                          <m:ctrlPr>
                            <a:rPr lang="pt-BR" b="0" i="1" smtClean="0">
                              <a:latin typeface="Cambria Math" panose="02040503050406030204" pitchFamily="18" charset="0"/>
                            </a:rPr>
                          </m:ctrlPr>
                        </m:fPr>
                        <m:num>
                          <m:r>
                            <a:rPr lang="pt-BR" b="0" i="1" smtClean="0">
                              <a:latin typeface="Cambria Math" panose="02040503050406030204" pitchFamily="18" charset="0"/>
                            </a:rPr>
                            <m:t>𝑎</m:t>
                          </m:r>
                        </m:num>
                        <m:den>
                          <m:r>
                            <a:rPr lang="pt-BR" b="0" i="1" smtClean="0">
                              <a:latin typeface="Cambria Math" panose="02040503050406030204" pitchFamily="18" charset="0"/>
                            </a:rPr>
                            <m:t>𝑏</m:t>
                          </m:r>
                        </m:den>
                      </m:f>
                      <m:r>
                        <a:rPr lang="pt-BR" b="0" i="1" smtClean="0">
                          <a:latin typeface="Cambria Math" panose="02040503050406030204" pitchFamily="18" charset="0"/>
                        </a:rPr>
                        <m:t> −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𝑏</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oMath>
                  </m:oMathPara>
                </a14:m>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1043" t="-1541"/>
                </a:stretch>
              </a:blipFill>
            </p:spPr>
            <p:txBody>
              <a:bodyPr/>
              <a:lstStyle/>
              <a:p>
                <a:r>
                  <a:rPr lang="pt-BR">
                    <a:noFill/>
                  </a:rPr>
                  <a:t> </a:t>
                </a:r>
              </a:p>
            </p:txBody>
          </p:sp>
        </mc:Fallback>
      </mc:AlternateContent>
    </p:spTree>
    <p:extLst>
      <p:ext uri="{BB962C8B-B14F-4D97-AF65-F5344CB8AC3E}">
        <p14:creationId xmlns:p14="http://schemas.microsoft.com/office/powerpoint/2010/main" val="53222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 Mercado de Sorvetes</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lstStyle/>
              <a:p>
                <a:r>
                  <a:rPr lang="pt-BR" dirty="0" smtClean="0"/>
                  <a:t>Demanda Catarina:</a:t>
                </a:r>
                <a14:m>
                  <m:oMath xmlns:m="http://schemas.openxmlformats.org/officeDocument/2006/math">
                    <m:r>
                      <a:rPr lang="pt-BR" b="0" i="0" smtClean="0">
                        <a:latin typeface="Cambria Math" panose="02040503050406030204" pitchFamily="18" charset="0"/>
                      </a:rPr>
                      <m:t>             </m:t>
                    </m:r>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=12 −4</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m:t>
                    </m:r>
                    <m:r>
                      <a:rPr lang="pt-BR" b="0" i="1" smtClean="0">
                        <a:latin typeface="Cambria Math" panose="02040503050406030204" pitchFamily="18" charset="0"/>
                      </a:rPr>
                      <m:t>3</m:t>
                    </m:r>
                    <m:r>
                      <a:rPr lang="pt-BR" b="0" i="1" smtClean="0">
                        <a:latin typeface="Cambria Math" panose="02040503050406030204" pitchFamily="18" charset="0"/>
                      </a:rPr>
                      <m:t> −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4</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oMath>
                </a14:m>
                <a:endParaRPr lang="pt-BR" dirty="0" smtClean="0"/>
              </a:p>
              <a:p>
                <a:endParaRPr lang="pt-BR" dirty="0" smtClean="0"/>
              </a:p>
              <a:p>
                <a:r>
                  <a:rPr lang="pt-BR" dirty="0" smtClean="0"/>
                  <a:t>Demanda Nicolau: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=7 −2</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m:t>
                    </m:r>
                    <m:r>
                      <a:rPr lang="pt-BR" b="0" i="1" smtClean="0">
                        <a:latin typeface="Cambria Math" panose="02040503050406030204" pitchFamily="18" charset="0"/>
                      </a:rPr>
                      <m:t>3,5</m:t>
                    </m:r>
                    <m:r>
                      <a:rPr lang="pt-BR" b="0" i="1" smtClean="0">
                        <a:latin typeface="Cambria Math" panose="02040503050406030204" pitchFamily="18" charset="0"/>
                      </a:rPr>
                      <m:t> −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2</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oMath>
                </a14:m>
                <a:endParaRPr lang="pt-BR" dirty="0" smtClean="0"/>
              </a:p>
              <a:p>
                <a:endParaRPr lang="pt-BR" dirty="0"/>
              </a:p>
              <a:p>
                <a:r>
                  <a:rPr lang="pt-BR" dirty="0" smtClean="0"/>
                  <a:t>Demanda de Mercado:       </a:t>
                </a:r>
                <a14:m>
                  <m:oMath xmlns:m="http://schemas.openxmlformats.org/officeDocument/2006/math">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r>
                      <a:rPr lang="pt-BR" b="0" i="1" smtClean="0">
                        <a:latin typeface="Cambria Math" panose="02040503050406030204" pitchFamily="18" charset="0"/>
                      </a:rPr>
                      <m:t>=19 −6</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𝑖</m:t>
                        </m:r>
                      </m:sub>
                    </m:sSub>
                  </m:oMath>
                </a14:m>
                <a:r>
                  <a:rPr lang="pt-BR" dirty="0" smtClean="0"/>
                  <a:t>  ou </a:t>
                </a:r>
                <a14:m>
                  <m:oMath xmlns:m="http://schemas.openxmlformats.org/officeDocument/2006/math">
                    <m:sSub>
                      <m:sSubPr>
                        <m:ctrlPr>
                          <a:rPr lang="pt-BR" b="0" i="1" smtClean="0">
                            <a:latin typeface="Cambria Math" panose="02040503050406030204" pitchFamily="18" charset="0"/>
                          </a:rPr>
                        </m:ctrlPr>
                      </m:sSubPr>
                      <m:e>
                        <m:r>
                          <a:rPr lang="pt-BR" b="0" i="1" smtClean="0">
                            <a:latin typeface="Cambria Math" panose="02040503050406030204" pitchFamily="18" charset="0"/>
                          </a:rPr>
                          <m:t> </m:t>
                        </m:r>
                        <m:r>
                          <a:rPr lang="pt-BR" b="0" i="1" smtClean="0">
                            <a:latin typeface="Cambria Math" panose="02040503050406030204" pitchFamily="18" charset="0"/>
                          </a:rPr>
                          <m:t>𝑃</m:t>
                        </m:r>
                      </m:e>
                      <m:sub>
                        <m:r>
                          <a:rPr lang="pt-BR" b="0" i="1" smtClean="0">
                            <a:latin typeface="Cambria Math" panose="02040503050406030204" pitchFamily="18" charset="0"/>
                          </a:rPr>
                          <m:t>𝑖</m:t>
                        </m:r>
                      </m:sub>
                    </m:sSub>
                    <m:r>
                      <a:rPr lang="pt-BR" b="0" i="1" smtClean="0">
                        <a:latin typeface="Cambria Math" panose="02040503050406030204" pitchFamily="18" charset="0"/>
                      </a:rPr>
                      <m:t>=19</m:t>
                    </m:r>
                    <m:r>
                      <a:rPr lang="pt-BR" b="0" i="1" smtClean="0">
                        <a:latin typeface="Cambria Math" panose="02040503050406030204" pitchFamily="18" charset="0"/>
                      </a:rPr>
                      <m:t>/6</m:t>
                    </m:r>
                    <m:r>
                      <a:rPr lang="pt-BR" b="0" i="1" smtClean="0">
                        <a:latin typeface="Cambria Math" panose="02040503050406030204" pitchFamily="18" charset="0"/>
                      </a:rPr>
                      <m:t> − </m:t>
                    </m:r>
                    <m:f>
                      <m:fPr>
                        <m:ctrlPr>
                          <a:rPr lang="pt-BR" b="0"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6</m:t>
                        </m:r>
                      </m:den>
                    </m:f>
                    <m:sSubSup>
                      <m:sSubSupPr>
                        <m:ctrlPr>
                          <a:rPr lang="pt-BR" b="0" i="1" smtClean="0">
                            <a:latin typeface="Cambria Math" panose="02040503050406030204" pitchFamily="18" charset="0"/>
                          </a:rPr>
                        </m:ctrlPr>
                      </m:sSubSupPr>
                      <m:e>
                        <m:r>
                          <a:rPr lang="pt-BR" b="0" i="1" smtClean="0">
                            <a:latin typeface="Cambria Math" panose="02040503050406030204" pitchFamily="18" charset="0"/>
                          </a:rPr>
                          <m:t>𝑄</m:t>
                        </m:r>
                      </m:e>
                      <m:sub>
                        <m:r>
                          <a:rPr lang="pt-BR" b="0" i="1" smtClean="0">
                            <a:latin typeface="Cambria Math" panose="02040503050406030204" pitchFamily="18" charset="0"/>
                          </a:rPr>
                          <m:t>𝑖</m:t>
                        </m:r>
                      </m:sub>
                      <m:sup>
                        <m:r>
                          <a:rPr lang="pt-BR" b="0" i="1" smtClean="0">
                            <a:latin typeface="Cambria Math" panose="02040503050406030204" pitchFamily="18" charset="0"/>
                          </a:rPr>
                          <m:t>𝑑</m:t>
                        </m:r>
                      </m:sup>
                    </m:sSubSup>
                  </m:oMath>
                </a14:m>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1043" t="-280"/>
                </a:stretch>
              </a:blipFill>
            </p:spPr>
            <p:txBody>
              <a:bodyPr/>
              <a:lstStyle/>
              <a:p>
                <a:r>
                  <a:rPr lang="pt-BR">
                    <a:noFill/>
                  </a:rPr>
                  <a:t> </a:t>
                </a:r>
              </a:p>
            </p:txBody>
          </p:sp>
        </mc:Fallback>
      </mc:AlternateContent>
    </p:spTree>
    <p:extLst>
      <p:ext uri="{BB962C8B-B14F-4D97-AF65-F5344CB8AC3E}">
        <p14:creationId xmlns:p14="http://schemas.microsoft.com/office/powerpoint/2010/main" val="3992834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Deslocamentos da Curva de Demanda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lnSpcReduction="10000"/>
              </a:bodyPr>
              <a:lstStyle/>
              <a:p>
                <a:r>
                  <a:rPr lang="pt-BR" dirty="0" smtClean="0"/>
                  <a:t>Função de Demanda: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i="1">
                            <a:latin typeface="Cambria Math" panose="02040503050406030204" pitchFamily="18" charset="0"/>
                          </a:rPr>
                          <m:t>𝑑</m:t>
                        </m:r>
                      </m:sub>
                    </m:sSub>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 </m:t>
                        </m:r>
                        <m:r>
                          <a:rPr lang="pt-BR" i="1">
                            <a:latin typeface="Cambria Math" panose="02040503050406030204" pitchFamily="18" charset="0"/>
                          </a:rPr>
                          <m:t>𝑜𝑢𝑡𝑟𝑜𝑠</m:t>
                        </m:r>
                        <m:r>
                          <a:rPr lang="pt-BR" i="1">
                            <a:latin typeface="Cambria Math" panose="02040503050406030204" pitchFamily="18" charset="0"/>
                          </a:rPr>
                          <m:t> </m:t>
                        </m:r>
                        <m:r>
                          <a:rPr lang="pt-BR" i="1">
                            <a:latin typeface="Cambria Math" panose="02040503050406030204" pitchFamily="18" charset="0"/>
                          </a:rPr>
                          <m:t>𝑓𝑎𝑡𝑜𝑟𝑒𝑠</m:t>
                        </m:r>
                      </m:e>
                    </m:d>
                  </m:oMath>
                </a14:m>
                <a:endParaRPr lang="pt-BR" dirty="0" smtClean="0"/>
              </a:p>
              <a:p>
                <a:r>
                  <a:rPr lang="pt-BR" dirty="0" smtClean="0"/>
                  <a:t>Outros Fatores:</a:t>
                </a:r>
              </a:p>
              <a:p>
                <a:pPr lvl="1"/>
                <a:r>
                  <a:rPr lang="pt-BR" dirty="0" smtClean="0"/>
                  <a:t>Preços de Bens Substitutos ou Complementares  </a:t>
                </a:r>
                <a14:m>
                  <m:oMath xmlns:m="http://schemas.openxmlformats.org/officeDocument/2006/math">
                    <m:d>
                      <m:dPr>
                        <m:ctrlPr>
                          <a:rPr lang="pt-BR" i="1" smtClean="0">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𝑗</m:t>
                            </m:r>
                          </m:sub>
                        </m:sSub>
                        <m:r>
                          <a:rPr lang="pt-BR" b="0" i="1" smtClean="0">
                            <a:latin typeface="Cambria Math" panose="02040503050406030204" pitchFamily="18" charset="0"/>
                          </a:rPr>
                          <m:t>, </m:t>
                        </m:r>
                        <m:r>
                          <a:rPr lang="pt-BR" b="0" i="1" smtClean="0">
                            <a:latin typeface="Cambria Math" panose="02040503050406030204" pitchFamily="18" charset="0"/>
                          </a:rPr>
                          <m:t>𝑐𝑜𝑚</m:t>
                        </m:r>
                        <m:r>
                          <a:rPr lang="pt-BR" b="0" i="1" smtClean="0">
                            <a:latin typeface="Cambria Math" panose="02040503050406030204" pitchFamily="18" charset="0"/>
                          </a:rPr>
                          <m:t> </m:t>
                        </m:r>
                        <m:r>
                          <a:rPr lang="pt-BR" b="0" i="1" smtClean="0">
                            <a:latin typeface="Cambria Math" panose="02040503050406030204" pitchFamily="18" charset="0"/>
                          </a:rPr>
                          <m:t>𝑗</m:t>
                        </m:r>
                        <m:r>
                          <a:rPr lang="pt-BR" b="0" i="1" smtClean="0">
                            <a:latin typeface="Cambria Math" panose="02040503050406030204" pitchFamily="18" charset="0"/>
                          </a:rPr>
                          <m:t>=</m:t>
                        </m:r>
                        <m:r>
                          <a:rPr lang="pt-BR" b="0" i="1" smtClean="0">
                            <a:latin typeface="Cambria Math" panose="02040503050406030204" pitchFamily="18" charset="0"/>
                          </a:rPr>
                          <m:t>𝑐</m:t>
                        </m:r>
                        <m:r>
                          <a:rPr lang="pt-BR" b="0" i="1" smtClean="0">
                            <a:latin typeface="Cambria Math" panose="02040503050406030204" pitchFamily="18" charset="0"/>
                          </a:rPr>
                          <m:t>,</m:t>
                        </m:r>
                        <m:r>
                          <a:rPr lang="pt-BR" b="0" i="1" smtClean="0">
                            <a:latin typeface="Cambria Math" panose="02040503050406030204" pitchFamily="18" charset="0"/>
                          </a:rPr>
                          <m:t>𝑠</m:t>
                        </m:r>
                      </m:e>
                    </m:d>
                  </m:oMath>
                </a14:m>
                <a:endParaRPr lang="pt-BR" dirty="0" smtClean="0"/>
              </a:p>
              <a:p>
                <a:pPr lvl="1"/>
                <a:r>
                  <a:rPr lang="pt-BR" dirty="0" smtClean="0"/>
                  <a:t>Renda </a:t>
                </a:r>
                <a14:m>
                  <m:oMath xmlns:m="http://schemas.openxmlformats.org/officeDocument/2006/math">
                    <m:d>
                      <m:dPr>
                        <m:ctrlPr>
                          <a:rPr lang="pt-BR" i="1">
                            <a:latin typeface="Cambria Math" panose="02040503050406030204" pitchFamily="18" charset="0"/>
                          </a:rPr>
                        </m:ctrlPr>
                      </m:dPr>
                      <m:e>
                        <m:r>
                          <a:rPr lang="pt-BR" b="0" i="1" smtClean="0">
                            <a:latin typeface="Cambria Math" panose="02040503050406030204" pitchFamily="18" charset="0"/>
                          </a:rPr>
                          <m:t>𝑌</m:t>
                        </m:r>
                      </m:e>
                    </m:d>
                  </m:oMath>
                </a14:m>
                <a:endParaRPr lang="pt-BR" dirty="0" smtClean="0"/>
              </a:p>
              <a:p>
                <a:pPr lvl="1"/>
                <a:r>
                  <a:rPr lang="pt-BR" dirty="0"/>
                  <a:t>Gostos ou Preferências </a:t>
                </a:r>
                <a14:m>
                  <m:oMath xmlns:m="http://schemas.openxmlformats.org/officeDocument/2006/math">
                    <m:d>
                      <m:dPr>
                        <m:ctrlPr>
                          <a:rPr lang="pt-BR" i="1">
                            <a:latin typeface="Cambria Math" panose="02040503050406030204" pitchFamily="18" charset="0"/>
                          </a:rPr>
                        </m:ctrlPr>
                      </m:dPr>
                      <m:e>
                        <m:r>
                          <a:rPr lang="pt-BR" i="1">
                            <a:latin typeface="Cambria Math" panose="02040503050406030204" pitchFamily="18" charset="0"/>
                          </a:rPr>
                          <m:t>𝐺</m:t>
                        </m:r>
                      </m:e>
                    </m:d>
                  </m:oMath>
                </a14:m>
                <a:endParaRPr lang="pt-BR" dirty="0" smtClean="0"/>
              </a:p>
              <a:p>
                <a:pPr lvl="1"/>
                <a:r>
                  <a:rPr lang="pt-BR" dirty="0" smtClean="0"/>
                  <a:t>Expectativas </a:t>
                </a:r>
                <a14:m>
                  <m:oMath xmlns:m="http://schemas.openxmlformats.org/officeDocument/2006/math">
                    <m:d>
                      <m:dPr>
                        <m:ctrlPr>
                          <a:rPr lang="pt-BR" i="1">
                            <a:latin typeface="Cambria Math" panose="02040503050406030204" pitchFamily="18" charset="0"/>
                          </a:rPr>
                        </m:ctrlPr>
                      </m:dPr>
                      <m:e>
                        <m:r>
                          <a:rPr lang="pt-BR" b="0" i="1" smtClean="0">
                            <a:latin typeface="Cambria Math" panose="02040503050406030204" pitchFamily="18" charset="0"/>
                          </a:rPr>
                          <m:t>𝐸</m:t>
                        </m:r>
                      </m:e>
                    </m:d>
                  </m:oMath>
                </a14:m>
                <a:endParaRPr lang="pt-BR" dirty="0" smtClean="0"/>
              </a:p>
              <a:p>
                <a:pPr lvl="1"/>
                <a:r>
                  <a:rPr lang="pt-BR" dirty="0"/>
                  <a:t>Número de Compradores </a:t>
                </a:r>
                <a14:m>
                  <m:oMath xmlns:m="http://schemas.openxmlformats.org/officeDocument/2006/math">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𝑁</m:t>
                            </m:r>
                          </m:e>
                          <m:sub>
                            <m:r>
                              <a:rPr lang="pt-BR" i="1">
                                <a:latin typeface="Cambria Math" panose="02040503050406030204" pitchFamily="18" charset="0"/>
                              </a:rPr>
                              <m:t>𝑐</m:t>
                            </m:r>
                          </m:sub>
                        </m:sSub>
                      </m:e>
                    </m:d>
                  </m:oMath>
                </a14:m>
                <a:endParaRPr lang="pt-BR" dirty="0" smtClean="0"/>
              </a:p>
              <a:p>
                <a:pPr lvl="1"/>
                <a:endParaRPr lang="pt-BR" dirty="0" smtClean="0"/>
              </a:p>
              <a:p>
                <a:r>
                  <a:rPr lang="pt-BR" dirty="0" smtClean="0"/>
                  <a:t>Então:</a:t>
                </a:r>
              </a:p>
              <a:p>
                <a:pPr marL="0" indent="0" algn="ctr">
                  <a:buNone/>
                </a:pPr>
                <a:r>
                  <a:rPr lang="pt-BR" dirty="0" smtClean="0"/>
                  <a:t> </a:t>
                </a:r>
                <a14:m>
                  <m:oMath xmlns:m="http://schemas.openxmlformats.org/officeDocument/2006/math">
                    <m:sSubSup>
                      <m:sSubSupPr>
                        <m:ctrlPr>
                          <a:rPr lang="pt-BR" i="1">
                            <a:latin typeface="Cambria Math" panose="02040503050406030204" pitchFamily="18" charset="0"/>
                          </a:rPr>
                        </m:ctrlPr>
                      </m:sSubSupPr>
                      <m:e>
                        <m:r>
                          <a:rPr lang="pt-BR" i="1">
                            <a:latin typeface="Cambria Math" panose="02040503050406030204" pitchFamily="18" charset="0"/>
                          </a:rPr>
                          <m:t>𝑄</m:t>
                        </m:r>
                      </m:e>
                      <m:sub>
                        <m:r>
                          <a:rPr lang="pt-BR" i="1">
                            <a:latin typeface="Cambria Math" panose="02040503050406030204" pitchFamily="18" charset="0"/>
                          </a:rPr>
                          <m:t>𝑖</m:t>
                        </m:r>
                      </m:sub>
                      <m:sup>
                        <m:r>
                          <a:rPr lang="pt-BR" i="1">
                            <a:latin typeface="Cambria Math" panose="02040503050406030204" pitchFamily="18" charset="0"/>
                          </a:rPr>
                          <m:t>𝑑</m:t>
                        </m:r>
                      </m:sup>
                    </m:sSubSup>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𝑓</m:t>
                        </m:r>
                      </m:e>
                      <m:sub>
                        <m:r>
                          <a:rPr lang="pt-BR" i="1">
                            <a:latin typeface="Cambria Math" panose="02040503050406030204" pitchFamily="18" charset="0"/>
                          </a:rPr>
                          <m:t>𝑑</m:t>
                        </m:r>
                      </m:sub>
                    </m:sSub>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𝑖</m:t>
                            </m:r>
                          </m:sub>
                        </m:sSub>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𝑗</m:t>
                            </m:r>
                          </m:sub>
                        </m:sSub>
                        <m:r>
                          <a:rPr lang="pt-BR" b="0" i="1" smtClean="0">
                            <a:latin typeface="Cambria Math" panose="02040503050406030204" pitchFamily="18" charset="0"/>
                          </a:rPr>
                          <m:t>,</m:t>
                        </m:r>
                        <m:r>
                          <a:rPr lang="pt-BR" i="1">
                            <a:latin typeface="Cambria Math" panose="02040503050406030204" pitchFamily="18" charset="0"/>
                          </a:rPr>
                          <m:t>𝑌</m:t>
                        </m:r>
                        <m:r>
                          <a:rPr lang="pt-BR" b="0" i="1" smtClean="0">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𝑁</m:t>
                            </m:r>
                          </m:e>
                          <m:sub>
                            <m:r>
                              <a:rPr lang="pt-BR" i="1">
                                <a:latin typeface="Cambria Math" panose="02040503050406030204" pitchFamily="18" charset="0"/>
                              </a:rPr>
                              <m:t>𝑐</m:t>
                            </m:r>
                          </m:sub>
                        </m:sSub>
                        <m:r>
                          <a:rPr lang="pt-BR" b="0" i="1" smtClean="0">
                            <a:latin typeface="Cambria Math" panose="02040503050406030204" pitchFamily="18" charset="0"/>
                          </a:rPr>
                          <m:t>,</m:t>
                        </m:r>
                        <m:r>
                          <a:rPr lang="pt-BR" i="1">
                            <a:latin typeface="Cambria Math" panose="02040503050406030204" pitchFamily="18" charset="0"/>
                          </a:rPr>
                          <m:t>𝐸</m:t>
                        </m:r>
                        <m:r>
                          <a:rPr lang="pt-BR" b="0" i="1" smtClean="0">
                            <a:latin typeface="Cambria Math" panose="02040503050406030204" pitchFamily="18" charset="0"/>
                          </a:rPr>
                          <m:t>, </m:t>
                        </m:r>
                        <m:r>
                          <a:rPr lang="pt-BR" b="0" i="1" smtClean="0">
                            <a:latin typeface="Cambria Math" panose="02040503050406030204" pitchFamily="18" charset="0"/>
                          </a:rPr>
                          <m:t>𝐺</m:t>
                        </m:r>
                      </m:e>
                    </m:d>
                  </m:oMath>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a:blip r:embed="rId2"/>
                <a:stretch>
                  <a:fillRect l="-1043" t="-2661"/>
                </a:stretch>
              </a:blipFill>
            </p:spPr>
            <p:txBody>
              <a:bodyPr/>
              <a:lstStyle/>
              <a:p>
                <a:r>
                  <a:rPr lang="pt-BR">
                    <a:noFill/>
                  </a:rPr>
                  <a:t> </a:t>
                </a:r>
              </a:p>
            </p:txBody>
          </p:sp>
        </mc:Fallback>
      </mc:AlternateContent>
    </p:spTree>
    <p:extLst>
      <p:ext uri="{BB962C8B-B14F-4D97-AF65-F5344CB8AC3E}">
        <p14:creationId xmlns:p14="http://schemas.microsoft.com/office/powerpoint/2010/main" val="3455564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8"/>
          <p:cNvSpPr>
            <a:spLocks noChangeArrowheads="1"/>
          </p:cNvSpPr>
          <p:nvPr/>
        </p:nvSpPr>
        <p:spPr bwMode="auto">
          <a:xfrm>
            <a:off x="152400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p:cNvSpPr>
            <a:spLocks noGrp="1" noChangeArrowheads="1"/>
          </p:cNvSpPr>
          <p:nvPr>
            <p:ph type="title"/>
          </p:nvPr>
        </p:nvSpPr>
        <p:spPr>
          <a:xfrm>
            <a:off x="2111376"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lgn="l"/>
            <a:r>
              <a:rPr lang="en-US" altLang="pt-BR" sz="2400" dirty="0" err="1"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Movimento</a:t>
            </a:r>
            <a:r>
              <a:rPr lang="en-US" altLang="pt-BR" sz="2400" dirty="0"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 </a:t>
            </a:r>
            <a:r>
              <a:rPr lang="en-US" altLang="pt-BR" sz="2400" dirty="0" err="1"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ao</a:t>
            </a:r>
            <a:r>
              <a:rPr lang="en-US" altLang="pt-BR" sz="2400" dirty="0"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 Longo da </a:t>
            </a:r>
            <a:r>
              <a:rPr lang="en-US" altLang="pt-BR" sz="2400" dirty="0" err="1" smtClean="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Curva</a:t>
            </a:r>
            <a:r>
              <a:rPr lang="en-US" altLang="pt-BR" sz="2400" dirty="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t/>
            </a:r>
            <a:br>
              <a:rPr lang="en-US" altLang="pt-BR" sz="2400" dirty="0">
                <a:solidFill>
                  <a:srgbClr val="339966"/>
                </a:solidFill>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dirty="0" err="1" smtClean="0">
                <a:solidFill>
                  <a:srgbClr val="339966"/>
                </a:solidFill>
                <a:effectLst>
                  <a:outerShdw blurRad="38100" dist="38100" dir="2700000" algn="tl">
                    <a:srgbClr val="C0C0C0"/>
                  </a:outerShdw>
                </a:effectLst>
                <a:cs typeface="Arial" panose="020B0604020202020204" pitchFamily="34" charset="0"/>
              </a:rPr>
              <a:t>Preço</a:t>
            </a:r>
            <a:r>
              <a:rPr lang="en-US" altLang="pt-BR" sz="3600" dirty="0" smtClean="0">
                <a:solidFill>
                  <a:srgbClr val="339966"/>
                </a:solidFill>
                <a:effectLst>
                  <a:outerShdw blurRad="38100" dist="38100" dir="2700000" algn="tl">
                    <a:srgbClr val="C0C0C0"/>
                  </a:outerShdw>
                </a:effectLst>
                <a:cs typeface="Arial" panose="020B0604020202020204" pitchFamily="34" charset="0"/>
              </a:rPr>
              <a:t> do download de </a:t>
            </a:r>
            <a:r>
              <a:rPr lang="en-US" altLang="pt-BR" sz="3600" dirty="0" err="1" smtClean="0">
                <a:solidFill>
                  <a:srgbClr val="339966"/>
                </a:solidFill>
                <a:effectLst>
                  <a:outerShdw blurRad="38100" dist="38100" dir="2700000" algn="tl">
                    <a:srgbClr val="C0C0C0"/>
                  </a:outerShdw>
                </a:effectLst>
                <a:cs typeface="Arial" panose="020B0604020202020204" pitchFamily="34" charset="0"/>
              </a:rPr>
              <a:t>música</a:t>
            </a:r>
            <a:r>
              <a:rPr lang="en-US" altLang="pt-BR" sz="3600" dirty="0" smtClean="0">
                <a:solidFill>
                  <a:srgbClr val="339966"/>
                </a:solidFill>
                <a:effectLst>
                  <a:outerShdw blurRad="38100" dist="38100" dir="2700000" algn="tl">
                    <a:srgbClr val="C0C0C0"/>
                  </a:outerShdw>
                </a:effectLst>
                <a:cs typeface="Arial" panose="020B0604020202020204" pitchFamily="34" charset="0"/>
              </a:rPr>
              <a:t> </a:t>
            </a:r>
            <a:r>
              <a:rPr lang="en-US" altLang="pt-BR" sz="3600" dirty="0" err="1" smtClean="0">
                <a:solidFill>
                  <a:srgbClr val="339966"/>
                </a:solidFill>
                <a:effectLst>
                  <a:outerShdw blurRad="38100" dist="38100" dir="2700000" algn="tl">
                    <a:srgbClr val="C0C0C0"/>
                  </a:outerShdw>
                </a:effectLst>
                <a:cs typeface="Arial" panose="020B0604020202020204" pitchFamily="34" charset="0"/>
              </a:rPr>
              <a:t>cai</a:t>
            </a:r>
            <a:r>
              <a:rPr lang="en-US" altLang="pt-BR" sz="3600" dirty="0" smtClean="0">
                <a:solidFill>
                  <a:srgbClr val="339966"/>
                </a:solidFill>
                <a:effectLst>
                  <a:outerShdw blurRad="38100" dist="38100" dir="2700000" algn="tl">
                    <a:srgbClr val="C0C0C0"/>
                  </a:outerShdw>
                </a:effectLst>
                <a:cs typeface="Arial" panose="020B0604020202020204" pitchFamily="34" charset="0"/>
              </a:rPr>
              <a:t>.</a:t>
            </a:r>
            <a:endParaRPr lang="en-US" altLang="pt-BR" sz="3600" dirty="0">
              <a:solidFill>
                <a:srgbClr val="339966"/>
              </a:solidFill>
              <a:effectLst>
                <a:outerShdw blurRad="38100" dist="38100" dir="2700000" algn="tl">
                  <a:srgbClr val="C0C0C0"/>
                </a:outerShdw>
              </a:effectLst>
              <a:cs typeface="Arial" panose="020B0604020202020204" pitchFamily="34" charset="0"/>
            </a:endParaRPr>
          </a:p>
        </p:txBody>
      </p:sp>
      <p:grpSp>
        <p:nvGrpSpPr>
          <p:cNvPr id="178181" name="Group 11"/>
          <p:cNvGrpSpPr>
            <a:grpSpLocks/>
          </p:cNvGrpSpPr>
          <p:nvPr/>
        </p:nvGrpSpPr>
        <p:grpSpPr bwMode="auto">
          <a:xfrm>
            <a:off x="2117725" y="290514"/>
            <a:ext cx="8210550" cy="1049337"/>
            <a:chOff x="374" y="183"/>
            <a:chExt cx="5000" cy="661"/>
          </a:xfrm>
        </p:grpSpPr>
        <p:sp>
          <p:nvSpPr>
            <p:cNvPr id="178182"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8183"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8184" name="Rectangle 8"/>
          <p:cNvSpPr>
            <a:spLocks noChangeArrowheads="1"/>
          </p:cNvSpPr>
          <p:nvPr/>
        </p:nvSpPr>
        <p:spPr bwMode="auto">
          <a:xfrm>
            <a:off x="9826626"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A477F322-A78B-4A51-9159-54182BC8762E}" type="slidenum">
              <a:rPr lang="en-US" altLang="pt-BR" sz="1700">
                <a:solidFill>
                  <a:srgbClr val="777777"/>
                </a:solidFill>
                <a:latin typeface="Tahoma" panose="020B0604030504040204" pitchFamily="34" charset="0"/>
              </a:rPr>
              <a:pPr algn="r"/>
              <a:t>9</a:t>
            </a:fld>
            <a:endParaRPr lang="en-US" altLang="pt-BR" sz="1700">
              <a:solidFill>
                <a:srgbClr val="777777"/>
              </a:solidFill>
              <a:latin typeface="Tahoma" panose="020B0604030504040204" pitchFamily="34" charset="0"/>
            </a:endParaRPr>
          </a:p>
        </p:txBody>
      </p:sp>
      <p:sp>
        <p:nvSpPr>
          <p:cNvPr id="254984" name="Text Box 8"/>
          <p:cNvSpPr txBox="1">
            <a:spLocks noChangeArrowheads="1"/>
          </p:cNvSpPr>
          <p:nvPr/>
        </p:nvSpPr>
        <p:spPr bwMode="auto">
          <a:xfrm>
            <a:off x="6381751" y="1814514"/>
            <a:ext cx="3408363" cy="2351087"/>
          </a:xfrm>
          <a:prstGeom prst="rect">
            <a:avLst/>
          </a:prstGeom>
          <a:solidFill>
            <a:schemeClr val="bg1"/>
          </a:solidFill>
          <a:ln w="9525">
            <a:noFill/>
            <a:miter lim="800000"/>
            <a:headEnd/>
            <a:tailEnd/>
          </a:ln>
          <a:effectLst>
            <a:outerShdw dist="71842" dir="2700000" algn="ctr" rotWithShape="0">
              <a:schemeClr val="bg2"/>
            </a:outerShdw>
          </a:effectLst>
        </p:spPr>
        <p:txBody>
          <a:bodyPr/>
          <a:lstStyle/>
          <a:p>
            <a:pPr>
              <a:lnSpc>
                <a:spcPct val="105000"/>
              </a:lnSpc>
              <a:spcBef>
                <a:spcPct val="30000"/>
              </a:spcBef>
              <a:defRPr/>
            </a:pPr>
            <a:r>
              <a:rPr lang="en-US" sz="2600">
                <a:latin typeface="Arial" charset="0"/>
                <a:cs typeface="Arial" charset="0"/>
              </a:rPr>
              <a:t>The </a:t>
            </a:r>
            <a:r>
              <a:rPr lang="en-US" sz="2600" b="1" i="1">
                <a:latin typeface="Arial" charset="0"/>
                <a:cs typeface="Arial" charset="0"/>
              </a:rPr>
              <a:t>D</a:t>
            </a:r>
            <a:r>
              <a:rPr lang="en-US" sz="2600">
                <a:latin typeface="Arial" charset="0"/>
                <a:cs typeface="Arial" charset="0"/>
              </a:rPr>
              <a:t> curve </a:t>
            </a:r>
            <a:br>
              <a:rPr lang="en-US" sz="2600">
                <a:latin typeface="Arial" charset="0"/>
                <a:cs typeface="Arial" charset="0"/>
              </a:rPr>
            </a:br>
            <a:r>
              <a:rPr lang="en-US" sz="2600">
                <a:latin typeface="Arial" charset="0"/>
                <a:cs typeface="Arial" charset="0"/>
              </a:rPr>
              <a:t>does not shift.  </a:t>
            </a:r>
          </a:p>
          <a:p>
            <a:pPr>
              <a:lnSpc>
                <a:spcPct val="105000"/>
              </a:lnSpc>
              <a:spcBef>
                <a:spcPct val="25000"/>
              </a:spcBef>
              <a:defRPr/>
            </a:pPr>
            <a:r>
              <a:rPr lang="en-US" sz="2600">
                <a:latin typeface="Arial" charset="0"/>
                <a:cs typeface="Arial" charset="0"/>
              </a:rPr>
              <a:t>Move down along curve to a point with lower </a:t>
            </a:r>
            <a:r>
              <a:rPr lang="en-US" sz="2600" b="1" i="1">
                <a:latin typeface="Arial" charset="0"/>
                <a:cs typeface="Arial" charset="0"/>
              </a:rPr>
              <a:t>P</a:t>
            </a:r>
            <a:r>
              <a:rPr lang="en-US" sz="2600">
                <a:latin typeface="Arial" charset="0"/>
                <a:cs typeface="Arial" charset="0"/>
              </a:rPr>
              <a:t>, higher </a:t>
            </a:r>
            <a:r>
              <a:rPr lang="en-US" sz="2600" b="1" i="1">
                <a:latin typeface="Arial" charset="0"/>
                <a:cs typeface="Arial" charset="0"/>
              </a:rPr>
              <a:t>Q</a:t>
            </a:r>
            <a:r>
              <a:rPr lang="en-US" sz="2600">
                <a:latin typeface="Arial" charset="0"/>
                <a:cs typeface="Arial" charset="0"/>
              </a:rPr>
              <a:t>. </a:t>
            </a:r>
          </a:p>
        </p:txBody>
      </p:sp>
      <p:grpSp>
        <p:nvGrpSpPr>
          <p:cNvPr id="178187" name="Group 9"/>
          <p:cNvGrpSpPr>
            <a:grpSpLocks/>
          </p:cNvGrpSpPr>
          <p:nvPr/>
        </p:nvGrpSpPr>
        <p:grpSpPr bwMode="auto">
          <a:xfrm>
            <a:off x="3148014" y="1741489"/>
            <a:ext cx="4714875" cy="3775075"/>
            <a:chOff x="2602" y="1083"/>
            <a:chExt cx="3055" cy="2115"/>
          </a:xfrm>
        </p:grpSpPr>
        <p:sp>
          <p:nvSpPr>
            <p:cNvPr id="178188" name="Line 10"/>
            <p:cNvSpPr>
              <a:spLocks noChangeShapeType="1"/>
            </p:cNvSpPr>
            <p:nvPr/>
          </p:nvSpPr>
          <p:spPr bwMode="auto">
            <a:xfrm>
              <a:off x="2603" y="1083"/>
              <a:ext cx="0" cy="211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8189" name="Line 11"/>
            <p:cNvSpPr>
              <a:spLocks noChangeShapeType="1"/>
            </p:cNvSpPr>
            <p:nvPr/>
          </p:nvSpPr>
          <p:spPr bwMode="auto">
            <a:xfrm>
              <a:off x="2602" y="3197"/>
              <a:ext cx="305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8190" name="Text Box 12"/>
          <p:cNvSpPr txBox="1">
            <a:spLocks noChangeArrowheads="1"/>
          </p:cNvSpPr>
          <p:nvPr/>
        </p:nvSpPr>
        <p:spPr bwMode="auto">
          <a:xfrm>
            <a:off x="1784351" y="1546225"/>
            <a:ext cx="13001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Price of music down-loads</a:t>
            </a:r>
          </a:p>
        </p:txBody>
      </p:sp>
      <p:sp>
        <p:nvSpPr>
          <p:cNvPr id="178191" name="Text Box 13"/>
          <p:cNvSpPr txBox="1">
            <a:spLocks noChangeArrowheads="1"/>
          </p:cNvSpPr>
          <p:nvPr/>
        </p:nvSpPr>
        <p:spPr bwMode="auto">
          <a:xfrm>
            <a:off x="5418138" y="5502275"/>
            <a:ext cx="2635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200">
                <a:cs typeface="Arial" panose="020B0604020202020204" pitchFamily="34" charset="0"/>
              </a:rPr>
              <a:t>Quantity of </a:t>
            </a:r>
            <a:br>
              <a:rPr lang="en-US" altLang="pt-BR" sz="2200">
                <a:cs typeface="Arial" panose="020B0604020202020204" pitchFamily="34" charset="0"/>
              </a:rPr>
            </a:br>
            <a:r>
              <a:rPr lang="en-US" altLang="pt-BR" sz="2200">
                <a:cs typeface="Arial" panose="020B0604020202020204" pitchFamily="34" charset="0"/>
              </a:rPr>
              <a:t>music downloads</a:t>
            </a:r>
          </a:p>
        </p:txBody>
      </p:sp>
      <p:sp>
        <p:nvSpPr>
          <p:cNvPr id="178192" name="Line 14"/>
          <p:cNvSpPr>
            <a:spLocks noChangeShapeType="1"/>
          </p:cNvSpPr>
          <p:nvPr/>
        </p:nvSpPr>
        <p:spPr bwMode="auto">
          <a:xfrm>
            <a:off x="3330575" y="2136775"/>
            <a:ext cx="2241550" cy="27876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8193" name="Text Box 15"/>
          <p:cNvSpPr txBox="1">
            <a:spLocks noChangeArrowheads="1"/>
          </p:cNvSpPr>
          <p:nvPr/>
        </p:nvSpPr>
        <p:spPr bwMode="auto">
          <a:xfrm>
            <a:off x="5459413" y="4859339"/>
            <a:ext cx="6032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200" b="1" i="1">
                <a:latin typeface="Tahoma" panose="020B0604030504040204" pitchFamily="34" charset="0"/>
                <a:cs typeface="Arial" panose="020B0604020202020204" pitchFamily="34" charset="0"/>
              </a:rPr>
              <a:t>D</a:t>
            </a:r>
            <a:r>
              <a:rPr lang="en-US" altLang="pt-BR" sz="2200" b="1" baseline="-25000">
                <a:latin typeface="Tahoma" panose="020B0604030504040204" pitchFamily="34" charset="0"/>
                <a:cs typeface="Arial" panose="020B0604020202020204" pitchFamily="34" charset="0"/>
              </a:rPr>
              <a:t>1</a:t>
            </a:r>
          </a:p>
        </p:txBody>
      </p:sp>
      <p:grpSp>
        <p:nvGrpSpPr>
          <p:cNvPr id="178194" name="Group 16"/>
          <p:cNvGrpSpPr>
            <a:grpSpLocks/>
          </p:cNvGrpSpPr>
          <p:nvPr/>
        </p:nvGrpSpPr>
        <p:grpSpPr bwMode="auto">
          <a:xfrm>
            <a:off x="3152776" y="3536951"/>
            <a:ext cx="1300163" cy="1973263"/>
            <a:chOff x="357" y="2450"/>
            <a:chExt cx="795" cy="646"/>
          </a:xfrm>
        </p:grpSpPr>
        <p:sp>
          <p:nvSpPr>
            <p:cNvPr id="178195" name="Line 17"/>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78196" name="Line 18"/>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8197" name="Oval 19"/>
          <p:cNvSpPr>
            <a:spLocks noChangeArrowheads="1"/>
          </p:cNvSpPr>
          <p:nvPr/>
        </p:nvSpPr>
        <p:spPr bwMode="auto">
          <a:xfrm>
            <a:off x="4384675" y="3476626"/>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254996" name="Line 20"/>
          <p:cNvSpPr>
            <a:spLocks noChangeShapeType="1"/>
          </p:cNvSpPr>
          <p:nvPr/>
        </p:nvSpPr>
        <p:spPr bwMode="auto">
          <a:xfrm rot="5400000">
            <a:off x="2940050" y="3897313"/>
            <a:ext cx="704850" cy="0"/>
          </a:xfrm>
          <a:prstGeom prst="line">
            <a:avLst/>
          </a:prstGeom>
          <a:noFill/>
          <a:ln w="38100">
            <a:solidFill>
              <a:srgbClr val="003399"/>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178199" name="Text Box 21"/>
          <p:cNvSpPr txBox="1">
            <a:spLocks noChangeArrowheads="1"/>
          </p:cNvSpPr>
          <p:nvPr/>
        </p:nvSpPr>
        <p:spPr bwMode="auto">
          <a:xfrm>
            <a:off x="2574925" y="3317875"/>
            <a:ext cx="6032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P</a:t>
            </a:r>
            <a:r>
              <a:rPr lang="en-US" altLang="pt-BR" sz="2200" b="1" baseline="-25000">
                <a:latin typeface="Tahoma" panose="020B0604030504040204" pitchFamily="34" charset="0"/>
                <a:cs typeface="Arial" panose="020B0604020202020204" pitchFamily="34" charset="0"/>
              </a:rPr>
              <a:t>1</a:t>
            </a:r>
          </a:p>
        </p:txBody>
      </p:sp>
      <p:sp>
        <p:nvSpPr>
          <p:cNvPr id="178200" name="Text Box 22"/>
          <p:cNvSpPr txBox="1">
            <a:spLocks noChangeArrowheads="1"/>
          </p:cNvSpPr>
          <p:nvPr/>
        </p:nvSpPr>
        <p:spPr bwMode="auto">
          <a:xfrm>
            <a:off x="4114800" y="5497514"/>
            <a:ext cx="6032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1</a:t>
            </a:r>
          </a:p>
        </p:txBody>
      </p:sp>
      <p:grpSp>
        <p:nvGrpSpPr>
          <p:cNvPr id="5" name="Group 23"/>
          <p:cNvGrpSpPr>
            <a:grpSpLocks/>
          </p:cNvGrpSpPr>
          <p:nvPr/>
        </p:nvGrpSpPr>
        <p:grpSpPr bwMode="auto">
          <a:xfrm>
            <a:off x="2582864" y="4025901"/>
            <a:ext cx="2790825" cy="1882775"/>
            <a:chOff x="667" y="2536"/>
            <a:chExt cx="1758" cy="1186"/>
          </a:xfrm>
        </p:grpSpPr>
        <p:sp>
          <p:nvSpPr>
            <p:cNvPr id="178202" name="Oval 24"/>
            <p:cNvSpPr>
              <a:spLocks noChangeArrowheads="1"/>
            </p:cNvSpPr>
            <p:nvPr/>
          </p:nvSpPr>
          <p:spPr bwMode="auto">
            <a:xfrm>
              <a:off x="2162" y="2637"/>
              <a:ext cx="88" cy="87"/>
            </a:xfrm>
            <a:prstGeom prst="ellipse">
              <a:avLst/>
            </a:prstGeom>
            <a:solidFill>
              <a:srgbClr val="0000FF"/>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78203" name="Group 25"/>
            <p:cNvGrpSpPr>
              <a:grpSpLocks/>
            </p:cNvGrpSpPr>
            <p:nvPr/>
          </p:nvGrpSpPr>
          <p:grpSpPr bwMode="auto">
            <a:xfrm>
              <a:off x="667" y="2536"/>
              <a:ext cx="1758" cy="1186"/>
              <a:chOff x="667" y="2536"/>
              <a:chExt cx="1758" cy="1186"/>
            </a:xfrm>
          </p:grpSpPr>
          <p:sp>
            <p:nvSpPr>
              <p:cNvPr id="178204" name="Line 26"/>
              <p:cNvSpPr>
                <a:spLocks noChangeShapeType="1"/>
              </p:cNvSpPr>
              <p:nvPr/>
            </p:nvSpPr>
            <p:spPr bwMode="auto">
              <a:xfrm>
                <a:off x="1844" y="3393"/>
                <a:ext cx="361" cy="0"/>
              </a:xfrm>
              <a:prstGeom prst="line">
                <a:avLst/>
              </a:prstGeom>
              <a:noFill/>
              <a:ln w="38100">
                <a:solidFill>
                  <a:srgbClr val="003399"/>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grpSp>
            <p:nvGrpSpPr>
              <p:cNvPr id="178205" name="Group 27"/>
              <p:cNvGrpSpPr>
                <a:grpSpLocks/>
              </p:cNvGrpSpPr>
              <p:nvPr/>
            </p:nvGrpSpPr>
            <p:grpSpPr bwMode="auto">
              <a:xfrm>
                <a:off x="667" y="2536"/>
                <a:ext cx="1758" cy="1186"/>
                <a:chOff x="667" y="2536"/>
                <a:chExt cx="1758" cy="1186"/>
              </a:xfrm>
            </p:grpSpPr>
            <p:grpSp>
              <p:nvGrpSpPr>
                <p:cNvPr id="178206" name="Group 28"/>
                <p:cNvGrpSpPr>
                  <a:grpSpLocks/>
                </p:cNvGrpSpPr>
                <p:nvPr/>
              </p:nvGrpSpPr>
              <p:grpSpPr bwMode="auto">
                <a:xfrm>
                  <a:off x="1023" y="2678"/>
                  <a:ext cx="1182" cy="796"/>
                  <a:chOff x="357" y="2450"/>
                  <a:chExt cx="795" cy="646"/>
                </a:xfrm>
              </p:grpSpPr>
              <p:sp>
                <p:nvSpPr>
                  <p:cNvPr id="178207" name="Line 29"/>
                  <p:cNvSpPr>
                    <a:spLocks noChangeShapeType="1"/>
                  </p:cNvSpPr>
                  <p:nvPr/>
                </p:nvSpPr>
                <p:spPr bwMode="auto">
                  <a:xfrm>
                    <a:off x="357" y="2450"/>
                    <a:ext cx="795" cy="0"/>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78208" name="Line 30"/>
                  <p:cNvSpPr>
                    <a:spLocks noChangeShapeType="1"/>
                  </p:cNvSpPr>
                  <p:nvPr/>
                </p:nvSpPr>
                <p:spPr bwMode="auto">
                  <a:xfrm>
                    <a:off x="1152" y="2451"/>
                    <a:ext cx="0" cy="645"/>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8209" name="Text Box 31"/>
                <p:cNvSpPr txBox="1">
                  <a:spLocks noChangeArrowheads="1"/>
                </p:cNvSpPr>
                <p:nvPr/>
              </p:nvSpPr>
              <p:spPr bwMode="auto">
                <a:xfrm>
                  <a:off x="2045" y="3453"/>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Q</a:t>
                  </a:r>
                  <a:r>
                    <a:rPr lang="en-US" altLang="pt-BR" sz="2200" b="1" baseline="-25000">
                      <a:latin typeface="Tahoma" panose="020B0604030504040204" pitchFamily="34" charset="0"/>
                      <a:cs typeface="Arial" panose="020B0604020202020204" pitchFamily="34" charset="0"/>
                    </a:rPr>
                    <a:t>2</a:t>
                  </a:r>
                </a:p>
              </p:txBody>
            </p:sp>
            <p:sp>
              <p:nvSpPr>
                <p:cNvPr id="178210" name="Text Box 32"/>
                <p:cNvSpPr txBox="1">
                  <a:spLocks noChangeArrowheads="1"/>
                </p:cNvSpPr>
                <p:nvPr/>
              </p:nvSpPr>
              <p:spPr bwMode="auto">
                <a:xfrm>
                  <a:off x="667" y="2536"/>
                  <a:ext cx="38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200" b="1" i="1">
                      <a:latin typeface="Tahoma" panose="020B0604030504040204" pitchFamily="34" charset="0"/>
                      <a:cs typeface="Arial" panose="020B0604020202020204" pitchFamily="34" charset="0"/>
                    </a:rPr>
                    <a:t>P</a:t>
                  </a:r>
                  <a:r>
                    <a:rPr lang="en-US" altLang="pt-BR" sz="2200" b="1" baseline="-25000">
                      <a:latin typeface="Tahoma" panose="020B0604030504040204" pitchFamily="34" charset="0"/>
                      <a:cs typeface="Arial" panose="020B0604020202020204" pitchFamily="34" charset="0"/>
                    </a:rPr>
                    <a:t>2</a:t>
                  </a:r>
                </a:p>
              </p:txBody>
            </p:sp>
          </p:grpSp>
        </p:grpSp>
      </p:grpSp>
    </p:spTree>
    <p:extLst>
      <p:ext uri="{BB962C8B-B14F-4D97-AF65-F5344CB8AC3E}">
        <p14:creationId xmlns:p14="http://schemas.microsoft.com/office/powerpoint/2010/main" val="124537330"/>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4984"/>
                                        </p:tgtEl>
                                        <p:attrNameLst>
                                          <p:attrName>style.visibility</p:attrName>
                                        </p:attrNameLst>
                                      </p:cBhvr>
                                      <p:to>
                                        <p:strVal val="visible"/>
                                      </p:to>
                                    </p:set>
                                    <p:animEffect transition="in" filter="dissolve">
                                      <p:cBhvr>
                                        <p:cTn id="7" dur="500"/>
                                        <p:tgtEl>
                                          <p:spTgt spid="2549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54996"/>
                                        </p:tgtEl>
                                        <p:attrNameLst>
                                          <p:attrName>style.visibility</p:attrName>
                                        </p:attrNameLst>
                                      </p:cBhvr>
                                      <p:to>
                                        <p:strVal val="visible"/>
                                      </p:to>
                                    </p:set>
                                    <p:animEffect transition="in" filter="wipe(up)">
                                      <p:cBhvr>
                                        <p:cTn id="12" dur="500"/>
                                        <p:tgtEl>
                                          <p:spTgt spid="254996"/>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Right)">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4"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681</Words>
  <Application>Microsoft Office PowerPoint</Application>
  <PresentationFormat>Widescreen</PresentationFormat>
  <Paragraphs>173</Paragraphs>
  <Slides>21</Slides>
  <Notes>5</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21</vt:i4>
      </vt:variant>
    </vt:vector>
  </HeadingPairs>
  <TitlesOfParts>
    <vt:vector size="29" baseType="lpstr">
      <vt:lpstr>Arial</vt:lpstr>
      <vt:lpstr>Calibri</vt:lpstr>
      <vt:lpstr>Calibri Light</vt:lpstr>
      <vt:lpstr>Cambria Math</vt:lpstr>
      <vt:lpstr>Tahoma</vt:lpstr>
      <vt:lpstr>Wingdings</vt:lpstr>
      <vt:lpstr>Tema do Office</vt:lpstr>
      <vt:lpstr>Chart</vt:lpstr>
      <vt:lpstr>Capítulo 4 - Complemento</vt:lpstr>
      <vt:lpstr>Mercado</vt:lpstr>
      <vt:lpstr>Mercado </vt:lpstr>
      <vt:lpstr>Mercado Perfeitamente Competitivo</vt:lpstr>
      <vt:lpstr>Demanda e Oferta</vt:lpstr>
      <vt:lpstr>Curva de Demanda</vt:lpstr>
      <vt:lpstr>Exemplo : Mercado de Sorvetes</vt:lpstr>
      <vt:lpstr>Deslocamentos da Curva de Demanda</vt:lpstr>
      <vt:lpstr>Movimento ao Longo da Curva Preço do download de música cai.</vt:lpstr>
      <vt:lpstr>Deslocamentos da Curva de Demanda</vt:lpstr>
      <vt:lpstr>Deslocamento da Curva de Demanda :  Aumento da Renda – Bem Normal</vt:lpstr>
      <vt:lpstr>Deslocamento da Curva de Demanda :  # de Compradores</vt:lpstr>
      <vt:lpstr>Bens complementares</vt:lpstr>
      <vt:lpstr>Bens Substitutos – CDs e Downloads</vt:lpstr>
      <vt:lpstr>Oferta</vt:lpstr>
      <vt:lpstr>Oferta</vt:lpstr>
      <vt:lpstr>Exemplo : Mercado de Sorvetes</vt:lpstr>
      <vt:lpstr>Oferta</vt:lpstr>
      <vt:lpstr>Deslocamentos da Curva de Oferta</vt:lpstr>
      <vt:lpstr>Equilíbrio e Estática Comparativa</vt:lpstr>
      <vt:lpstr>Equilíbrio e Estática Comparativa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4 - Complemento</dc:title>
  <dc:creator>Sérgio Kannebley Júnior</dc:creator>
  <cp:lastModifiedBy>Sérgio Kannebley Júnior</cp:lastModifiedBy>
  <cp:revision>39</cp:revision>
  <dcterms:created xsi:type="dcterms:W3CDTF">2020-03-29T23:08:52Z</dcterms:created>
  <dcterms:modified xsi:type="dcterms:W3CDTF">2020-09-15T17:58:24Z</dcterms:modified>
</cp:coreProperties>
</file>