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395" r:id="rId3"/>
    <p:sldId id="257" r:id="rId4"/>
    <p:sldId id="357" r:id="rId5"/>
    <p:sldId id="402" r:id="rId6"/>
    <p:sldId id="403" r:id="rId7"/>
    <p:sldId id="404" r:id="rId8"/>
    <p:sldId id="405" r:id="rId9"/>
    <p:sldId id="406" r:id="rId10"/>
    <p:sldId id="29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o\Documents\Professor\Probabilidade%20e%20Estat&#237;sitca%20Aplicadas%20&#224;%20Contabilidade%20II\Armand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o\Documents\Professor\Probabilidade%20e%20Estat&#237;sitca%20Aplicadas%20&#224;%20Contabilidade%20II\Armands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elo\Documents\Professor\Probabilidade%20e%20Estat&#237;sitca%20Aplicadas%20&#224;%20Contabilidade%20II\Armand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População Plotagem de resíduos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Data!$B$2:$B$11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  <c:pt idx="7">
                  <c:v>20</c:v>
                </c:pt>
                <c:pt idx="8">
                  <c:v>22</c:v>
                </c:pt>
                <c:pt idx="9">
                  <c:v>26</c:v>
                </c:pt>
              </c:numCache>
            </c:numRef>
          </c:xVal>
          <c:yVal>
            <c:numRef>
              <c:f>Plan1!$C$25:$C$34</c:f>
              <c:numCache>
                <c:formatCode>General</c:formatCode>
                <c:ptCount val="10"/>
                <c:pt idx="0">
                  <c:v>-12.000000000000014</c:v>
                </c:pt>
                <c:pt idx="1">
                  <c:v>15</c:v>
                </c:pt>
                <c:pt idx="2">
                  <c:v>-12</c:v>
                </c:pt>
                <c:pt idx="3">
                  <c:v>18</c:v>
                </c:pt>
                <c:pt idx="4">
                  <c:v>-3</c:v>
                </c:pt>
                <c:pt idx="5">
                  <c:v>-3</c:v>
                </c:pt>
                <c:pt idx="6">
                  <c:v>-3</c:v>
                </c:pt>
                <c:pt idx="7">
                  <c:v>9</c:v>
                </c:pt>
                <c:pt idx="8">
                  <c:v>-21</c:v>
                </c:pt>
                <c:pt idx="9">
                  <c:v>12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228720"/>
        <c:axId val="-2140227088"/>
      </c:scatterChart>
      <c:valAx>
        <c:axId val="-214022872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População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0227088"/>
        <c:crosses val="autoZero"/>
        <c:crossBetween val="midCat"/>
      </c:valAx>
      <c:valAx>
        <c:axId val="-214022708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Resíduos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022872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População Plotagem de ajuste de linha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v>Vendas</c:v>
          </c:tx>
          <c:spPr>
            <a:ln w="28575">
              <a:noFill/>
            </a:ln>
          </c:spPr>
          <c:xVal>
            <c:numRef>
              <c:f>Data!$B$2:$B$11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  <c:pt idx="7">
                  <c:v>20</c:v>
                </c:pt>
                <c:pt idx="8">
                  <c:v>22</c:v>
                </c:pt>
                <c:pt idx="9">
                  <c:v>26</c:v>
                </c:pt>
              </c:numCache>
            </c:numRef>
          </c:xVal>
          <c:yVal>
            <c:numRef>
              <c:f>Data!$C$2:$C$11</c:f>
              <c:numCache>
                <c:formatCode>General</c:formatCode>
                <c:ptCount val="10"/>
                <c:pt idx="0">
                  <c:v>58</c:v>
                </c:pt>
                <c:pt idx="1">
                  <c:v>105</c:v>
                </c:pt>
                <c:pt idx="2">
                  <c:v>88</c:v>
                </c:pt>
                <c:pt idx="3">
                  <c:v>118</c:v>
                </c:pt>
                <c:pt idx="4">
                  <c:v>117</c:v>
                </c:pt>
                <c:pt idx="5">
                  <c:v>137</c:v>
                </c:pt>
                <c:pt idx="6">
                  <c:v>157</c:v>
                </c:pt>
                <c:pt idx="7">
                  <c:v>169</c:v>
                </c:pt>
                <c:pt idx="8">
                  <c:v>149</c:v>
                </c:pt>
                <c:pt idx="9">
                  <c:v>202</c:v>
                </c:pt>
              </c:numCache>
            </c:numRef>
          </c:yVal>
          <c:smooth val="0"/>
        </c:ser>
        <c:ser>
          <c:idx val="1"/>
          <c:order val="1"/>
          <c:tx>
            <c:v>Previsto(a) Vendas</c:v>
          </c:tx>
          <c:spPr>
            <a:ln w="28575">
              <a:noFill/>
            </a:ln>
          </c:spPr>
          <c:xVal>
            <c:numRef>
              <c:f>Data!$B$2:$B$11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8</c:v>
                </c:pt>
                <c:pt idx="3">
                  <c:v>8</c:v>
                </c:pt>
                <c:pt idx="4">
                  <c:v>12</c:v>
                </c:pt>
                <c:pt idx="5">
                  <c:v>16</c:v>
                </c:pt>
                <c:pt idx="6">
                  <c:v>20</c:v>
                </c:pt>
                <c:pt idx="7">
                  <c:v>20</c:v>
                </c:pt>
                <c:pt idx="8">
                  <c:v>22</c:v>
                </c:pt>
                <c:pt idx="9">
                  <c:v>26</c:v>
                </c:pt>
              </c:numCache>
            </c:numRef>
          </c:xVal>
          <c:yVal>
            <c:numRef>
              <c:f>Plan1!$B$25:$B$34</c:f>
              <c:numCache>
                <c:formatCode>General</c:formatCode>
                <c:ptCount val="10"/>
                <c:pt idx="0">
                  <c:v>70.000000000000014</c:v>
                </c:pt>
                <c:pt idx="1">
                  <c:v>90</c:v>
                </c:pt>
                <c:pt idx="2">
                  <c:v>100</c:v>
                </c:pt>
                <c:pt idx="3">
                  <c:v>100</c:v>
                </c:pt>
                <c:pt idx="4">
                  <c:v>120</c:v>
                </c:pt>
                <c:pt idx="5">
                  <c:v>140</c:v>
                </c:pt>
                <c:pt idx="6">
                  <c:v>160</c:v>
                </c:pt>
                <c:pt idx="7">
                  <c:v>160</c:v>
                </c:pt>
                <c:pt idx="8">
                  <c:v>170</c:v>
                </c:pt>
                <c:pt idx="9">
                  <c:v>190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209136"/>
        <c:axId val="-2140208592"/>
      </c:scatterChart>
      <c:valAx>
        <c:axId val="-2140209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População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0208592"/>
        <c:crosses val="autoZero"/>
        <c:crossBetween val="midCat"/>
      </c:valAx>
      <c:valAx>
        <c:axId val="-214020859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Vendas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0209136"/>
        <c:crosses val="autoZero"/>
        <c:crossBetween val="midCat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Plotagem de probabilidade normal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Plan1!$F$25:$F$34</c:f>
              <c:numCache>
                <c:formatCode>General</c:formatCode>
                <c:ptCount val="10"/>
                <c:pt idx="0">
                  <c:v>5</c:v>
                </c:pt>
                <c:pt idx="1">
                  <c:v>15</c:v>
                </c:pt>
                <c:pt idx="2">
                  <c:v>25</c:v>
                </c:pt>
                <c:pt idx="3">
                  <c:v>35</c:v>
                </c:pt>
                <c:pt idx="4">
                  <c:v>45</c:v>
                </c:pt>
                <c:pt idx="5">
                  <c:v>55</c:v>
                </c:pt>
                <c:pt idx="6">
                  <c:v>65</c:v>
                </c:pt>
                <c:pt idx="7">
                  <c:v>75</c:v>
                </c:pt>
                <c:pt idx="8">
                  <c:v>85</c:v>
                </c:pt>
                <c:pt idx="9">
                  <c:v>95</c:v>
                </c:pt>
              </c:numCache>
            </c:numRef>
          </c:xVal>
          <c:yVal>
            <c:numRef>
              <c:f>Plan1!$G$25:$G$34</c:f>
              <c:numCache>
                <c:formatCode>General</c:formatCode>
                <c:ptCount val="10"/>
                <c:pt idx="0">
                  <c:v>58</c:v>
                </c:pt>
                <c:pt idx="1">
                  <c:v>88</c:v>
                </c:pt>
                <c:pt idx="2">
                  <c:v>105</c:v>
                </c:pt>
                <c:pt idx="3">
                  <c:v>117</c:v>
                </c:pt>
                <c:pt idx="4">
                  <c:v>118</c:v>
                </c:pt>
                <c:pt idx="5">
                  <c:v>137</c:v>
                </c:pt>
                <c:pt idx="6">
                  <c:v>149</c:v>
                </c:pt>
                <c:pt idx="7">
                  <c:v>157</c:v>
                </c:pt>
                <c:pt idx="8">
                  <c:v>169</c:v>
                </c:pt>
                <c:pt idx="9">
                  <c:v>202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208048"/>
        <c:axId val="-2140205872"/>
      </c:scatterChart>
      <c:valAx>
        <c:axId val="-21402080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Percentil da amostra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0205872"/>
        <c:crosses val="autoZero"/>
        <c:crossBetween val="midCat"/>
      </c:valAx>
      <c:valAx>
        <c:axId val="-214020587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pt-BR"/>
                  <a:t>Vendas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020804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7A658-2258-484A-A89B-F1EBF0161B28}" type="datetimeFigureOut">
              <a:rPr lang="pt-BR" smtClean="0"/>
              <a:t>15/05/2017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95558-8B91-40AA-AFA0-108B56391B4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176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AD46-4C33-4380-8B9B-05A1F7C6C3C1}" type="datetime1">
              <a:rPr lang="pt-BR" smtClean="0"/>
              <a:t>15/05/2017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00DF-CA84-44C6-93EB-343BE10D85F4}" type="datetime1">
              <a:rPr lang="pt-BR" smtClean="0"/>
              <a:t>15/05/2017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A444D-54FA-405C-AE83-D6A748E2CC7E}" type="datetime1">
              <a:rPr lang="pt-BR" smtClean="0"/>
              <a:t>15/05/2017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600"/>
            </a:lvl3pPr>
            <a:lvl4pPr>
              <a:defRPr sz="3200"/>
            </a:lvl4pPr>
            <a:lvl5pPr>
              <a:defRPr sz="2800"/>
            </a:lvl5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C1AA6-42E6-4BA5-9F7E-CEA8C247421D}" type="datetime1">
              <a:rPr lang="pt-BR" smtClean="0"/>
              <a:t>15/05/2017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685B1-8A6B-4009-9973-096CECA0B8C4}" type="datetime1">
              <a:rPr lang="pt-BR" smtClean="0"/>
              <a:t>15/05/2017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6DB6-AD4F-4A10-8E01-0D3488A21C7D}" type="datetime1">
              <a:rPr lang="pt-BR" smtClean="0"/>
              <a:t>15/05/2017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7FA61-64C5-4F21-8BD8-04F0DBBB60E6}" type="datetime1">
              <a:rPr lang="pt-BR" smtClean="0"/>
              <a:t>15/05/2017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78D56-D90A-4AFE-A851-E8EA5FB5D291}" type="datetime1">
              <a:rPr lang="pt-BR" smtClean="0"/>
              <a:t>15/05/2017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5832C-E9FF-4784-AC2E-0ABDAC4B929C}" type="datetime1">
              <a:rPr lang="pt-BR" smtClean="0"/>
              <a:t>15/05/2017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7DC3F-EE31-4A87-A098-2472FA322D89}" type="datetime1">
              <a:rPr lang="pt-BR" smtClean="0"/>
              <a:t>15/05/2017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80662-26D6-476F-8F6C-5EB7B08B659C}" type="datetime1">
              <a:rPr lang="pt-BR" smtClean="0"/>
              <a:t>15/05/2017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F2DAEB0D-D659-4D86-A944-EEE58FC26D1A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178E253-25F9-4D91-B8C3-E3CF28743BC7}" type="datetime1">
              <a:rPr lang="pt-BR" smtClean="0"/>
              <a:t>15/05/2017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celobotelho.com/" TargetMode="External"/><Relationship Id="rId2" Type="http://schemas.openxmlformats.org/officeDocument/2006/relationships/hyperlink" Target="mailto:mbotelho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Probabilidade e Estatística Aplicadas à Contabilidade II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sz="2400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sz="2400" dirty="0">
              <a:solidFill>
                <a:schemeClr val="tx1"/>
              </a:solidFill>
            </a:endParaRPr>
          </a:p>
          <a:p>
            <a:r>
              <a:rPr lang="pt-BR" sz="2400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sz="24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808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Obrigado pela </a:t>
            </a:r>
            <a:r>
              <a:rPr lang="pt-BR" smtClean="0"/>
              <a:t>Atenção!!!</a:t>
            </a:r>
            <a:endParaRPr lang="pt-BR" sz="3200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>
                <a:solidFill>
                  <a:schemeClr val="tx1"/>
                </a:solidFill>
              </a:rPr>
              <a:t>Prof. Dr. Marcelo Botelho da Costa Moraes</a:t>
            </a:r>
          </a:p>
          <a:p>
            <a:r>
              <a:rPr lang="pt-BR" dirty="0">
                <a:solidFill>
                  <a:schemeClr val="tx1"/>
                </a:solidFill>
                <a:hlinkClick r:id="rId2"/>
              </a:rPr>
              <a:t>mbotelho@usp.br</a:t>
            </a:r>
            <a:endParaRPr lang="pt-BR" dirty="0">
              <a:solidFill>
                <a:schemeClr val="tx1"/>
              </a:solidFill>
            </a:endParaRPr>
          </a:p>
          <a:p>
            <a:r>
              <a:rPr lang="pt-BR" dirty="0">
                <a:solidFill>
                  <a:schemeClr val="tx1"/>
                </a:solidFill>
                <a:hlinkClick r:id="rId3"/>
              </a:rPr>
              <a:t>www.marcelobotelho.com</a:t>
            </a:r>
            <a:r>
              <a:rPr lang="pt-BR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68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Regressão Linear Simples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Capítulo 12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405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Regressão Linear Simples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114300" indent="0">
              <a:buNone/>
            </a:pPr>
            <a:r>
              <a:rPr lang="pt-BR" b="1" dirty="0" smtClean="0"/>
              <a:t>Dados da </a:t>
            </a:r>
            <a:r>
              <a:rPr lang="pt-BR" b="1" dirty="0" err="1" smtClean="0"/>
              <a:t>Armand’s</a:t>
            </a:r>
            <a:r>
              <a:rPr lang="pt-BR" b="1" dirty="0" smtClean="0"/>
              <a:t> Pizza </a:t>
            </a:r>
            <a:r>
              <a:rPr lang="pt-BR" b="1" dirty="0" err="1" smtClean="0"/>
              <a:t>Parlors</a:t>
            </a:r>
            <a:endParaRPr lang="pt-BR" b="1" dirty="0" smtClean="0"/>
          </a:p>
          <a:p>
            <a:pPr marL="114300" indent="0">
              <a:buNone/>
            </a:pPr>
            <a:r>
              <a:rPr lang="pt-BR" b="1" dirty="0" smtClean="0"/>
              <a:t>Relação entre População de Estudantes e Venda de Pizzas (Faturamento)</a:t>
            </a:r>
          </a:p>
          <a:p>
            <a:r>
              <a:rPr lang="pt-BR" dirty="0" smtClean="0"/>
              <a:t>Exemplo Regressão</a:t>
            </a:r>
          </a:p>
          <a:p>
            <a:pPr lvl="1"/>
            <a:r>
              <a:rPr lang="pt-BR" dirty="0" smtClean="0"/>
              <a:t>Planilha: Armands.xls</a:t>
            </a:r>
          </a:p>
          <a:p>
            <a:r>
              <a:rPr lang="pt-BR" dirty="0" smtClean="0"/>
              <a:t>Hipóteses</a:t>
            </a:r>
            <a:r>
              <a:rPr lang="pt-BR" dirty="0"/>
              <a:t>:</a:t>
            </a:r>
          </a:p>
          <a:p>
            <a:pPr marL="114300" indent="0" algn="ctr">
              <a:buNone/>
            </a:pPr>
            <a:r>
              <a:rPr lang="pt-BR" i="1" dirty="0"/>
              <a:t>H</a:t>
            </a:r>
            <a:r>
              <a:rPr lang="pt-BR" baseline="-25000" dirty="0"/>
              <a:t>0</a:t>
            </a:r>
            <a:r>
              <a:rPr lang="pt-BR" dirty="0"/>
              <a:t>: </a:t>
            </a:r>
            <a:r>
              <a:rPr lang="pt-BR" i="1" dirty="0" smtClean="0"/>
              <a:t>b</a:t>
            </a:r>
            <a:r>
              <a:rPr lang="pt-BR" baseline="-25000" dirty="0" smtClean="0"/>
              <a:t>1</a:t>
            </a:r>
            <a:r>
              <a:rPr lang="pt-BR" dirty="0" smtClean="0"/>
              <a:t> = 0</a:t>
            </a:r>
            <a:endParaRPr lang="pt-BR" baseline="-25000" dirty="0"/>
          </a:p>
          <a:p>
            <a:pPr marL="114300" indent="0" algn="ctr">
              <a:buNone/>
            </a:pPr>
            <a:r>
              <a:rPr lang="pt-BR" i="1" dirty="0"/>
              <a:t>H</a:t>
            </a:r>
            <a:r>
              <a:rPr lang="pt-BR" baseline="-25000" dirty="0"/>
              <a:t>1</a:t>
            </a:r>
            <a:r>
              <a:rPr lang="pt-BR" dirty="0"/>
              <a:t>: </a:t>
            </a:r>
            <a:r>
              <a:rPr lang="pt-BR" i="1" dirty="0"/>
              <a:t>b</a:t>
            </a:r>
            <a:r>
              <a:rPr lang="pt-BR" baseline="-25000" dirty="0"/>
              <a:t>1</a:t>
            </a:r>
            <a:r>
              <a:rPr lang="pt-BR" dirty="0"/>
              <a:t> </a:t>
            </a:r>
            <a:r>
              <a:rPr lang="pt-BR" dirty="0" smtClean="0"/>
              <a:t>≠ </a:t>
            </a:r>
            <a:r>
              <a:rPr lang="pt-BR" dirty="0"/>
              <a:t>0</a:t>
            </a:r>
            <a:endParaRPr lang="pt-BR" baseline="-25000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133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1154430" lvl="1" indent="-742950">
              <a:buFont typeface="+mj-lt"/>
              <a:buAutoNum type="arabicPeriod"/>
            </a:pPr>
            <a:r>
              <a:rPr lang="pt-BR" dirty="0"/>
              <a:t>Selecione o menu </a:t>
            </a:r>
            <a:r>
              <a:rPr lang="pt-BR" b="1" dirty="0"/>
              <a:t>Dados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b="1" dirty="0"/>
              <a:t>Análise de Dados*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/>
              <a:t>Selecione </a:t>
            </a:r>
            <a:r>
              <a:rPr lang="pt-BR" b="1" dirty="0" smtClean="0"/>
              <a:t>Regressão </a:t>
            </a:r>
            <a:r>
              <a:rPr lang="pt-BR" dirty="0" smtClean="0"/>
              <a:t>na </a:t>
            </a:r>
            <a:r>
              <a:rPr lang="pt-BR" dirty="0"/>
              <a:t>lista Ferramentas de Análise e Clique em </a:t>
            </a:r>
            <a:r>
              <a:rPr lang="pt-BR" b="1" dirty="0" smtClean="0"/>
              <a:t>OK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No </a:t>
            </a:r>
            <a:r>
              <a:rPr lang="pt-BR" b="1" dirty="0" smtClean="0"/>
              <a:t>Intervalo Y de entrada:</a:t>
            </a:r>
            <a:r>
              <a:rPr lang="pt-BR" dirty="0"/>
              <a:t> selecione </a:t>
            </a:r>
            <a:r>
              <a:rPr lang="pt-BR" dirty="0" smtClean="0"/>
              <a:t>C1:C11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/>
              <a:t>No </a:t>
            </a:r>
            <a:r>
              <a:rPr lang="pt-BR" b="1" dirty="0"/>
              <a:t>Intervalo </a:t>
            </a:r>
            <a:r>
              <a:rPr lang="pt-BR" b="1" dirty="0" smtClean="0"/>
              <a:t>X </a:t>
            </a:r>
            <a:r>
              <a:rPr lang="pt-BR" b="1" dirty="0"/>
              <a:t>de entrada:</a:t>
            </a:r>
            <a:r>
              <a:rPr lang="pt-BR" dirty="0"/>
              <a:t> selecione </a:t>
            </a:r>
            <a:r>
              <a:rPr lang="pt-BR" dirty="0" smtClean="0"/>
              <a:t>B1:B11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Rótulos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todos os </a:t>
            </a:r>
            <a:r>
              <a:rPr lang="pt-BR" b="1" dirty="0" smtClean="0"/>
              <a:t>Resíduos</a:t>
            </a:r>
            <a:endParaRPr lang="pt-BR" b="1" dirty="0"/>
          </a:p>
          <a:p>
            <a:pPr marL="1154430" lvl="1" indent="-742950">
              <a:buFont typeface="+mj-lt"/>
              <a:buAutoNum type="arabicPeriod"/>
            </a:pPr>
            <a:r>
              <a:rPr lang="pt-BR" dirty="0" smtClean="0"/>
              <a:t>Selecione </a:t>
            </a:r>
            <a:r>
              <a:rPr lang="pt-BR" b="1" dirty="0" smtClean="0"/>
              <a:t>Plotagem da probabilidade normal</a:t>
            </a:r>
          </a:p>
          <a:p>
            <a:pPr marL="1154430" lvl="1" indent="-742950">
              <a:buFont typeface="+mj-lt"/>
              <a:buAutoNum type="arabicPeriod"/>
            </a:pPr>
            <a:r>
              <a:rPr lang="pt-BR" dirty="0"/>
              <a:t>Clique em </a:t>
            </a:r>
            <a:r>
              <a:rPr lang="pt-BR" b="1" dirty="0" smtClean="0"/>
              <a:t>OK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334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5</a:t>
            </a:fld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268759"/>
            <a:ext cx="6264696" cy="5529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6</a:t>
            </a:fld>
            <a:endParaRPr lang="pt-B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95438"/>
            <a:ext cx="8291487" cy="377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107504" y="2204864"/>
            <a:ext cx="3456384" cy="43204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5940152" y="3898626"/>
            <a:ext cx="136815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5160590" y="5157192"/>
            <a:ext cx="792088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4042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7</a:t>
            </a:fld>
            <a:endParaRPr lang="pt-BR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417316"/>
              </p:ext>
            </p:extLst>
          </p:nvPr>
        </p:nvGraphicFramePr>
        <p:xfrm>
          <a:off x="683568" y="1628801"/>
          <a:ext cx="74888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824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8</a:t>
            </a:fld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017479"/>
              </p:ext>
            </p:extLst>
          </p:nvPr>
        </p:nvGraphicFramePr>
        <p:xfrm>
          <a:off x="395536" y="1556792"/>
          <a:ext cx="763284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909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Regressão Linear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AEB0D-D659-4D86-A944-EEE58FC26D1A}" type="slidenum">
              <a:rPr lang="pt-BR" smtClean="0"/>
              <a:t>9</a:t>
            </a:fld>
            <a:endParaRPr lang="pt-BR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824441"/>
              </p:ext>
            </p:extLst>
          </p:nvPr>
        </p:nvGraphicFramePr>
        <p:xfrm>
          <a:off x="467544" y="1412776"/>
          <a:ext cx="7776864" cy="44644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42909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1114</TotalTime>
  <Words>169</Words>
  <Application>Microsoft Office PowerPoint</Application>
  <PresentationFormat>Apresentação na tela (4:3)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</vt:lpstr>
      <vt:lpstr>Adjacência</vt:lpstr>
      <vt:lpstr>Probabilidade e Estatística Aplicadas à Contabilidade II</vt:lpstr>
      <vt:lpstr>Regressão Linear Simples</vt:lpstr>
      <vt:lpstr>Regressão Linear Simples</vt:lpstr>
      <vt:lpstr>Regressão Linear</vt:lpstr>
      <vt:lpstr>Regressão Linear</vt:lpstr>
      <vt:lpstr>Regressão Linear</vt:lpstr>
      <vt:lpstr>Regressão Linear</vt:lpstr>
      <vt:lpstr>Regressão Linear</vt:lpstr>
      <vt:lpstr>Regressão Linear</vt:lpstr>
      <vt:lpstr>Obrigado pela Atenção!!!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Probabilidade e Estatística Aplicadas à Contabilidade</dc:title>
  <dc:creator>Marcelo Botelho da Costa Moraes</dc:creator>
  <cp:lastModifiedBy>Marcelo Botelho .</cp:lastModifiedBy>
  <cp:revision>107</cp:revision>
  <dcterms:created xsi:type="dcterms:W3CDTF">2012-02-29T19:02:28Z</dcterms:created>
  <dcterms:modified xsi:type="dcterms:W3CDTF">2017-05-15T15:00:35Z</dcterms:modified>
</cp:coreProperties>
</file>