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0" r:id="rId3"/>
    <p:sldId id="272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deperiodicos.eci.ufmg.br/index.php/pci/article/view/1758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ayohonorato.weebly.com/uploads/8/4/7/3/8473020/2012_ensaio_seminario-ii_honorato.pdf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br/scielo.php?script=sci_arttext&amp;pid=S0103-40142018000200283&amp;lng=en&amp;nrm=iso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t-BR" dirty="0"/>
              <a:t>Dinâmicas Culturais </a:t>
            </a:r>
            <a:r>
              <a:rPr lang="pt-BR" dirty="0" smtClean="0"/>
              <a:t>Contemporâneas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2020</a:t>
            </a:r>
            <a:endParaRPr lang="pt-BR" sz="27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pPr algn="r"/>
            <a:r>
              <a:rPr lang="pt-BR" dirty="0" smtClean="0"/>
              <a:t>Profa</a:t>
            </a:r>
            <a:r>
              <a:rPr lang="pt-BR" dirty="0"/>
              <a:t>. Dra. Lúcia Maciel Barbosa de Oliveira</a:t>
            </a:r>
            <a:br>
              <a:rPr lang="pt-BR" dirty="0"/>
            </a:br>
            <a:r>
              <a:rPr lang="pt-BR" dirty="0"/>
              <a:t>Prof. Dr. </a:t>
            </a:r>
            <a:r>
              <a:rPr lang="pt-BR" dirty="0" err="1"/>
              <a:t>Andre</a:t>
            </a:r>
            <a:r>
              <a:rPr lang="pt-BR" dirty="0"/>
              <a:t> Vieira de Freitas </a:t>
            </a:r>
            <a:r>
              <a:rPr lang="pt-BR" dirty="0" err="1"/>
              <a:t>Araujo</a:t>
            </a:r>
            <a:r>
              <a:rPr lang="pt-BR" dirty="0"/>
              <a:t>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204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/>
              <a:t>AULA 6</a:t>
            </a:r>
            <a:r>
              <a:rPr lang="pt-BR" b="1" dirty="0"/>
              <a:t> - </a:t>
            </a:r>
            <a:r>
              <a:rPr lang="pt-BR" b="1" dirty="0" smtClean="0"/>
              <a:t>23/04</a:t>
            </a:r>
            <a:br>
              <a:rPr lang="pt-BR" b="1" dirty="0" smtClean="0"/>
            </a:br>
            <a:r>
              <a:rPr lang="pt-BR" dirty="0" smtClean="0"/>
              <a:t>VISITA </a:t>
            </a:r>
            <a:r>
              <a:rPr lang="pt-BR" dirty="0"/>
              <a:t>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Museu </a:t>
            </a:r>
            <a:r>
              <a:rPr lang="pt-BR" dirty="0" err="1" smtClean="0"/>
              <a:t>AfroBrasil</a:t>
            </a:r>
            <a:r>
              <a:rPr lang="pt-BR" dirty="0" smtClean="0"/>
              <a:t>: 14h15</a:t>
            </a:r>
          </a:p>
          <a:p>
            <a:r>
              <a:rPr lang="pt-BR" dirty="0" smtClean="0"/>
              <a:t>Encontro às 14h00 na recepção</a:t>
            </a:r>
          </a:p>
          <a:p>
            <a:r>
              <a:rPr lang="pt-BR" dirty="0" smtClean="0"/>
              <a:t>Exposição de longa duração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680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/>
              <a:t>AULA 7</a:t>
            </a:r>
            <a:r>
              <a:rPr lang="pt-BR" b="1" dirty="0"/>
              <a:t> - </a:t>
            </a:r>
            <a:r>
              <a:rPr lang="pt-BR" b="1" dirty="0" smtClean="0"/>
              <a:t>30/04</a:t>
            </a:r>
            <a:br>
              <a:rPr lang="pt-BR" b="1" dirty="0" smtClean="0"/>
            </a:br>
            <a:r>
              <a:rPr lang="pt-BR" sz="1600" dirty="0" smtClean="0"/>
              <a:t>CULTURA </a:t>
            </a:r>
            <a:r>
              <a:rPr lang="pt-BR" sz="1600" dirty="0"/>
              <a:t>E INFORMAÇÃO II: A ORGANIZAÇÃO DO CONHECIMENTO NA PERSPECTIVA PÓS-COLONIAL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Texto 1:</a:t>
            </a:r>
          </a:p>
          <a:p>
            <a:pPr marL="0" indent="0">
              <a:buNone/>
            </a:pPr>
            <a:r>
              <a:rPr lang="pt-BR" dirty="0"/>
              <a:t>GARCÍA GUTIÉRREZ, </a:t>
            </a:r>
            <a:r>
              <a:rPr lang="pt-BR" dirty="0" err="1"/>
              <a:t>Antonio</a:t>
            </a:r>
            <a:r>
              <a:rPr lang="pt-BR" dirty="0"/>
              <a:t>. La </a:t>
            </a:r>
            <a:r>
              <a:rPr lang="pt-BR" dirty="0" err="1"/>
              <a:t>organización</a:t>
            </a:r>
            <a:r>
              <a:rPr lang="pt-BR" dirty="0"/>
              <a:t> </a:t>
            </a:r>
            <a:r>
              <a:rPr lang="pt-BR" dirty="0" err="1"/>
              <a:t>del</a:t>
            </a:r>
            <a:r>
              <a:rPr lang="pt-BR" dirty="0"/>
              <a:t> </a:t>
            </a:r>
            <a:r>
              <a:rPr lang="pt-BR" dirty="0" err="1"/>
              <a:t>conocimiento</a:t>
            </a:r>
            <a:r>
              <a:rPr lang="pt-BR" dirty="0"/>
              <a:t> desde </a:t>
            </a:r>
            <a:r>
              <a:rPr lang="pt-BR" dirty="0" err="1"/>
              <a:t>la</a:t>
            </a:r>
            <a:r>
              <a:rPr lang="pt-BR" dirty="0"/>
              <a:t> perspectiva </a:t>
            </a:r>
            <a:r>
              <a:rPr lang="pt-BR" dirty="0" err="1"/>
              <a:t>poscolonial</a:t>
            </a:r>
            <a:r>
              <a:rPr lang="pt-BR" dirty="0"/>
              <a:t>. </a:t>
            </a:r>
            <a:r>
              <a:rPr lang="pt-BR" dirty="0" err="1"/>
              <a:t>Itinerarios</a:t>
            </a:r>
            <a:r>
              <a:rPr lang="pt-BR" dirty="0"/>
              <a:t> de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paraconsistencia</a:t>
            </a:r>
            <a:r>
              <a:rPr lang="pt-BR" dirty="0"/>
              <a:t>. </a:t>
            </a:r>
            <a:r>
              <a:rPr lang="pt-BR" dirty="0" err="1"/>
              <a:t>Knowledge</a:t>
            </a:r>
            <a:r>
              <a:rPr lang="pt-BR" dirty="0"/>
              <a:t> </a:t>
            </a:r>
            <a:r>
              <a:rPr lang="pt-BR" dirty="0" err="1"/>
              <a:t>Organization</a:t>
            </a:r>
            <a:r>
              <a:rPr lang="pt-BR" dirty="0"/>
              <a:t> </a:t>
            </a:r>
            <a:r>
              <a:rPr lang="pt-BR" dirty="0" err="1"/>
              <a:t>from</a:t>
            </a:r>
            <a:r>
              <a:rPr lang="pt-BR" dirty="0"/>
              <a:t> a </a:t>
            </a:r>
            <a:r>
              <a:rPr lang="pt-BR" dirty="0" err="1"/>
              <a:t>Postcolonial</a:t>
            </a:r>
            <a:r>
              <a:rPr lang="pt-BR" dirty="0"/>
              <a:t> Perspective. </a:t>
            </a:r>
            <a:r>
              <a:rPr lang="pt-BR" dirty="0" err="1"/>
              <a:t>Paraconsistency</a:t>
            </a:r>
            <a:r>
              <a:rPr lang="pt-BR" dirty="0"/>
              <a:t> </a:t>
            </a:r>
            <a:r>
              <a:rPr lang="pt-BR" dirty="0" err="1"/>
              <a:t>Routes</a:t>
            </a:r>
            <a:r>
              <a:rPr lang="pt-BR" dirty="0"/>
              <a:t>. </a:t>
            </a:r>
            <a:r>
              <a:rPr lang="pt-BR" b="1" dirty="0"/>
              <a:t>Perspectivas em Ciência da Informação</a:t>
            </a:r>
            <a:r>
              <a:rPr lang="pt-BR" dirty="0"/>
              <a:t>, [</a:t>
            </a:r>
            <a:r>
              <a:rPr lang="pt-BR" dirty="0" err="1"/>
              <a:t>S.l</a:t>
            </a:r>
            <a:r>
              <a:rPr lang="pt-BR" dirty="0"/>
              <a:t>.], v. 18, n. 4, p. 93-111, dez. 2013. Disponível em: &lt;</a:t>
            </a:r>
            <a:r>
              <a:rPr lang="pt-BR" u="sng" dirty="0">
                <a:hlinkClick r:id="rId2"/>
              </a:rPr>
              <a:t>http://portaldeperiodicos.eci.ufmg.br/index.php/pci/article/view/1758</a:t>
            </a:r>
            <a:r>
              <a:rPr lang="pt-BR" dirty="0"/>
              <a:t>&gt;. Acesso em: 28 fev. 2020.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Texto 2:</a:t>
            </a:r>
          </a:p>
          <a:p>
            <a:pPr marL="0" indent="0">
              <a:buNone/>
            </a:pPr>
            <a:r>
              <a:rPr lang="pt-BR" dirty="0"/>
              <a:t>FOX, Melodie J; MARTÍNEZ-ÁVILA, Daniel; OLIVEIRA, Suellen Milani. A </a:t>
            </a:r>
            <a:r>
              <a:rPr lang="pt-BR" dirty="0" err="1"/>
              <a:t>interseccionalidade</a:t>
            </a:r>
            <a:r>
              <a:rPr lang="pt-BR" dirty="0"/>
              <a:t> e o respeito às pessoas na Organização do Conhecimento. In: ALVES, Marcos </a:t>
            </a:r>
            <a:r>
              <a:rPr lang="pt-BR" dirty="0" err="1"/>
              <a:t>Antonio</a:t>
            </a:r>
            <a:r>
              <a:rPr lang="pt-BR" dirty="0"/>
              <a:t>; GRÁCIO, Maria Claudia </a:t>
            </a:r>
            <a:r>
              <a:rPr lang="pt-BR" dirty="0" err="1"/>
              <a:t>Cabrini</a:t>
            </a:r>
            <a:r>
              <a:rPr lang="pt-BR" dirty="0"/>
              <a:t>; MARTÍNEZ-ÁVILA; Daniel (Org.). </a:t>
            </a:r>
            <a:r>
              <a:rPr lang="pt-BR" b="1" dirty="0"/>
              <a:t>Informação, conhecimento e modelos</a:t>
            </a:r>
            <a:r>
              <a:rPr lang="pt-BR" i="1" dirty="0"/>
              <a:t>. </a:t>
            </a:r>
            <a:r>
              <a:rPr lang="pt-BR" dirty="0"/>
              <a:t> Campinas : UNICAMP, Centro de Lógica, Epistemologia e História da Ciência ; Marília : Oficina Universitária, 2017. p 239-253. (Coleção CLE, v. 78). 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b="1" dirty="0"/>
              <a:t>* Participação da </a:t>
            </a:r>
            <a:r>
              <a:rPr lang="pt-BR" b="1" dirty="0">
                <a:solidFill>
                  <a:srgbClr val="C00000"/>
                </a:solidFill>
              </a:rPr>
              <a:t>Prof. Dr. Daniel Martínez-Ávila </a:t>
            </a:r>
            <a:r>
              <a:rPr lang="pt-BR" b="1" dirty="0"/>
              <a:t>(</a:t>
            </a:r>
            <a:r>
              <a:rPr lang="pt-BR" b="1" dirty="0" err="1"/>
              <a:t>Universidad</a:t>
            </a:r>
            <a:r>
              <a:rPr lang="pt-BR" b="1" dirty="0"/>
              <a:t> Carlos III de Madrid). Conversa sobre a dimensão cultural nos estudos em Organização do Conhecimento. 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188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/>
              <a:t>AULA 8</a:t>
            </a:r>
            <a:r>
              <a:rPr lang="pt-BR" b="1" dirty="0"/>
              <a:t> - </a:t>
            </a:r>
            <a:r>
              <a:rPr lang="pt-BR" b="1" dirty="0" smtClean="0"/>
              <a:t>07/05</a:t>
            </a:r>
            <a:br>
              <a:rPr lang="pt-BR" b="1" dirty="0" smtClean="0"/>
            </a:br>
            <a:r>
              <a:rPr lang="pt-BR" dirty="0" smtClean="0"/>
              <a:t>PRÁTICAS </a:t>
            </a:r>
            <a:r>
              <a:rPr lang="pt-BR" dirty="0"/>
              <a:t>CULTURAIS E PÚBLICOS DA CULTURA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Texto 1</a:t>
            </a:r>
          </a:p>
          <a:p>
            <a:pPr marL="0" indent="0">
              <a:buNone/>
            </a:pPr>
            <a:r>
              <a:rPr lang="pt-BR" dirty="0"/>
              <a:t>HONORATO, </a:t>
            </a:r>
            <a:r>
              <a:rPr lang="pt-BR" dirty="0" err="1"/>
              <a:t>Cayo</a:t>
            </a:r>
            <a:r>
              <a:rPr lang="pt-BR" dirty="0"/>
              <a:t>. Tem alguém, algo aí? O público, os públicos, um público. In: </a:t>
            </a:r>
            <a:r>
              <a:rPr lang="pt-BR" b="1" dirty="0"/>
              <a:t>Seminário reconfigurações do público</a:t>
            </a:r>
            <a:r>
              <a:rPr lang="pt-BR" dirty="0"/>
              <a:t>: arte, pedagogia e participação. Museu de Arte Moderna do Rio de Janeiro, 2013. Disponível em:  &lt;</a:t>
            </a:r>
            <a:r>
              <a:rPr lang="pt-BR" dirty="0">
                <a:hlinkClick r:id="rId2"/>
              </a:rPr>
              <a:t>https://cayohonorato.weebly.com/uploads/8/4/7/3/8473020/2012_ensaio_seminario-ii_honorato.pdf</a:t>
            </a:r>
            <a:r>
              <a:rPr lang="pt-BR" dirty="0"/>
              <a:t>&gt;.  Acesso em: 10 fev. 2019.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Texto 2</a:t>
            </a:r>
          </a:p>
          <a:p>
            <a:pPr marL="0" indent="0">
              <a:buNone/>
            </a:pPr>
            <a:r>
              <a:rPr lang="pt-BR" dirty="0"/>
              <a:t>RANCIÈRE, Jacques. El espectador emancipado. In: ________. </a:t>
            </a:r>
            <a:r>
              <a:rPr lang="pt-BR" b="1" dirty="0"/>
              <a:t>El espectador emancipado</a:t>
            </a:r>
            <a:r>
              <a:rPr lang="pt-BR" dirty="0"/>
              <a:t>. Buenos Aires: </a:t>
            </a:r>
            <a:r>
              <a:rPr lang="pt-BR" dirty="0" err="1"/>
              <a:t>Manantial</a:t>
            </a:r>
            <a:r>
              <a:rPr lang="pt-BR" dirty="0"/>
              <a:t>, 2010. 136 p.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b="1" dirty="0"/>
              <a:t>* Participação </a:t>
            </a:r>
            <a:r>
              <a:rPr lang="pt-BR" b="1" dirty="0" smtClean="0"/>
              <a:t>do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>
                <a:solidFill>
                  <a:srgbClr val="C00000"/>
                </a:solidFill>
              </a:rPr>
              <a:t>Prof. Dr. </a:t>
            </a:r>
            <a:r>
              <a:rPr lang="pt-BR" b="1" dirty="0" err="1">
                <a:solidFill>
                  <a:srgbClr val="C00000"/>
                </a:solidFill>
              </a:rPr>
              <a:t>Cayo</a:t>
            </a:r>
            <a:r>
              <a:rPr lang="pt-BR" b="1" dirty="0">
                <a:solidFill>
                  <a:srgbClr val="C00000"/>
                </a:solidFill>
              </a:rPr>
              <a:t> Honorato </a:t>
            </a:r>
            <a:r>
              <a:rPr lang="pt-BR" b="1" dirty="0"/>
              <a:t>(UnB).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209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/>
              <a:t>AULA 9  </a:t>
            </a:r>
            <a:r>
              <a:rPr lang="pt-BR" b="1" dirty="0"/>
              <a:t>- </a:t>
            </a:r>
            <a:r>
              <a:rPr lang="pt-BR" b="1" dirty="0" smtClean="0"/>
              <a:t>14/05</a:t>
            </a:r>
            <a:br>
              <a:rPr lang="pt-BR" b="1" dirty="0" smtClean="0"/>
            </a:br>
            <a:r>
              <a:rPr lang="pt-BR" dirty="0" smtClean="0"/>
              <a:t>VISITA </a:t>
            </a:r>
            <a:r>
              <a:rPr lang="pt-BR" dirty="0"/>
              <a:t>3</a:t>
            </a:r>
            <a:r>
              <a:rPr lang="pt-BR" dirty="0" smtClean="0"/>
              <a:t>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INSTITUTO TOMIE </a:t>
            </a:r>
            <a:r>
              <a:rPr lang="pt-BR" dirty="0" smtClean="0"/>
              <a:t>OHTAKE: 14h00</a:t>
            </a:r>
          </a:p>
          <a:p>
            <a:r>
              <a:rPr lang="pt-BR" dirty="0" smtClean="0"/>
              <a:t>Encontro às 13h45 na recepção</a:t>
            </a:r>
          </a:p>
          <a:p>
            <a:r>
              <a:rPr lang="pt-BR" dirty="0"/>
              <a:t>C</a:t>
            </a:r>
            <a:r>
              <a:rPr lang="pt-BR" dirty="0" smtClean="0"/>
              <a:t>onversa com Núcleo de Participação: Felipe Arruda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791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/>
              <a:t>AULA 10</a:t>
            </a:r>
            <a:r>
              <a:rPr lang="pt-BR" b="1" dirty="0"/>
              <a:t> - </a:t>
            </a:r>
            <a:r>
              <a:rPr lang="pt-BR" b="1" dirty="0" smtClean="0"/>
              <a:t>21/05</a:t>
            </a:r>
            <a:br>
              <a:rPr lang="pt-BR" b="1" dirty="0" smtClean="0"/>
            </a:br>
            <a:r>
              <a:rPr lang="pt-BR" b="1" dirty="0" smtClean="0"/>
              <a:t> </a:t>
            </a:r>
            <a:r>
              <a:rPr lang="pt-BR" dirty="0"/>
              <a:t>DIREITOS CULTURAIS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Texto 1: </a:t>
            </a:r>
          </a:p>
          <a:p>
            <a:pPr marL="0" indent="0">
              <a:buNone/>
            </a:pPr>
            <a:r>
              <a:rPr lang="pt-BR" dirty="0"/>
              <a:t>MEYER-BISCH, Patrice; BIDAULT, </a:t>
            </a:r>
            <a:r>
              <a:rPr lang="pt-BR" dirty="0" err="1"/>
              <a:t>Mylène</a:t>
            </a:r>
            <a:r>
              <a:rPr lang="pt-BR" dirty="0"/>
              <a:t>. </a:t>
            </a:r>
            <a:r>
              <a:rPr lang="pt-BR" b="1" dirty="0"/>
              <a:t>Afirmar os direitos culturais</a:t>
            </a:r>
            <a:r>
              <a:rPr lang="pt-BR" dirty="0"/>
              <a:t>: comentário à Declaração de Friburgo. São Paulo: Iluminuras/Observatório Itaú Cultural, 2014. 168 p.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Texto 2: </a:t>
            </a:r>
          </a:p>
          <a:p>
            <a:pPr marL="0" indent="0">
              <a:buNone/>
            </a:pPr>
            <a:r>
              <a:rPr lang="pt-BR" dirty="0"/>
              <a:t>COURTIS, Christian. Prefácio - Direitos Culturais como Direitos Humanos: conceitos. In: SOARES, Inês Virgínia Prado; CUREAU, Sandra (Org.). </a:t>
            </a:r>
            <a:r>
              <a:rPr lang="pt-BR" b="1" dirty="0"/>
              <a:t>Bens culturais e Direitos Humanos</a:t>
            </a:r>
            <a:r>
              <a:rPr lang="pt-BR" dirty="0"/>
              <a:t>. São Paulo: Editora SESC São Paulo, 205. 512 p. 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Texto 3:</a:t>
            </a:r>
          </a:p>
          <a:p>
            <a:pPr marL="0" indent="0">
              <a:buNone/>
            </a:pPr>
            <a:r>
              <a:rPr lang="pt-BR" dirty="0"/>
              <a:t>CUNHA FILHO, Francisco Humberto. Direitos Culturais no Brasil: dimensionamento e conceituação. In: SOARES, Inês Virgínia Prado; CUREAU, Sandra (Org.). </a:t>
            </a:r>
            <a:r>
              <a:rPr lang="pt-BR" b="1" dirty="0"/>
              <a:t>Bens culturais e Direitos Humanos</a:t>
            </a:r>
            <a:r>
              <a:rPr lang="pt-BR" dirty="0"/>
              <a:t>. São Paulo: Editora SESC São Paulo, 2015. 512 p. 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593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/>
              <a:t>AULA 11</a:t>
            </a:r>
            <a:r>
              <a:rPr lang="pt-BR" b="1" dirty="0"/>
              <a:t> – </a:t>
            </a:r>
            <a:r>
              <a:rPr lang="pt-BR" b="1" dirty="0" smtClean="0"/>
              <a:t>28/05</a:t>
            </a:r>
            <a:br>
              <a:rPr lang="pt-BR" b="1" dirty="0" smtClean="0"/>
            </a:br>
            <a:r>
              <a:rPr lang="pt-BR" dirty="0" smtClean="0"/>
              <a:t> </a:t>
            </a:r>
            <a:r>
              <a:rPr lang="pt-BR" dirty="0"/>
              <a:t>CULTURA E 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Texto 1:</a:t>
            </a:r>
          </a:p>
          <a:p>
            <a:pPr marL="0" indent="0">
              <a:buNone/>
            </a:pPr>
            <a:r>
              <a:rPr lang="pt-BR" dirty="0"/>
              <a:t>SENNETT, Richard. Abrir a cidade. In: ________ </a:t>
            </a:r>
            <a:r>
              <a:rPr lang="pt-BR" b="1" dirty="0"/>
              <a:t>Construir e habitar</a:t>
            </a:r>
            <a:r>
              <a:rPr lang="pt-BR" dirty="0"/>
              <a:t>: ética para uma cidade aberta. Rio de Janeiro: Record, 2018. p. 195-296.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Texto 2:</a:t>
            </a:r>
          </a:p>
          <a:p>
            <a:pPr marL="0" indent="0">
              <a:buNone/>
            </a:pPr>
            <a:r>
              <a:rPr lang="pt-BR" dirty="0"/>
              <a:t>PEREIRA, Simone Luci; GHEIRART, </a:t>
            </a:r>
            <a:r>
              <a:rPr lang="pt-BR" dirty="0" err="1"/>
              <a:t>Oziel</a:t>
            </a:r>
            <a:r>
              <a:rPr lang="pt-BR" dirty="0"/>
              <a:t>. Caminhos da cena de música eletrônica em festas de rua em SP: estéticas, territórios e ativismos na festa e no personagem Carlos </a:t>
            </a:r>
            <a:r>
              <a:rPr lang="pt-BR" dirty="0" err="1"/>
              <a:t>Capslock</a:t>
            </a:r>
            <a:r>
              <a:rPr lang="pt-BR" dirty="0"/>
              <a:t>. </a:t>
            </a:r>
            <a:r>
              <a:rPr lang="pt-BR" b="1" dirty="0"/>
              <a:t>Comunicação &amp; Inovação</a:t>
            </a:r>
            <a:r>
              <a:rPr lang="pt-BR" dirty="0"/>
              <a:t>. v. 21, n. 45, p. 3 - 27, jan./abr. 2020.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b="1" dirty="0"/>
              <a:t>* Participação de </a:t>
            </a:r>
            <a:r>
              <a:rPr lang="pt-BR" b="1" dirty="0" err="1">
                <a:solidFill>
                  <a:srgbClr val="C00000"/>
                </a:solidFill>
              </a:rPr>
              <a:t>Oziel</a:t>
            </a:r>
            <a:r>
              <a:rPr lang="pt-BR" b="1" dirty="0">
                <a:solidFill>
                  <a:srgbClr val="C00000"/>
                </a:solidFill>
              </a:rPr>
              <a:t> </a:t>
            </a:r>
            <a:r>
              <a:rPr lang="pt-BR" b="1" dirty="0" err="1">
                <a:solidFill>
                  <a:srgbClr val="C00000"/>
                </a:solidFill>
              </a:rPr>
              <a:t>Gheirart</a:t>
            </a:r>
            <a:r>
              <a:rPr lang="pt-BR" b="1" dirty="0">
                <a:solidFill>
                  <a:srgbClr val="C00000"/>
                </a:solidFill>
              </a:rPr>
              <a:t> </a:t>
            </a:r>
            <a:r>
              <a:rPr lang="pt-BR" b="1" dirty="0"/>
              <a:t>(músico, antropólogo e idealizador do projeto </a:t>
            </a:r>
            <a:r>
              <a:rPr lang="pt-BR" b="1" dirty="0" err="1"/>
              <a:t>multi-arte</a:t>
            </a:r>
            <a:r>
              <a:rPr lang="pt-BR" b="1" dirty="0"/>
              <a:t> </a:t>
            </a:r>
            <a:r>
              <a:rPr lang="pt-BR" b="1" i="1" dirty="0" err="1"/>
              <a:t>Baladeur</a:t>
            </a:r>
            <a:r>
              <a:rPr lang="pt-BR" b="1" dirty="0"/>
              <a:t>). Conversa sobre estéticas, territórios e ativismos na cena da música eletrônica de São Paulo.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138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/>
              <a:t>AULA 12</a:t>
            </a:r>
            <a:r>
              <a:rPr lang="pt-BR" b="1" dirty="0"/>
              <a:t> – 04/06 </a:t>
            </a:r>
            <a:r>
              <a:rPr lang="pt-BR" dirty="0" smtClean="0"/>
              <a:t>PATRIMÔNIO  </a:t>
            </a:r>
            <a:r>
              <a:rPr lang="pt-BR" dirty="0"/>
              <a:t>E MEMÓRIA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Texto 1:</a:t>
            </a:r>
          </a:p>
          <a:p>
            <a:pPr marL="0" indent="0">
              <a:buNone/>
            </a:pPr>
            <a:r>
              <a:rPr lang="pt-BR" dirty="0"/>
              <a:t>MENESES, </a:t>
            </a:r>
            <a:r>
              <a:rPr lang="pt-BR" dirty="0" err="1"/>
              <a:t>Ulpiano</a:t>
            </a:r>
            <a:r>
              <a:rPr lang="pt-BR" dirty="0"/>
              <a:t> Toledo Bezerra. </a:t>
            </a:r>
            <a:r>
              <a:rPr lang="pt-BR" b="1" dirty="0"/>
              <a:t>O campo do patrimônio cultural</a:t>
            </a:r>
            <a:r>
              <a:rPr lang="pt-BR" dirty="0"/>
              <a:t>: uma revisão </a:t>
            </a:r>
            <a:r>
              <a:rPr lang="pt-BR" dirty="0" smtClean="0"/>
              <a:t>de premissas</a:t>
            </a:r>
            <a:r>
              <a:rPr lang="pt-BR" dirty="0"/>
              <a:t>. In: Anais do I Fórum Nacional do Patrimônio Cultural. Ouro Preto: IPHAN, 2009. Disponível em: &lt; http://portal.iphan.gov.br/uploads/ckfinder/arquivos/MENESES_Ulpiano_O-campo-do-patrimonio-cultural---uma-revisao-de-premissas.pdf &gt;. Acesso em: 08 fev. 2019.</a:t>
            </a:r>
          </a:p>
          <a:p>
            <a:endParaRPr lang="pt-BR" dirty="0"/>
          </a:p>
          <a:p>
            <a:r>
              <a:rPr lang="pt-BR" dirty="0"/>
              <a:t>Texto 2:</a:t>
            </a:r>
          </a:p>
          <a:p>
            <a:pPr marL="0" indent="0">
              <a:buNone/>
            </a:pPr>
            <a:r>
              <a:rPr lang="pt-BR" dirty="0"/>
              <a:t>GAGNEBIN, Jeanne Marie. O que significa elaborar o passado? In: ______. </a:t>
            </a:r>
            <a:r>
              <a:rPr lang="pt-BR" b="1" dirty="0"/>
              <a:t>Lembrar, esquecer, escrever. </a:t>
            </a:r>
            <a:r>
              <a:rPr lang="pt-BR" dirty="0"/>
              <a:t>São Paulo: Editora 34, 2006. p. 97-105.  </a:t>
            </a:r>
          </a:p>
          <a:p>
            <a:pPr marL="0" indent="0">
              <a:buNone/>
            </a:pPr>
            <a:r>
              <a:rPr lang="pt-BR" b="1" dirty="0"/>
              <a:t> </a:t>
            </a:r>
            <a:endParaRPr lang="pt-BR" dirty="0"/>
          </a:p>
          <a:p>
            <a:r>
              <a:rPr lang="pt-BR" b="1" dirty="0"/>
              <a:t>Participação da Profa. </a:t>
            </a:r>
            <a:r>
              <a:rPr lang="pt-BR" b="1" dirty="0">
                <a:solidFill>
                  <a:srgbClr val="C00000"/>
                </a:solidFill>
              </a:rPr>
              <a:t>Dra. Giselle </a:t>
            </a:r>
            <a:r>
              <a:rPr lang="pt-BR" b="1" dirty="0" err="1">
                <a:solidFill>
                  <a:srgbClr val="C00000"/>
                </a:solidFill>
              </a:rPr>
              <a:t>Beiguelman</a:t>
            </a:r>
            <a:r>
              <a:rPr lang="pt-BR" b="1" dirty="0">
                <a:solidFill>
                  <a:srgbClr val="C00000"/>
                </a:solidFill>
              </a:rPr>
              <a:t> </a:t>
            </a:r>
            <a:r>
              <a:rPr lang="pt-BR" b="1" dirty="0" smtClean="0"/>
              <a:t>(FAU - USP</a:t>
            </a:r>
            <a:r>
              <a:rPr lang="pt-BR" b="1" dirty="0"/>
              <a:t>).  Conversa sobre políticas públicas de memória, estéticas da memória e a relação da cidade com o patrimônio cultural. Notas sobre o livro “Memória da Amnésia”. 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31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/>
              <a:t>AULA 13</a:t>
            </a:r>
            <a:r>
              <a:rPr lang="pt-BR" b="1" dirty="0"/>
              <a:t> – 18/06 </a:t>
            </a:r>
            <a:r>
              <a:rPr lang="pt-BR" dirty="0" smtClean="0"/>
              <a:t> </a:t>
            </a:r>
            <a:r>
              <a:rPr lang="pt-BR" sz="2000" dirty="0" smtClean="0"/>
              <a:t>ENCERRAMENTO </a:t>
            </a:r>
            <a:r>
              <a:rPr lang="pt-BR" sz="2000" dirty="0"/>
              <a:t>DA DISCIPLINA  </a:t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Fechamento</a:t>
            </a:r>
          </a:p>
          <a:p>
            <a:r>
              <a:rPr lang="pt-BR" dirty="0" smtClean="0"/>
              <a:t>Avaliação</a:t>
            </a:r>
          </a:p>
          <a:p>
            <a:r>
              <a:rPr lang="pt-BR" dirty="0" smtClean="0"/>
              <a:t>Conversa sobre o trabalho final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19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3048000" y="2551837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Times" panose="02020603050405020304" pitchFamily="18" charset="0"/>
                <a:ea typeface="MS Mincho"/>
                <a:cs typeface="Arial" panose="020B0604020202020204" pitchFamily="34" charset="0"/>
              </a:rPr>
              <a:t>A </a:t>
            </a:r>
            <a:r>
              <a:rPr lang="pt-BR" dirty="0">
                <a:solidFill>
                  <a:srgbClr val="000000"/>
                </a:solidFill>
                <a:latin typeface="Times" panose="02020603050405020304" pitchFamily="18" charset="0"/>
                <a:ea typeface="MS Mincho"/>
                <a:cs typeface="Arial" panose="020B0604020202020204" pitchFamily="34" charset="0"/>
              </a:rPr>
              <a:t>disciplina tem como objetivo refletir e discutir os vetores das dinâmicas culturais contemporâneas, vetores esses que amparam uma compreensão alargada da cultura e da informação na </a:t>
            </a:r>
            <a:r>
              <a:rPr lang="pt-BR" dirty="0" smtClean="0">
                <a:solidFill>
                  <a:srgbClr val="000000"/>
                </a:solidFill>
                <a:latin typeface="Times" panose="02020603050405020304" pitchFamily="18" charset="0"/>
                <a:ea typeface="MS Mincho"/>
                <a:cs typeface="Arial" panose="020B0604020202020204" pitchFamily="34" charset="0"/>
              </a:rPr>
              <a:t>contemporaneidade, </a:t>
            </a:r>
            <a:r>
              <a:rPr lang="pt-BR" dirty="0" smtClean="0">
                <a:solidFill>
                  <a:schemeClr val="bg1"/>
                </a:solidFill>
              </a:rPr>
              <a:t>buscando </a:t>
            </a:r>
            <a:r>
              <a:rPr lang="pt-BR" dirty="0">
                <a:solidFill>
                  <a:schemeClr val="bg1"/>
                </a:solidFill>
              </a:rPr>
              <a:t>entender qual o seu papel na sociedade atual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3048000" y="26903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b="1" dirty="0" smtClean="0">
                <a:solidFill>
                  <a:schemeClr val="tx1">
                    <a:lumMod val="50000"/>
                  </a:schemeClr>
                </a:solidFill>
                <a:latin typeface="Times" panose="02020603050405020304" pitchFamily="18" charset="0"/>
                <a:ea typeface="MS Mincho"/>
              </a:rPr>
              <a:t>CRITÉRIOS DE </a:t>
            </a:r>
            <a:r>
              <a:rPr lang="pt-BR" b="1" dirty="0" err="1" smtClean="0">
                <a:solidFill>
                  <a:schemeClr val="tx1">
                    <a:lumMod val="50000"/>
                  </a:schemeClr>
                </a:solidFill>
                <a:latin typeface="Times" panose="02020603050405020304" pitchFamily="18" charset="0"/>
                <a:ea typeface="MS Mincho"/>
              </a:rPr>
              <a:t>AVALIAÇÃO:</a:t>
            </a:r>
            <a:r>
              <a:rPr lang="pt-BR" b="1" dirty="0" err="1" smtClean="0">
                <a:latin typeface="Times" panose="02020603050405020304" pitchFamily="18" charset="0"/>
                <a:ea typeface="MS Mincho"/>
              </a:rPr>
              <a:t>O</a:t>
            </a:r>
            <a:r>
              <a:rPr lang="pt-BR" dirty="0" err="1" smtClean="0">
                <a:solidFill>
                  <a:srgbClr val="000000"/>
                </a:solidFill>
                <a:latin typeface="Times" panose="02020603050405020304" pitchFamily="18" charset="0"/>
                <a:ea typeface="MS Mincho"/>
                <a:cs typeface="Arial" panose="020B0604020202020204" pitchFamily="34" charset="0"/>
              </a:rPr>
              <a:t>Além</a:t>
            </a:r>
            <a:r>
              <a:rPr lang="pt-BR" dirty="0" smtClean="0">
                <a:solidFill>
                  <a:srgbClr val="000000"/>
                </a:solidFill>
                <a:latin typeface="Times" panose="02020603050405020304" pitchFamily="18" charset="0"/>
                <a:ea typeface="MS Mincho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Times" panose="02020603050405020304" pitchFamily="18" charset="0"/>
                <a:ea typeface="MS Mincho"/>
                <a:cs typeface="Arial" panose="020B0604020202020204" pitchFamily="34" charset="0"/>
              </a:rPr>
              <a:t>de artigo científico individual, serão também considerados como critérios para a avaliação final </a:t>
            </a:r>
            <a:r>
              <a:rPr lang="pt-BR" dirty="0" smtClean="0">
                <a:solidFill>
                  <a:srgbClr val="000000"/>
                </a:solidFill>
                <a:latin typeface="Times" panose="02020603050405020304" pitchFamily="18" charset="0"/>
                <a:ea typeface="MS Mincho"/>
                <a:cs typeface="Arial" panose="020B0604020202020204" pitchFamily="34" charset="0"/>
              </a:rPr>
              <a:t>realização de seminário, assiduidade</a:t>
            </a:r>
            <a:r>
              <a:rPr lang="pt-BR" dirty="0">
                <a:solidFill>
                  <a:srgbClr val="000000"/>
                </a:solidFill>
                <a:latin typeface="Times" panose="02020603050405020304" pitchFamily="18" charset="0"/>
                <a:ea typeface="MS Mincho"/>
                <a:cs typeface="Arial" panose="020B0604020202020204" pitchFamily="34" charset="0"/>
              </a:rPr>
              <a:t>, </a:t>
            </a:r>
            <a:r>
              <a:rPr lang="pt-BR" dirty="0" smtClean="0">
                <a:solidFill>
                  <a:srgbClr val="000000"/>
                </a:solidFill>
                <a:latin typeface="Times" panose="02020603050405020304" pitchFamily="18" charset="0"/>
                <a:ea typeface="MS Mincho"/>
                <a:cs typeface="Arial" panose="020B0604020202020204" pitchFamily="34" charset="0"/>
              </a:rPr>
              <a:t>participação </a:t>
            </a:r>
            <a:r>
              <a:rPr lang="pt-BR" dirty="0">
                <a:solidFill>
                  <a:srgbClr val="000000"/>
                </a:solidFill>
                <a:latin typeface="Times" panose="02020603050405020304" pitchFamily="18" charset="0"/>
                <a:ea typeface="MS Mincho"/>
                <a:cs typeface="Arial" panose="020B0604020202020204" pitchFamily="34" charset="0"/>
              </a:rPr>
              <a:t>em sala de aula e nas visitas externas propostas.</a:t>
            </a:r>
            <a:endParaRPr lang="pt-BR" dirty="0">
              <a:latin typeface="Cambria" panose="02040503050406030204" pitchFamily="18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9107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PROGRAMA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00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AULA 1 – 12/03</a:t>
            </a:r>
            <a:br>
              <a:rPr lang="pt-BR" dirty="0" smtClean="0"/>
            </a:br>
            <a:r>
              <a:rPr lang="pt-BR" sz="1300" dirty="0" smtClean="0"/>
              <a:t>Apresentação e contextualização</a:t>
            </a:r>
            <a:endParaRPr lang="pt-BR" sz="1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Texto1:</a:t>
            </a:r>
          </a:p>
          <a:p>
            <a:pPr marL="0" indent="0">
              <a:buNone/>
            </a:pPr>
            <a:r>
              <a:rPr lang="pt-BR" dirty="0"/>
              <a:t>OLIVEIRA, Lúcia Maciel Barbosa de. Sobre conquistas e tensões. </a:t>
            </a:r>
            <a:r>
              <a:rPr lang="pt-BR" b="1" dirty="0"/>
              <a:t>Revista de estudos Avançados</a:t>
            </a:r>
            <a:r>
              <a:rPr lang="pt-BR" dirty="0"/>
              <a:t>. v. 32, n. 93, p. 283-296, maio/agosto 2018. Disponível em &lt;</a:t>
            </a:r>
            <a:r>
              <a:rPr lang="pt-BR" dirty="0">
                <a:hlinkClick r:id="rId2"/>
              </a:rPr>
              <a:t>http://www.scielo.br/scielo.php?script=sci_arttext&amp;pid=S0103-40142018000200283&amp;lng=en&amp;nrm=iso</a:t>
            </a:r>
            <a:r>
              <a:rPr lang="pt-BR" dirty="0"/>
              <a:t>&gt;. Acesso em: 09 fev. 2019.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90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2 – 19/03</a:t>
            </a:r>
            <a:br>
              <a:rPr lang="pt-BR" dirty="0" smtClean="0"/>
            </a:br>
            <a:r>
              <a:rPr lang="pt-BR" sz="1800" dirty="0" smtClean="0"/>
              <a:t>diversidade cultural</a:t>
            </a:r>
            <a:endParaRPr lang="pt-BR" sz="1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 1:</a:t>
            </a:r>
          </a:p>
          <a:p>
            <a:pPr marL="0" indent="0">
              <a:buNone/>
            </a:pPr>
            <a:r>
              <a:rPr lang="pt-BR" dirty="0"/>
              <a:t>RIBEIRO, Gustavo Lins. Diversidade cultural como discurso global. In: ________. </a:t>
            </a:r>
            <a:r>
              <a:rPr lang="pt-BR" b="1" dirty="0"/>
              <a:t>Outras globalizações</a:t>
            </a:r>
            <a:r>
              <a:rPr lang="pt-BR" dirty="0"/>
              <a:t>: </a:t>
            </a:r>
            <a:r>
              <a:rPr lang="pt-BR" dirty="0" err="1"/>
              <a:t>cosmopolíticas</a:t>
            </a:r>
            <a:r>
              <a:rPr lang="pt-BR" dirty="0"/>
              <a:t> pós-imperialistas. Rio de Janeiro: Editora UERJ, 2014.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Texto 2:</a:t>
            </a:r>
          </a:p>
          <a:p>
            <a:pPr marL="0" indent="0">
              <a:buNone/>
            </a:pPr>
            <a:r>
              <a:rPr lang="pt-BR" dirty="0"/>
              <a:t>ORTIZ, Renato. A polissemia das palavras. In: ________. </a:t>
            </a:r>
            <a:r>
              <a:rPr lang="pt-BR" b="1" dirty="0"/>
              <a:t>Universalismo e diversidade</a:t>
            </a:r>
            <a:r>
              <a:rPr lang="pt-BR" dirty="0"/>
              <a:t>: contradições da modernidade-mundo. São Paulo: </a:t>
            </a:r>
            <a:r>
              <a:rPr lang="pt-BR" dirty="0" err="1"/>
              <a:t>Boitempo</a:t>
            </a:r>
            <a:r>
              <a:rPr lang="pt-BR" dirty="0"/>
              <a:t>, 2015. 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3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3 – 26/03</a:t>
            </a:r>
            <a:br>
              <a:rPr lang="pt-BR" dirty="0" smtClean="0"/>
            </a:br>
            <a:r>
              <a:rPr lang="pt-BR" dirty="0" smtClean="0"/>
              <a:t>Visita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Instituto Moreira Salles: 14h00</a:t>
            </a:r>
          </a:p>
          <a:p>
            <a:r>
              <a:rPr lang="pt-BR" dirty="0" smtClean="0"/>
              <a:t>Encontro às 13h45 na frente do café, </a:t>
            </a:r>
          </a:p>
          <a:p>
            <a:r>
              <a:rPr lang="pt-BR" dirty="0" smtClean="0"/>
              <a:t>Exposição de Paz </a:t>
            </a:r>
            <a:r>
              <a:rPr lang="pt-BR" dirty="0" err="1" smtClean="0"/>
              <a:t>Errázuriz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514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/>
              <a:t>AULA 4</a:t>
            </a:r>
            <a:r>
              <a:rPr lang="pt-BR" b="1" dirty="0"/>
              <a:t> - </a:t>
            </a:r>
            <a:r>
              <a:rPr lang="pt-BR" b="1" dirty="0" smtClean="0"/>
              <a:t>02/04</a:t>
            </a:r>
            <a:br>
              <a:rPr lang="pt-BR" b="1" dirty="0" smtClean="0"/>
            </a:br>
            <a:r>
              <a:rPr lang="pt-BR" sz="1800" dirty="0" smtClean="0"/>
              <a:t> </a:t>
            </a:r>
            <a:r>
              <a:rPr lang="pt-BR" sz="1800" dirty="0"/>
              <a:t>CULTURA E INFORMAÇÃO I: INFORMAÇÃO, DOCUMENTO E MULTICULTURALIDADE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Texto 1: </a:t>
            </a:r>
          </a:p>
          <a:p>
            <a:pPr marL="0" indent="0">
              <a:buNone/>
            </a:pPr>
            <a:r>
              <a:rPr lang="pt-BR" dirty="0"/>
              <a:t>FROHMANN, Bernard. O caráter social, material e público da informação. In: FUJITA, M. S. L.; MARTELETO, R. M.; LARA, M. L. G. </a:t>
            </a:r>
            <a:r>
              <a:rPr lang="pt-BR" b="1" dirty="0"/>
              <a:t>A dimensão epistemológica da Ciência da Informação e suas interfaces técnicas, políticas e institucionais nos processos de produção, acesso e disseminação da informação</a:t>
            </a:r>
            <a:r>
              <a:rPr lang="pt-BR" dirty="0"/>
              <a:t>. São Paulo: Cultura Acadêmica Ed.; Marília: </a:t>
            </a:r>
            <a:r>
              <a:rPr lang="pt-BR" dirty="0" err="1"/>
              <a:t>Fundepe</a:t>
            </a:r>
            <a:r>
              <a:rPr lang="pt-BR" dirty="0"/>
              <a:t> Ed., 2008. p. 13-36. </a:t>
            </a:r>
          </a:p>
          <a:p>
            <a:r>
              <a:rPr lang="pt-BR" dirty="0"/>
              <a:t>Texto 2:</a:t>
            </a:r>
          </a:p>
          <a:p>
            <a:pPr marL="0" indent="0">
              <a:buNone/>
            </a:pPr>
            <a:r>
              <a:rPr lang="pt-BR" dirty="0"/>
              <a:t>MORALES, Estela. </a:t>
            </a:r>
            <a:r>
              <a:rPr lang="pt-BR" dirty="0" err="1"/>
              <a:t>Diversidad</a:t>
            </a:r>
            <a:r>
              <a:rPr lang="pt-BR" dirty="0"/>
              <a:t>, </a:t>
            </a:r>
            <a:r>
              <a:rPr lang="pt-BR" dirty="0" err="1"/>
              <a:t>pluralidad</a:t>
            </a:r>
            <a:r>
              <a:rPr lang="pt-BR" dirty="0"/>
              <a:t> e </a:t>
            </a:r>
            <a:r>
              <a:rPr lang="pt-BR" dirty="0" err="1"/>
              <a:t>información</a:t>
            </a:r>
            <a:r>
              <a:rPr lang="pt-BR" dirty="0"/>
              <a:t>: una riqueza multicultural. </a:t>
            </a:r>
            <a:r>
              <a:rPr lang="pt-BR" b="1" dirty="0" err="1"/>
              <a:t>Documentación</a:t>
            </a:r>
            <a:r>
              <a:rPr lang="pt-BR" b="1" dirty="0"/>
              <a:t> de </a:t>
            </a:r>
            <a:r>
              <a:rPr lang="pt-BR" b="1" dirty="0" err="1"/>
              <a:t>las</a:t>
            </a:r>
            <a:r>
              <a:rPr lang="pt-BR" b="1" dirty="0"/>
              <a:t> </a:t>
            </a:r>
            <a:r>
              <a:rPr lang="pt-BR" b="1" dirty="0" err="1"/>
              <a:t>Ciencias</a:t>
            </a:r>
            <a:r>
              <a:rPr lang="pt-BR" b="1" dirty="0"/>
              <a:t> de </a:t>
            </a:r>
            <a:r>
              <a:rPr lang="pt-BR" b="1" dirty="0" err="1"/>
              <a:t>la</a:t>
            </a:r>
            <a:r>
              <a:rPr lang="pt-BR" b="1" dirty="0"/>
              <a:t> </a:t>
            </a:r>
            <a:r>
              <a:rPr lang="pt-BR" b="1" dirty="0" err="1"/>
              <a:t>Información</a:t>
            </a:r>
            <a:r>
              <a:rPr lang="pt-BR" dirty="0"/>
              <a:t>, v. 29, p. 325-334, 17 </a:t>
            </a:r>
            <a:r>
              <a:rPr lang="pt-BR" dirty="0" err="1"/>
              <a:t>may</a:t>
            </a:r>
            <a:r>
              <a:rPr lang="pt-BR" dirty="0"/>
              <a:t> 2006.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b="1" dirty="0"/>
              <a:t>* Participação da </a:t>
            </a:r>
            <a:r>
              <a:rPr lang="pt-BR" b="1" dirty="0">
                <a:solidFill>
                  <a:srgbClr val="C00000"/>
                </a:solidFill>
              </a:rPr>
              <a:t>Profa. Dra. Liliana Sousa e Silva</a:t>
            </a:r>
            <a:r>
              <a:rPr lang="pt-BR" b="1" dirty="0"/>
              <a:t>. Conversa sobre avaliação em cultura. 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985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/>
              <a:t>AULA 5</a:t>
            </a:r>
            <a:r>
              <a:rPr lang="pt-BR" b="1" dirty="0"/>
              <a:t> - 16/04 </a:t>
            </a:r>
            <a:r>
              <a:rPr lang="pt-BR" dirty="0" smtClean="0"/>
              <a:t>AGENCIAMENTOS </a:t>
            </a:r>
            <a:r>
              <a:rPr lang="pt-BR" dirty="0"/>
              <a:t>E INTERLOCUÇÕES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Texto 1:</a:t>
            </a:r>
          </a:p>
          <a:p>
            <a:pPr marL="0" indent="0">
              <a:buNone/>
            </a:pPr>
            <a:r>
              <a:rPr lang="pt-BR" dirty="0"/>
              <a:t>KOPENAWA, Davi; ALBERT, Bruce. Na cidade. In: ________. </a:t>
            </a:r>
            <a:r>
              <a:rPr lang="pt-BR" b="1" dirty="0"/>
              <a:t>A queda do céu</a:t>
            </a:r>
            <a:r>
              <a:rPr lang="pt-BR" dirty="0"/>
              <a:t>: palavras de um xamã </a:t>
            </a:r>
            <a:r>
              <a:rPr lang="pt-BR" dirty="0" err="1"/>
              <a:t>Yanomami</a:t>
            </a:r>
            <a:r>
              <a:rPr lang="pt-BR" dirty="0"/>
              <a:t>. São Paulo: Companhia das Letras, 2015. 730 p. 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Texto 2:</a:t>
            </a:r>
          </a:p>
          <a:p>
            <a:pPr marL="0" indent="0">
              <a:buNone/>
            </a:pPr>
            <a:r>
              <a:rPr lang="pt-BR" dirty="0"/>
              <a:t>CUNHA, Manuela Carneiro da. Relações e dissensões entre saberes tradicionais e saber científico. In: ________. </a:t>
            </a:r>
            <a:r>
              <a:rPr lang="pt-BR" b="1" dirty="0"/>
              <a:t>Cultura com aspas e outros ensaios</a:t>
            </a:r>
            <a:r>
              <a:rPr lang="pt-BR" dirty="0"/>
              <a:t>. São Paulo: Cosac </a:t>
            </a:r>
            <a:r>
              <a:rPr lang="pt-BR" dirty="0" err="1"/>
              <a:t>Naify</a:t>
            </a:r>
            <a:r>
              <a:rPr lang="pt-BR" dirty="0"/>
              <a:t>, 2009. 440 p.</a:t>
            </a:r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9848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45</TotalTime>
  <Words>681</Words>
  <Application>Microsoft Office PowerPoint</Application>
  <PresentationFormat>Widescreen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Cambria</vt:lpstr>
      <vt:lpstr>Gill Sans MT</vt:lpstr>
      <vt:lpstr>MS Mincho</vt:lpstr>
      <vt:lpstr>Times</vt:lpstr>
      <vt:lpstr>Parcel</vt:lpstr>
      <vt:lpstr>Dinâmicas Culturais Contemporâneas 2020</vt:lpstr>
      <vt:lpstr>Apresentação do PowerPoint</vt:lpstr>
      <vt:lpstr>Apresentação do PowerPoint</vt:lpstr>
      <vt:lpstr>PROGRAMA</vt:lpstr>
      <vt:lpstr>AULA 1 – 12/03 Apresentação e contextualização</vt:lpstr>
      <vt:lpstr>Aula 2 – 19/03 diversidade cultural</vt:lpstr>
      <vt:lpstr>Aula 3 – 26/03 Visita 1</vt:lpstr>
      <vt:lpstr>AULA 4 - 02/04  CULTURA E INFORMAÇÃO I: INFORMAÇÃO, DOCUMENTO E MULTICULTURALIDADE </vt:lpstr>
      <vt:lpstr>AULA 5 - 16/04 AGENCIAMENTOS E INTERLOCUÇÕES </vt:lpstr>
      <vt:lpstr>AULA 6 - 23/04 VISITA 2</vt:lpstr>
      <vt:lpstr>AULA 7 - 30/04 CULTURA E INFORMAÇÃO II: A ORGANIZAÇÃO DO CONHECIMENTO NA PERSPECTIVA PÓS-COLONIAL  </vt:lpstr>
      <vt:lpstr>AULA 8 - 07/05 PRÁTICAS CULTURAIS E PÚBLICOS DA CULTURA  </vt:lpstr>
      <vt:lpstr>AULA 9  - 14/05 VISITA 3  </vt:lpstr>
      <vt:lpstr>AULA 10 - 21/05  DIREITOS CULTURAIS  </vt:lpstr>
      <vt:lpstr>AULA 11 – 28/05  CULTURA E CIDADE</vt:lpstr>
      <vt:lpstr>AULA 12 – 04/06 PATRIMÔNIO  E MEMÓRIA  </vt:lpstr>
      <vt:lpstr>AULA 13 – 18/06  ENCERRAMENTO DA DISCIPLINA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Dinâmicas Culturais Contemporâneas 2020</dc:title>
  <dc:creator>Diretoria CEUMA</dc:creator>
  <cp:lastModifiedBy>Diretoria CEUMA</cp:lastModifiedBy>
  <cp:revision>7</cp:revision>
  <dcterms:created xsi:type="dcterms:W3CDTF">2020-03-09T15:04:17Z</dcterms:created>
  <dcterms:modified xsi:type="dcterms:W3CDTF">2020-03-09T15:49:47Z</dcterms:modified>
</cp:coreProperties>
</file>