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55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</p:sldIdLst>
  <p:sldSz cx="9144000" cy="5143500" type="screen16x9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590"/>
  </p:normalViewPr>
  <p:slideViewPr>
    <p:cSldViewPr>
      <p:cViewPr varScale="1">
        <p:scale>
          <a:sx n="108" d="100"/>
          <a:sy n="108" d="100"/>
        </p:scale>
        <p:origin x="208" y="4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685800"/>
            <a:ext cx="8686800" cy="1885950"/>
            <a:chOff x="0" y="576"/>
            <a:chExt cx="5472" cy="1584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pt-BR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pt-BR" sz="2400">
                <a:latin typeface="Times New Roman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pt-BR" sz="2400">
                <a:latin typeface="Times New Roman" charset="0"/>
              </a:endParaRPr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>
                <a:gd name="T0" fmla="*/ 21 w 1000"/>
                <a:gd name="T1" fmla="*/ 834 h 1000"/>
                <a:gd name="T2" fmla="*/ 0 w 1000"/>
                <a:gd name="T3" fmla="*/ 834 h 1000"/>
                <a:gd name="T4" fmla="*/ 0 w 1000"/>
                <a:gd name="T5" fmla="*/ 0 h 1000"/>
                <a:gd name="T6" fmla="*/ 21 w 1000"/>
                <a:gd name="T7" fmla="*/ 0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>
                <a:gd name="T0" fmla="*/ 0 w 1000"/>
                <a:gd name="T1" fmla="*/ 0 h 1000"/>
                <a:gd name="T2" fmla="*/ 27 w 1000"/>
                <a:gd name="T3" fmla="*/ 0 h 1000"/>
                <a:gd name="T4" fmla="*/ 27 w 1000"/>
                <a:gd name="T5" fmla="*/ 746 h 1000"/>
                <a:gd name="T6" fmla="*/ 0 w 1000"/>
                <a:gd name="T7" fmla="*/ 746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686050"/>
            <a:ext cx="5638800" cy="142875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082279"/>
            <a:ext cx="7086600" cy="1200150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9B58D4-0ECC-BB42-BDAB-A35C5D88F367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120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40E78-402B-1F45-9B8A-DAB716B20416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828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4" y="72628"/>
            <a:ext cx="1919287" cy="4499372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72628"/>
            <a:ext cx="5607050" cy="4499372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C0547-2943-2544-BBA4-214E2C2D9823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7231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CC2ED-F9E4-CC45-9BC4-1CE16BCCF7E8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695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7500-54B8-BE44-8439-230FABE05FB2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3778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485900"/>
            <a:ext cx="3754438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4" y="1485900"/>
            <a:ext cx="375443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A9F71-A5B2-F248-BD10-1151B751E779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334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7B2B1-2FAA-A743-8396-A76B5352AC85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115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BC73E-9EE3-034B-A849-278B1463833E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871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7D316-F33A-5145-AAF2-E147D0F1D9FC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928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67EE2-58D1-3649-B6B3-24EAC626AED4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8101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01F0D-A72E-E84F-9DD8-57CEC6EA776C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602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033463"/>
            <a:ext cx="2133600" cy="76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pt-BR" sz="2400">
              <a:latin typeface="Times New Roman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447800" y="1033463"/>
            <a:ext cx="72390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pt-BR" sz="2400">
              <a:latin typeface="Times New Roman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73025"/>
            <a:ext cx="7158037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485900"/>
            <a:ext cx="76612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560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1DC52CA4-98D0-284B-9F6C-4747FB08E6DE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  <p:sp>
        <p:nvSpPr>
          <p:cNvPr id="1033" name="Freeform 9"/>
          <p:cNvSpPr>
            <a:spLocks noChangeArrowheads="1"/>
          </p:cNvSpPr>
          <p:nvPr/>
        </p:nvSpPr>
        <p:spPr bwMode="auto">
          <a:xfrm>
            <a:off x="838200" y="420688"/>
            <a:ext cx="152400" cy="800100"/>
          </a:xfrm>
          <a:custGeom>
            <a:avLst/>
            <a:gdLst>
              <a:gd name="T0" fmla="*/ 23225760 w 1000"/>
              <a:gd name="T1" fmla="*/ 640160010 h 1000"/>
              <a:gd name="T2" fmla="*/ 0 w 1000"/>
              <a:gd name="T3" fmla="*/ 640160010 h 1000"/>
              <a:gd name="T4" fmla="*/ 0 w 1000"/>
              <a:gd name="T5" fmla="*/ 0 h 1000"/>
              <a:gd name="T6" fmla="*/ 23225760 w 1000"/>
              <a:gd name="T7" fmla="*/ 0 h 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34" name="Freeform 10"/>
          <p:cNvSpPr>
            <a:spLocks noChangeArrowheads="1"/>
          </p:cNvSpPr>
          <p:nvPr/>
        </p:nvSpPr>
        <p:spPr bwMode="auto">
          <a:xfrm>
            <a:off x="8262938" y="201613"/>
            <a:ext cx="152400" cy="806450"/>
          </a:xfrm>
          <a:custGeom>
            <a:avLst/>
            <a:gdLst>
              <a:gd name="T0" fmla="*/ 0 w 1000"/>
              <a:gd name="T1" fmla="*/ 0 h 1000"/>
              <a:gd name="T2" fmla="*/ 23225760 w 1000"/>
              <a:gd name="T3" fmla="*/ 0 h 1000"/>
              <a:gd name="T4" fmla="*/ 23225760 w 1000"/>
              <a:gd name="T5" fmla="*/ 649081766 h 1000"/>
              <a:gd name="T6" fmla="*/ 0 w 1000"/>
              <a:gd name="T7" fmla="*/ 649081766 h 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¡"/>
        <a:defRPr sz="2800">
          <a:solidFill>
            <a:schemeClr val="tx1"/>
          </a:solidFill>
          <a:latin typeface="+mn-lt"/>
          <a:ea typeface="+mn-ea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2"/>
        <a:buChar char="¡"/>
        <a:defRPr sz="2000">
          <a:solidFill>
            <a:schemeClr val="tx1"/>
          </a:solidFill>
          <a:latin typeface="+mn-lt"/>
          <a:ea typeface="+mn-ea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dacarreira.com.br/teste-de-personalidade/" TargetMode="External"/><Relationship Id="rId4" Type="http://schemas.openxmlformats.org/officeDocument/2006/relationships/hyperlink" Target="http://inspiira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16personalities.com/br/teste-de-personalidad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082675"/>
            <a:ext cx="7086600" cy="1200150"/>
          </a:xfrm>
        </p:spPr>
        <p:txBody>
          <a:bodyPr/>
          <a:lstStyle/>
          <a:p>
            <a:pPr eaLnBrk="1" hangingPunct="1"/>
            <a:r>
              <a:rPr lang="pt-BR" altLang="pt-BR"/>
              <a:t>A personalidade*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7304088" cy="131445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pt-BR" altLang="pt-BR"/>
              <a:t>Luciano Mendes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468313" y="4570413"/>
            <a:ext cx="8496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¡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¡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600"/>
              <a:t>* Extraído de: MORIN, E. M.; AUGÉ, C. Psicologia e gestão. São Paulo: Atlas, 2009.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Quais tipos?</a:t>
            </a:r>
          </a:p>
        </p:txBody>
      </p:sp>
      <p:graphicFrame>
        <p:nvGraphicFramePr>
          <p:cNvPr id="12403" name="Group 115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865563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677863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Mapa dos 16 tipos psicológicos de Myers-Brigss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83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ISTJ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Faço o que devo fazer (Tutor).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ISFJ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Tenho um senso elevado do dever (Conservador)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Gosto de estar no início das coisas (Autor).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INTJ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Tudo pode ser melhorado (Cientista).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ISTP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Gosto de experimentar (Artesão)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ISFP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Observo muito mas falo pouco (Artista).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Gosto de prestar serviços (Pesquisador).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INTP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Gosto de resolver problemas (Arquiteto).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Gosto da eficácia (Organizador).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ESFP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Temos uma vida (Gozador).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ENFP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Aproveito a vida (Jornalistas)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ENTP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Aceito desafios (Inventor).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Gosto de administrar (Administrador)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ESFJ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Acolho pessoas (Vendedor).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ENFJ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Gosto de convencer (Pedagogo).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ENTJ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Gosto de comandar (Marechal).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Existem tipos de funcionários?</a:t>
            </a:r>
          </a:p>
        </p:txBody>
      </p:sp>
      <p:graphicFrame>
        <p:nvGraphicFramePr>
          <p:cNvPr id="14378" name="Group 42"/>
          <p:cNvGraphicFramePr>
            <a:graphicFrameLocks noGrp="1"/>
          </p:cNvGraphicFramePr>
          <p:nvPr>
            <p:ph idx="1"/>
          </p:nvPr>
        </p:nvGraphicFramePr>
        <p:xfrm>
          <a:off x="1014413" y="1220788"/>
          <a:ext cx="7661275" cy="3865562"/>
        </p:xfrm>
        <a:graphic>
          <a:graphicData uri="http://schemas.openxmlformats.org/drawingml/2006/table">
            <a:tbl>
              <a:tblPr/>
              <a:tblGrid>
                <a:gridCol w="3830637"/>
                <a:gridCol w="3830638"/>
              </a:tblGrid>
              <a:tr h="3810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Tipologia dos funcionários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28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Interno-confiante (IC)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ja-JP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“</a:t>
                      </a: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 que me acontece de interesse no trabalho depende de mim e da maneira como escolho situações em que poderia dar e receber, e colaborar da maneira satisfatória comigo mesmo e com os outros</a:t>
                      </a:r>
                      <a:r>
                        <a:rPr kumimoji="0" lang="ja-JP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”</a:t>
                      </a: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Interno-desconfiado (IM)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ja-JP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“</a:t>
                      </a: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 que acontece de interessante para mim no trabalho só depende de mim, ou seja, do que eu conseguir arrancar dos outros antes que eles arranquem de mim</a:t>
                      </a:r>
                      <a:r>
                        <a:rPr kumimoji="0" lang="ja-JP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”</a:t>
                      </a: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pt-BR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57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Externo-confiante (EC)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ja-JP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“</a:t>
                      </a: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Tive sorte de encontrar este emprego. Nesta empresa, as pessoas poderosas são honestas e estão interessadas em mim. Devo me esforçar para fazer bem o que elas pedem, pois elas sabem o que é bom para mim</a:t>
                      </a:r>
                      <a:r>
                        <a:rPr kumimoji="0" lang="ja-JP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”</a:t>
                      </a: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</a:t>
                      </a:r>
                      <a:endParaRPr kumimoji="0" lang="pt-BR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Externo-desconfiado (IM)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ja-JP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“</a:t>
                      </a: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As pessoas poderosas dessa empresa são egoístas e desonestas, como em toda parte. Na minha opinião, é preciso se proteger e, na medida do possível, evitar as manobras desleais, para sobreviver</a:t>
                      </a:r>
                      <a:r>
                        <a:rPr kumimoji="0" lang="ja-JP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”</a:t>
                      </a: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</a:t>
                      </a:r>
                      <a:endParaRPr kumimoji="0" lang="pt-BR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Quais as dificuldades?</a:t>
            </a:r>
          </a:p>
        </p:txBody>
      </p:sp>
      <p:graphicFrame>
        <p:nvGraphicFramePr>
          <p:cNvPr id="30801" name="Group 81"/>
          <p:cNvGraphicFramePr>
            <a:graphicFrameLocks noGrp="1"/>
          </p:cNvGraphicFramePr>
          <p:nvPr>
            <p:ph idx="1"/>
          </p:nvPr>
        </p:nvGraphicFramePr>
        <p:xfrm>
          <a:off x="900113" y="1274763"/>
          <a:ext cx="7661275" cy="3536950"/>
        </p:xfrm>
        <a:graphic>
          <a:graphicData uri="http://schemas.openxmlformats.org/drawingml/2006/table">
            <a:tbl>
              <a:tblPr/>
              <a:tblGrid>
                <a:gridCol w="1531937"/>
                <a:gridCol w="1635125"/>
                <a:gridCol w="1430338"/>
                <a:gridCol w="1666875"/>
                <a:gridCol w="1397000"/>
              </a:tblGrid>
              <a:tr h="514258"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Principais dificuldades encontradas para cada tipo de funcionário</a:t>
                      </a:r>
                    </a:p>
                  </a:txBody>
                  <a:tcPr marT="34284" marB="342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514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alt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34284" marB="342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IC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EM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EC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IM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630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Dificuldades experimentadas</a:t>
                      </a:r>
                    </a:p>
                  </a:txBody>
                  <a:tcPr marT="34284" marB="342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Sente-se subaproveitado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Sente-se explorado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Superior não se ocupa suficientemente dele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Sente-se subestimado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4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Reação típica</a:t>
                      </a:r>
                    </a:p>
                  </a:txBody>
                  <a:tcPr marT="34284" marB="342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Unir-se a pessoas capacitadas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Procura empresa onde os critérios são impessoais.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Procura alguém para se mandado.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Procura se promover.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4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Solução externa</a:t>
                      </a:r>
                    </a:p>
                  </a:txBody>
                  <a:tcPr marT="34284" marB="342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Deixa o emprego, mas permanece bem com o empregador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Queixa-se junto a seus pares, mas suporta a situação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Ocupa-se com trabalhos miúdos.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Ficar o menos possível no trabalho.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95263"/>
            <a:ext cx="7158037" cy="666750"/>
          </a:xfrm>
        </p:spPr>
        <p:txBody>
          <a:bodyPr/>
          <a:lstStyle/>
          <a:p>
            <a:pPr eaLnBrk="1" hangingPunct="1"/>
            <a:r>
              <a:rPr lang="pt-BR" altLang="pt-BR" sz="3400"/>
              <a:t>Desenvolvimento da personalidade.</a:t>
            </a:r>
          </a:p>
        </p:txBody>
      </p:sp>
      <p:graphicFrame>
        <p:nvGraphicFramePr>
          <p:cNvPr id="33970" name="Group 178"/>
          <p:cNvGraphicFramePr>
            <a:graphicFrameLocks noGrp="1"/>
          </p:cNvGraphicFramePr>
          <p:nvPr>
            <p:ph idx="1"/>
          </p:nvPr>
        </p:nvGraphicFramePr>
        <p:xfrm>
          <a:off x="107950" y="960438"/>
          <a:ext cx="8928100" cy="4146550"/>
        </p:xfrm>
        <a:graphic>
          <a:graphicData uri="http://schemas.openxmlformats.org/drawingml/2006/table">
            <a:tbl>
              <a:tblPr/>
              <a:tblGrid>
                <a:gridCol w="863600"/>
                <a:gridCol w="2303463"/>
                <a:gridCol w="2592387"/>
                <a:gridCol w="3168650"/>
              </a:tblGrid>
              <a:tr h="385763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Síntese dos modelos de desenvolvimento da personalidade.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5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Idade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Sigmund Freud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Jean Piaget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Erik Erikson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 a 1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Estágio oral (local de frustração e gratificação).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Inteligência sensório-motora (reflexo dominante pelos sentidos)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Confiança/desconfiança (desmame, separação)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 a 2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Estágio anal (controle e aprendizagem da higiene).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Autonomia/vergonha e dúvida (higiene, independência, necessidade de ser incluído)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 a 3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Pensamento pré-operativo (desenvolvimento da função simbólica com a aquisição da linguagem)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175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 a 5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Estágio fálico (complexo de Édipo).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Iniciativa/sentimento de culpa (consciência moral; imitação de atitudes)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 a 6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Período de latência (formação do eu ideal)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Produtividade/Inferioridade (escolarização, necessidade de concluir coisas, descobrir)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6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 a 12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Pensamento operatório concreto (aquisição e consolidação dos comportamentos sociais, pensamento lógico)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Testes de personalidade</a:t>
            </a:r>
          </a:p>
        </p:txBody>
      </p:sp>
      <p:sp>
        <p:nvSpPr>
          <p:cNvPr id="2765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>
                <a:hlinkClick r:id="rId2"/>
              </a:rPr>
              <a:t>https://www.16personalities.com/br/teste-de-personalidade</a:t>
            </a:r>
            <a:endParaRPr lang="pt-BR" altLang="pt-BR"/>
          </a:p>
          <a:p>
            <a:r>
              <a:rPr lang="pt-BR" altLang="pt-BR">
                <a:hlinkClick r:id="rId3"/>
              </a:rPr>
              <a:t>http://www.guiadacarreira.com.br/teste-de-personalidade/</a:t>
            </a:r>
            <a:endParaRPr lang="pt-BR" altLang="pt-BR"/>
          </a:p>
          <a:p>
            <a:r>
              <a:rPr lang="pt-BR" altLang="pt-BR">
                <a:hlinkClick r:id="rId4"/>
              </a:rPr>
              <a:t>http://inspiira.org</a:t>
            </a:r>
            <a:endParaRPr lang="pt-BR" altLang="pt-BR"/>
          </a:p>
          <a:p>
            <a:endParaRPr lang="pt-BR" alt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O que é personalidade?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pt-BR" sz="2800"/>
              <a:t>“</a:t>
            </a:r>
            <a:r>
              <a:rPr lang="pt-BR" altLang="ja-JP" sz="2800"/>
              <a:t>Conjunto de características afetivas, emocionais e dinâmicas relativamente estáveis e habituais da maneira de ser de uma pessoa em seu modo de reagir às situações nas quais se encontra</a:t>
            </a:r>
            <a:r>
              <a:rPr lang="ja-JP" altLang="pt-BR" sz="2800"/>
              <a:t>”</a:t>
            </a:r>
            <a:r>
              <a:rPr lang="pt-BR" altLang="ja-JP" sz="2800"/>
              <a:t>.</a:t>
            </a:r>
          </a:p>
          <a:p>
            <a:pPr eaLnBrk="1" hangingPunct="1"/>
            <a:r>
              <a:rPr lang="pt-BR" altLang="pt-BR" sz="2800"/>
              <a:t>Os fundamentos são: unidade e identidade, vitalidade, consciência de si e natureza das relações com o ambiente.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Sampa (Caetano Veloso).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22375"/>
            <a:ext cx="8142287" cy="39211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1000" dirty="0"/>
              <a:t>Alguma coisa acontece no meu coração</a:t>
            </a:r>
            <a:br>
              <a:rPr lang="pt-BR" altLang="pt-BR" sz="1000" dirty="0"/>
            </a:br>
            <a:r>
              <a:rPr lang="pt-BR" altLang="pt-BR" sz="1000" dirty="0"/>
              <a:t>Que só quando cruza a Ipiranga e a avenida São João</a:t>
            </a:r>
            <a:br>
              <a:rPr lang="pt-BR" altLang="pt-BR" sz="1000" dirty="0"/>
            </a:br>
            <a:r>
              <a:rPr lang="pt-BR" altLang="pt-BR" sz="1000" dirty="0"/>
              <a:t>É que quando eu cheguei por aqui eu nada entendi</a:t>
            </a:r>
            <a:br>
              <a:rPr lang="pt-BR" altLang="pt-BR" sz="1000" dirty="0"/>
            </a:br>
            <a:r>
              <a:rPr lang="pt-BR" altLang="pt-BR" sz="1000" dirty="0"/>
              <a:t>Da dura poesia concreta de tuas esquinas</a:t>
            </a:r>
            <a:br>
              <a:rPr lang="pt-BR" altLang="pt-BR" sz="1000" dirty="0"/>
            </a:br>
            <a:r>
              <a:rPr lang="pt-BR" altLang="pt-BR" sz="1000" dirty="0"/>
              <a:t>Da deselegância discreta de tuas meninas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1000" dirty="0"/>
              <a:t>Ainda não havia para mim Rita Lee</a:t>
            </a:r>
            <a:br>
              <a:rPr lang="pt-BR" altLang="pt-BR" sz="1000" dirty="0"/>
            </a:br>
            <a:r>
              <a:rPr lang="pt-BR" altLang="pt-BR" sz="1000" dirty="0"/>
              <a:t>A tua mais completa tradução</a:t>
            </a:r>
            <a:br>
              <a:rPr lang="pt-BR" altLang="pt-BR" sz="1000" dirty="0"/>
            </a:br>
            <a:r>
              <a:rPr lang="pt-BR" altLang="pt-BR" sz="1000" dirty="0"/>
              <a:t>Alguma coisa acontece no meu coração</a:t>
            </a:r>
            <a:br>
              <a:rPr lang="pt-BR" altLang="pt-BR" sz="1000" dirty="0"/>
            </a:br>
            <a:r>
              <a:rPr lang="pt-BR" altLang="pt-BR" sz="1000" dirty="0"/>
              <a:t>Que só quando cruza a Ipiranga e a avenida São João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1000" dirty="0"/>
              <a:t>Quando eu te encarei frente a frente não vi o meu rosto</a:t>
            </a:r>
            <a:br>
              <a:rPr lang="pt-BR" altLang="pt-BR" sz="1000" dirty="0"/>
            </a:br>
            <a:r>
              <a:rPr lang="pt-BR" altLang="pt-BR" sz="1000" dirty="0"/>
              <a:t>Chamei de mau gosto o que vi, de mau gosto, mau gosto</a:t>
            </a:r>
            <a:br>
              <a:rPr lang="pt-BR" altLang="pt-BR" sz="1000" dirty="0"/>
            </a:br>
            <a:r>
              <a:rPr lang="pt-BR" altLang="pt-BR" sz="1000" dirty="0"/>
              <a:t>É que Narciso acha feio o que não é espelho</a:t>
            </a:r>
            <a:br>
              <a:rPr lang="pt-BR" altLang="pt-BR" sz="1000" dirty="0"/>
            </a:br>
            <a:r>
              <a:rPr lang="pt-BR" altLang="pt-BR" sz="1000" dirty="0"/>
              <a:t>E à mente apavora o que ainda não é mesmo velho</a:t>
            </a:r>
            <a:br>
              <a:rPr lang="pt-BR" altLang="pt-BR" sz="1000" dirty="0"/>
            </a:br>
            <a:r>
              <a:rPr lang="pt-BR" altLang="pt-BR" sz="1000" dirty="0"/>
              <a:t>Nada do que não era antes quando não somos mutantes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1000" dirty="0"/>
              <a:t>E foste um difícil começo</a:t>
            </a:r>
            <a:br>
              <a:rPr lang="pt-BR" altLang="pt-BR" sz="1000" dirty="0"/>
            </a:br>
            <a:r>
              <a:rPr lang="pt-BR" altLang="pt-BR" sz="1000" dirty="0"/>
              <a:t>Afasto o que não conheço</a:t>
            </a:r>
            <a:br>
              <a:rPr lang="pt-BR" altLang="pt-BR" sz="1000" dirty="0"/>
            </a:br>
            <a:r>
              <a:rPr lang="pt-BR" altLang="pt-BR" sz="1000" dirty="0"/>
              <a:t>E quem vende outro sonho feliz de cidade</a:t>
            </a:r>
            <a:br>
              <a:rPr lang="pt-BR" altLang="pt-BR" sz="1000" dirty="0"/>
            </a:br>
            <a:r>
              <a:rPr lang="pt-BR" altLang="pt-BR" sz="1000" dirty="0"/>
              <a:t>Aprende depressa a chamar-te de realidade</a:t>
            </a:r>
            <a:br>
              <a:rPr lang="pt-BR" altLang="pt-BR" sz="1000" dirty="0"/>
            </a:br>
            <a:r>
              <a:rPr lang="pt-BR" altLang="pt-BR" sz="1000" dirty="0"/>
              <a:t>Porque és o avesso do avesso do avesso do avesso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1000" dirty="0"/>
              <a:t>Do povo oprimido nas filas, nas vilas, favelas</a:t>
            </a:r>
            <a:br>
              <a:rPr lang="pt-BR" altLang="pt-BR" sz="1000" dirty="0"/>
            </a:br>
            <a:r>
              <a:rPr lang="pt-BR" altLang="pt-BR" sz="1000" dirty="0"/>
              <a:t>Da força da grana que ergue e destrói coisas belas</a:t>
            </a:r>
            <a:br>
              <a:rPr lang="pt-BR" altLang="pt-BR" sz="1000" dirty="0"/>
            </a:br>
            <a:r>
              <a:rPr lang="pt-BR" altLang="pt-BR" sz="1000" dirty="0"/>
              <a:t>Da feia fumaça que sobe, apagando as estrelas</a:t>
            </a:r>
            <a:br>
              <a:rPr lang="pt-BR" altLang="pt-BR" sz="1000" dirty="0"/>
            </a:br>
            <a:r>
              <a:rPr lang="pt-BR" altLang="pt-BR" sz="1000" dirty="0"/>
              <a:t>Eu vejo surgir teus poetas de campos, espaços</a:t>
            </a:r>
            <a:br>
              <a:rPr lang="pt-BR" altLang="pt-BR" sz="1000" dirty="0"/>
            </a:br>
            <a:r>
              <a:rPr lang="pt-BR" altLang="pt-BR" sz="1000" dirty="0"/>
              <a:t>Tuas oficinas de florestas, teus deuses da chuva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1000" dirty="0"/>
              <a:t>Pan-Américas de Áfricas utópicas, túmulo do samba</a:t>
            </a:r>
            <a:br>
              <a:rPr lang="pt-BR" altLang="pt-BR" sz="1000" dirty="0"/>
            </a:br>
            <a:r>
              <a:rPr lang="pt-BR" altLang="pt-BR" sz="1000" dirty="0"/>
              <a:t>Mais possível novo quilombo de Zumbi</a:t>
            </a:r>
            <a:br>
              <a:rPr lang="pt-BR" altLang="pt-BR" sz="1000" dirty="0"/>
            </a:br>
            <a:r>
              <a:rPr lang="pt-BR" altLang="pt-BR" sz="1000" dirty="0"/>
              <a:t>E os novos baianos passeiam na tua garoa</a:t>
            </a:r>
            <a:br>
              <a:rPr lang="pt-BR" altLang="pt-BR" sz="1000" dirty="0"/>
            </a:br>
            <a:r>
              <a:rPr lang="pt-BR" altLang="pt-BR" sz="1000" dirty="0"/>
              <a:t>E novos baianos te podem curtir numa boa</a:t>
            </a:r>
          </a:p>
        </p:txBody>
      </p:sp>
      <p:pic>
        <p:nvPicPr>
          <p:cNvPr id="3" name="Caetano Veloso - Samp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4929" y="1222375"/>
            <a:ext cx="4487466" cy="3365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Quais são os distúrbios?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Despersonalização (esquizofrenia);</a:t>
            </a:r>
          </a:p>
          <a:p>
            <a:pPr eaLnBrk="1" hangingPunct="1"/>
            <a:r>
              <a:rPr lang="pt-BR" altLang="pt-BR"/>
              <a:t>Distúrbios de identidade (megalomania);</a:t>
            </a:r>
          </a:p>
          <a:p>
            <a:pPr eaLnBrk="1" hangingPunct="1"/>
            <a:r>
              <a:rPr lang="pt-BR" altLang="pt-BR"/>
              <a:t>Distúrbios de vitalidade (depressão);</a:t>
            </a:r>
          </a:p>
          <a:p>
            <a:pPr eaLnBrk="1" hangingPunct="1"/>
            <a:r>
              <a:rPr lang="pt-BR" altLang="pt-BR"/>
              <a:t>Distúrbios associados à consciência de si (obsessão);</a:t>
            </a:r>
          </a:p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Quais são os fatores?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A aparência da pessoa;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Seus comportamentos;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Sua expressão oral;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Suas atitudes em relação à pessoa que a analisa;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Seu humor e seus afetos;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Seu pensamento (ideias e distúrbios);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Sua função cognitiva (memória, atenção);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Sua capacidade de abstração;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Sua inteligência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Sua compreensão rápida;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dirty="0"/>
              <a:t>Seu julgamento.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Como descrever a personalidade?</a:t>
            </a:r>
          </a:p>
        </p:txBody>
      </p:sp>
      <p:graphicFrame>
        <p:nvGraphicFramePr>
          <p:cNvPr id="6194" name="Group 50"/>
          <p:cNvGraphicFramePr>
            <a:graphicFrameLocks noGrp="1"/>
          </p:cNvGraphicFramePr>
          <p:nvPr>
            <p:ph idx="1"/>
          </p:nvPr>
        </p:nvGraphicFramePr>
        <p:xfrm>
          <a:off x="152400" y="1200150"/>
          <a:ext cx="8812213" cy="3392488"/>
        </p:xfrm>
        <a:graphic>
          <a:graphicData uri="http://schemas.openxmlformats.org/drawingml/2006/table">
            <a:tbl>
              <a:tblPr/>
              <a:tblGrid>
                <a:gridCol w="2743200"/>
                <a:gridCol w="3232150"/>
                <a:gridCol w="2836863"/>
              </a:tblGrid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Fator muito presente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Fatores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Fator pouco presente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Sociável, ativo, otimista, caloroso, etc.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Extroversão/Introversão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Reservado, moderado, discreto.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Calmo, relaxado, sereno.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Estabilidade emocional/neurose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Inquieto, nervoso.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Curioso, criativo, não tradicional, tolerante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Abertura à experiência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Convencional, conservador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Sensível, íntegro, correto, honesto, altruísta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Amabilidade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Cínico, rude, competitivo, vingativo.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Organizado, metódico, confiável, trabalhador,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Caráter consciencioso/negligente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Irresponsável, preguiçoso, hedonista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Quais são os tipos psicológicos?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b="1" dirty="0"/>
              <a:t>Atitude tipo</a:t>
            </a:r>
            <a:r>
              <a:rPr lang="pt-BR" altLang="pt-BR" sz="2400" dirty="0"/>
              <a:t>: extroversão ou introversão;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b="1" dirty="0"/>
              <a:t>Função psicológica</a:t>
            </a:r>
            <a:r>
              <a:rPr lang="pt-BR" altLang="pt-BR" sz="2400" dirty="0"/>
              <a:t>: sensação, pensamento, intuição e sentimento;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Sensação: receptor sensorial (alguma coisa existe);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Pensamento: encontra sentido (o que é isto?);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Sentimento: estabelece valor (será que vale?)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Intuição: determina possibilidades (para onde vai?)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b="1" dirty="0"/>
              <a:t>Duas faces</a:t>
            </a:r>
            <a:r>
              <a:rPr lang="pt-BR" altLang="pt-BR" sz="2400" dirty="0"/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Consciente: Pensamento;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Inconsciente: Sentimento;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b="1" dirty="0"/>
              <a:t>Duas dimensões: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Racional: Pensamento e sentimento (Julgamento);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Irracional: Sensação e Intuição.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400" b="1" dirty="0"/>
              <a:t>Quatro funções</a:t>
            </a:r>
            <a:r>
              <a:rPr lang="pt-BR" altLang="pt-BR" sz="2400" dirty="0"/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Dominante e Inferior;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pt-BR" altLang="pt-BR" sz="2000" dirty="0"/>
              <a:t>Auxiliar e terciária;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356100" y="3219450"/>
            <a:ext cx="244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¡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¡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/>
              <a:t>Sensação e Intuição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Quais são os tipos psicológicos?</a:t>
            </a:r>
          </a:p>
        </p:txBody>
      </p:sp>
      <p:graphicFrame>
        <p:nvGraphicFramePr>
          <p:cNvPr id="9256" name="Group 40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833813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677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Função dominante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Função inferior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Sensação</a:t>
                      </a: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 Reconhecer os fatos pertinente, utilizar a experiência para resolver problemas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Intuição</a:t>
                      </a: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 olhar o futuro de maneira negativa; se mostrar pessimista sem motivo, não confiar.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Intuição</a:t>
                      </a: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 imaginar novas possibilidades; dar provas de engenhosidade na resolução de problemas.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Sensação</a:t>
                      </a: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 Ficar obcecado por detalhes sem importância; ter dificuldade para administrar suas finanças pessoais;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Pensamento</a:t>
                      </a: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 ser bom analista; prever as ciladas, respeitar regras, não se deixa influenciar.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Sentimento</a:t>
                      </a: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 ser reservado demais, sentir raiva, fazer julgamento categórico, ser fanático.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Sentimento</a:t>
                      </a: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 compreender as pessoas, perceber o que sentem os outros; ter consciência de valores.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Pensamento</a:t>
                      </a: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 ser hipercrítico, querer ter razão a qualquer custo, ser autoritário, procurar a verdade absoluta.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Há um inventário desses tipos?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pt-BR" altLang="pt-BR" sz="2800" dirty="0"/>
              <a:t>Quatro elementos:</a:t>
            </a:r>
          </a:p>
          <a:p>
            <a:pPr lvl="1" eaLnBrk="1" hangingPunct="1">
              <a:defRPr/>
            </a:pPr>
            <a:r>
              <a:rPr lang="pt-BR" altLang="pt-BR" sz="2400" dirty="0"/>
              <a:t>Uma atitude (extroversão [</a:t>
            </a:r>
            <a:r>
              <a:rPr lang="pt-BR" altLang="pt-BR" sz="2400" b="1" dirty="0"/>
              <a:t>E</a:t>
            </a:r>
            <a:r>
              <a:rPr lang="pt-BR" altLang="pt-BR" sz="2400" dirty="0"/>
              <a:t>] ou introversão[</a:t>
            </a:r>
            <a:r>
              <a:rPr lang="pt-BR" altLang="pt-BR" sz="2400" b="1" dirty="0" err="1"/>
              <a:t>I</a:t>
            </a:r>
            <a:r>
              <a:rPr lang="pt-BR" altLang="pt-BR" sz="2400" dirty="0"/>
              <a:t>]);</a:t>
            </a:r>
          </a:p>
          <a:p>
            <a:pPr lvl="1" eaLnBrk="1" hangingPunct="1">
              <a:defRPr/>
            </a:pPr>
            <a:r>
              <a:rPr lang="pt-BR" altLang="pt-BR" sz="2400" dirty="0"/>
              <a:t>Função irracional ou de percepção (sensação [</a:t>
            </a:r>
            <a:r>
              <a:rPr lang="pt-BR" altLang="pt-BR" sz="2400" b="1" dirty="0" err="1"/>
              <a:t>S</a:t>
            </a:r>
            <a:r>
              <a:rPr lang="pt-BR" altLang="pt-BR" sz="2400" dirty="0"/>
              <a:t>] ou intuição [</a:t>
            </a:r>
            <a:r>
              <a:rPr lang="pt-BR" altLang="pt-BR" sz="2400" b="1" dirty="0"/>
              <a:t>N</a:t>
            </a:r>
            <a:r>
              <a:rPr lang="pt-BR" altLang="pt-BR" sz="2400" dirty="0"/>
              <a:t>]);</a:t>
            </a:r>
          </a:p>
          <a:p>
            <a:pPr lvl="1" eaLnBrk="1" hangingPunct="1">
              <a:defRPr/>
            </a:pPr>
            <a:r>
              <a:rPr lang="pt-BR" altLang="pt-BR" sz="2400" dirty="0"/>
              <a:t>Função racional ou de julgamento (sentimento [</a:t>
            </a:r>
            <a:r>
              <a:rPr lang="pt-BR" altLang="pt-BR" sz="2400" b="1" dirty="0" err="1"/>
              <a:t>F</a:t>
            </a:r>
            <a:r>
              <a:rPr lang="pt-BR" altLang="pt-BR" sz="2400" dirty="0"/>
              <a:t>] ou pensamento [</a:t>
            </a:r>
            <a:r>
              <a:rPr lang="pt-BR" altLang="pt-BR" sz="2400" b="1" dirty="0" err="1"/>
              <a:t>T</a:t>
            </a:r>
            <a:r>
              <a:rPr lang="pt-BR" altLang="pt-BR" sz="2400" dirty="0"/>
              <a:t>]);</a:t>
            </a:r>
          </a:p>
          <a:p>
            <a:pPr lvl="1" eaLnBrk="1" hangingPunct="1">
              <a:defRPr/>
            </a:pPr>
            <a:r>
              <a:rPr lang="pt-BR" altLang="pt-BR" sz="2400" dirty="0"/>
              <a:t>Estilo de vida (Julgamento [</a:t>
            </a:r>
            <a:r>
              <a:rPr lang="pt-BR" altLang="pt-BR" sz="2400" b="1" dirty="0"/>
              <a:t>J</a:t>
            </a:r>
            <a:r>
              <a:rPr lang="pt-BR" altLang="pt-BR" sz="2400" dirty="0"/>
              <a:t>] ou percepção [</a:t>
            </a:r>
            <a:r>
              <a:rPr lang="pt-BR" altLang="pt-BR" sz="2400" b="1" dirty="0" err="1"/>
              <a:t>P</a:t>
            </a:r>
            <a:r>
              <a:rPr lang="pt-BR" altLang="pt-BR" sz="2400" dirty="0"/>
              <a:t>]).</a:t>
            </a:r>
          </a:p>
          <a:p>
            <a:pPr lvl="1" eaLnBrk="1" hangingPunct="1">
              <a:defRPr/>
            </a:pPr>
            <a:endParaRPr lang="pt-BR" altLang="pt-BR" sz="2400" dirty="0"/>
          </a:p>
          <a:p>
            <a:pPr lvl="1" algn="ctr" eaLnBrk="1" hangingPunct="1">
              <a:buFont typeface="Wingdings" charset="2"/>
              <a:buNone/>
              <a:defRPr/>
            </a:pPr>
            <a:r>
              <a:rPr lang="pt-BR" altLang="pt-BR" sz="2400" b="1" dirty="0"/>
              <a:t>Formam 16 tipos psicológicos!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ixo">
  <a:themeElements>
    <a:clrScheme name="Eixo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Eix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ixo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xo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xo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xo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xo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xo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xo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xo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166</TotalTime>
  <Words>1156</Words>
  <Application>Microsoft Macintosh PowerPoint</Application>
  <PresentationFormat>Apresentação na tela (16:9)</PresentationFormat>
  <Paragraphs>177</Paragraphs>
  <Slides>14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Arial</vt:lpstr>
      <vt:lpstr>ＭＳ Ｐゴシック</vt:lpstr>
      <vt:lpstr>Wingdings</vt:lpstr>
      <vt:lpstr>Calibri</vt:lpstr>
      <vt:lpstr>Times New Roman</vt:lpstr>
      <vt:lpstr>Eixo</vt:lpstr>
      <vt:lpstr>A personalidade*</vt:lpstr>
      <vt:lpstr>O que é personalidade?</vt:lpstr>
      <vt:lpstr>Sampa (Caetano Veloso).</vt:lpstr>
      <vt:lpstr>Quais são os distúrbios?</vt:lpstr>
      <vt:lpstr>Quais são os fatores?</vt:lpstr>
      <vt:lpstr>Como descrever a personalidade?</vt:lpstr>
      <vt:lpstr>Quais são os tipos psicológicos?</vt:lpstr>
      <vt:lpstr>Quais são os tipos psicológicos?</vt:lpstr>
      <vt:lpstr>Há um inventário desses tipos?</vt:lpstr>
      <vt:lpstr>Quais tipos?</vt:lpstr>
      <vt:lpstr>Existem tipos de funcionários?</vt:lpstr>
      <vt:lpstr>Quais as dificuldades?</vt:lpstr>
      <vt:lpstr>Desenvolvimento da personalidade.</vt:lpstr>
      <vt:lpstr>Testes de personalidade</vt:lpstr>
    </vt:vector>
  </TitlesOfParts>
  <Company>Particular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personalidade*</dc:title>
  <dc:creator>Usuario</dc:creator>
  <cp:lastModifiedBy>Luciano Mendes</cp:lastModifiedBy>
  <cp:revision>11</cp:revision>
  <dcterms:created xsi:type="dcterms:W3CDTF">2011-04-01T21:48:58Z</dcterms:created>
  <dcterms:modified xsi:type="dcterms:W3CDTF">2016-04-04T12:51:13Z</dcterms:modified>
</cp:coreProperties>
</file>