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76"/>
  </p:notesMasterIdLst>
  <p:sldIdLst>
    <p:sldId id="256" r:id="rId2"/>
    <p:sldId id="326" r:id="rId3"/>
    <p:sldId id="490" r:id="rId4"/>
    <p:sldId id="491" r:id="rId5"/>
    <p:sldId id="387" r:id="rId6"/>
    <p:sldId id="416" r:id="rId7"/>
    <p:sldId id="388" r:id="rId8"/>
    <p:sldId id="386" r:id="rId9"/>
    <p:sldId id="391" r:id="rId10"/>
    <p:sldId id="390" r:id="rId11"/>
    <p:sldId id="412" r:id="rId12"/>
    <p:sldId id="411" r:id="rId13"/>
    <p:sldId id="413" r:id="rId14"/>
    <p:sldId id="438" r:id="rId15"/>
    <p:sldId id="419" r:id="rId16"/>
    <p:sldId id="420" r:id="rId17"/>
    <p:sldId id="422" r:id="rId18"/>
    <p:sldId id="424" r:id="rId19"/>
    <p:sldId id="426" r:id="rId20"/>
    <p:sldId id="429" r:id="rId21"/>
    <p:sldId id="430" r:id="rId22"/>
    <p:sldId id="431" r:id="rId23"/>
    <p:sldId id="432" r:id="rId24"/>
    <p:sldId id="433" r:id="rId25"/>
    <p:sldId id="435" r:id="rId26"/>
    <p:sldId id="515" r:id="rId27"/>
    <p:sldId id="439" r:id="rId28"/>
    <p:sldId id="436" r:id="rId29"/>
    <p:sldId id="516" r:id="rId30"/>
    <p:sldId id="492" r:id="rId31"/>
    <p:sldId id="493" r:id="rId32"/>
    <p:sldId id="449" r:id="rId33"/>
    <p:sldId id="450" r:id="rId34"/>
    <p:sldId id="451" r:id="rId35"/>
    <p:sldId id="452" r:id="rId36"/>
    <p:sldId id="507" r:id="rId37"/>
    <p:sldId id="509" r:id="rId38"/>
    <p:sldId id="454" r:id="rId39"/>
    <p:sldId id="455" r:id="rId40"/>
    <p:sldId id="460" r:id="rId41"/>
    <p:sldId id="461" r:id="rId42"/>
    <p:sldId id="462" r:id="rId43"/>
    <p:sldId id="506" r:id="rId44"/>
    <p:sldId id="496" r:id="rId45"/>
    <p:sldId id="456" r:id="rId46"/>
    <p:sldId id="457" r:id="rId47"/>
    <p:sldId id="494" r:id="rId48"/>
    <p:sldId id="497" r:id="rId49"/>
    <p:sldId id="464" r:id="rId50"/>
    <p:sldId id="463" r:id="rId51"/>
    <p:sldId id="472" r:id="rId52"/>
    <p:sldId id="470" r:id="rId53"/>
    <p:sldId id="466" r:id="rId54"/>
    <p:sldId id="473" r:id="rId55"/>
    <p:sldId id="467" r:id="rId56"/>
    <p:sldId id="468" r:id="rId57"/>
    <p:sldId id="474" r:id="rId58"/>
    <p:sldId id="478" r:id="rId59"/>
    <p:sldId id="475" r:id="rId60"/>
    <p:sldId id="505" r:id="rId61"/>
    <p:sldId id="485" r:id="rId62"/>
    <p:sldId id="486" r:id="rId63"/>
    <p:sldId id="487" r:id="rId64"/>
    <p:sldId id="498" r:id="rId65"/>
    <p:sldId id="510" r:id="rId66"/>
    <p:sldId id="511" r:id="rId67"/>
    <p:sldId id="512" r:id="rId68"/>
    <p:sldId id="502" r:id="rId69"/>
    <p:sldId id="501" r:id="rId70"/>
    <p:sldId id="508" r:id="rId71"/>
    <p:sldId id="504" r:id="rId72"/>
    <p:sldId id="503" r:id="rId73"/>
    <p:sldId id="513" r:id="rId74"/>
    <p:sldId id="514" r:id="rId7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1CC97-98AC-4922-B66A-D4D5CCBF381E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047B8-7277-4FD8-83F2-471B8CB07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66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543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A10B5A-C39A-458C-ADDD-CBBACA0204C4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80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A16DD-81DE-40A4-B0CA-21CD8C69C332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33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B4E446-BFD7-4262-BFDE-9691A546E090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34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EBEA51-23CC-4555-B794-96BD8A771148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54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66EE29-D9DF-41DD-AA05-581CD247EA07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60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2FC325-2F73-4C50-B38B-9347DE1E158A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20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CD17DD-F9F1-4298-81DE-9B31706A5477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34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E88421-BA32-4645-96F7-89B1F369F69E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67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D95BF8-A64E-459C-B2C2-E3AD805BCA74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93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EBEA51-23CC-4555-B794-96BD8A771148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5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087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7B11C5-1A2E-4E7D-A6F9-8E7C6255A824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7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138D3B-DC9D-4AFD-94DC-77D26C588F31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59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050270-2638-4D16-9F3B-341C0461B779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64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02ABE6-9F10-4647-A1F3-CDF3F4B89736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22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63E654-68F1-4BF1-9B85-05FED192D961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03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63E654-68F1-4BF1-9B85-05FED192D961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28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932E70-A796-459A-8AAC-3C6F1EBF9864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79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8D4D82-D9EF-458B-8093-0FF2516A3825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1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B324FE-3802-4514-8AA0-A211C915B17A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04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D04B7-6E35-4F0A-A498-CAB9629AEAAA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68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8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1875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CA4215-36E9-43EF-98ED-9A13BC88A32B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69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420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B0370E-E943-4D44-BC25-C92A191D0D6C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71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02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3010D8-EAD7-4FCD-B614-C99E4B0054AD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72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60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7B8817-AE86-4DF9-A494-87FD3CEFC5B4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73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700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8BB19D-5AAE-453C-AC03-41A032ACF9A5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74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2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66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CDBABC-F234-4A67-81D8-926E50281EA7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70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CB27AF-7823-4FFD-ABB4-32042BF53840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33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319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374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933694-435B-4A89-8F69-A20FC6FF5F54}" type="slidenum">
              <a:rPr lang="en-US" altLang="pt-BR" sz="1300">
                <a:solidFill>
                  <a:schemeClr val="bg1"/>
                </a:solidFill>
                <a:latin typeface="Lucida Sans" panose="020B0602030504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pt-BR" sz="13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6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FE71B1D-5228-4E72-8C2C-A47709BCE7BF}" type="datetime1">
              <a:rPr lang="pt-BR" smtClean="0"/>
              <a:t>26/10/2023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38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0DD2-2AC0-43E0-8124-7AC49B54CC67}" type="datetime1">
              <a:rPr lang="pt-BR" smtClean="0"/>
              <a:t>26/10/2023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8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6AE-F5AF-4A7A-8AB8-EE0424E23058}" type="datetime1">
              <a:rPr lang="pt-BR" smtClean="0"/>
              <a:t>26/10/2023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98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911-B740-4569-807D-45B8288C1556}" type="datetime1">
              <a:rPr lang="pt-BR" smtClean="0"/>
              <a:t>26/10/2023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18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1777-E41C-4A02-AAFA-F03575D332F0}" type="datetime1">
              <a:rPr lang="pt-BR" smtClean="0"/>
              <a:t>26/10/2023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86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7CA6-68D6-4B43-AB9E-71B90EE18809}" type="datetime1">
              <a:rPr lang="pt-BR" smtClean="0"/>
              <a:t>26/10/2023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65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B035-452F-4B3B-8482-F2BA0CC4C8E4}" type="datetime1">
              <a:rPr lang="pt-BR" smtClean="0"/>
              <a:t>26/10/2023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9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ED6FD57-FC29-40D3-B82F-8E0FA80E03FC}" type="datetime1">
              <a:rPr lang="pt-BR" smtClean="0"/>
              <a:t>26/10/2023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585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7F44-8777-44D1-88C1-30506C4B5147}" type="datetime1">
              <a:rPr lang="pt-BR" smtClean="0"/>
              <a:t>26/10/2023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73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48BC-1CF0-4A08-9DE7-685F034D695D}" type="datetime1">
              <a:rPr lang="pt-BR" smtClean="0"/>
              <a:t>26/10/2023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34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FD08-B8E9-4C7B-8949-A8A913318FB5}" type="datetime1">
              <a:rPr lang="pt-BR" smtClean="0"/>
              <a:t>26/10/2023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99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AE94-CAD9-4963-B543-238777492BC1}" type="datetime1">
              <a:rPr lang="pt-BR" smtClean="0"/>
              <a:t>26/10/2023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48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631-16AF-4C3C-AC32-EF945DAB5C2A}" type="datetime1">
              <a:rPr lang="pt-BR" smtClean="0"/>
              <a:t>26/10/2023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73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8E8-8817-498A-AB76-EF1933017BC6}" type="datetime1">
              <a:rPr lang="pt-BR" smtClean="0"/>
              <a:t>26/10/2023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92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CBC8-5307-48F2-B3F6-39FC36CEDDF9}" type="datetime1">
              <a:rPr lang="pt-BR" smtClean="0"/>
              <a:t>26/10/2023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62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2388-B6C5-49C6-8492-12BAAE8E4832}" type="datetime1">
              <a:rPr lang="pt-BR" smtClean="0"/>
              <a:t>26/10/2023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92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9468-71FA-40E1-97B8-3C9A588676C4}" type="datetime1">
              <a:rPr lang="pt-BR" smtClean="0"/>
              <a:t>26/10/2023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90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00766B6-D08B-4C7A-810F-298C8D961AC0}" type="datetime1">
              <a:rPr lang="pt-BR" smtClean="0"/>
              <a:t>26/10/2023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91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40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en.wikipedia.org/wiki/File:Synergic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3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36613" y="851100"/>
            <a:ext cx="6639453" cy="719137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92000">
                <a:srgbClr val="002060"/>
              </a:gs>
              <a:gs pos="63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3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3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14/IVA</a:t>
            </a:r>
            <a:endParaRPr lang="en-GB" altLang="pt-BR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098828" y="2199016"/>
            <a:ext cx="3253039" cy="628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42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Carbono</a:t>
            </a:r>
            <a:endParaRPr lang="en-GB" altLang="pt-BR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</a:t>
            </a:fld>
            <a:endParaRPr lang="pt-BR" dirty="0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1766775" y="3350378"/>
            <a:ext cx="3938566" cy="628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42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Silício</a:t>
            </a:r>
            <a:r>
              <a:rPr lang="en-GB" altLang="pt-BR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e </a:t>
            </a:r>
            <a:r>
              <a:rPr lang="en-GB" altLang="pt-BR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Germânio</a:t>
            </a:r>
            <a:endParaRPr lang="en-GB" altLang="pt-BR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2580496" y="4501740"/>
            <a:ext cx="4031972" cy="628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42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Estanho</a:t>
            </a:r>
            <a:r>
              <a:rPr lang="en-GB" altLang="pt-BR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lang="en-GB" altLang="pt-BR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Chumbo</a:t>
            </a:r>
            <a:endParaRPr lang="en-GB" altLang="pt-BR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G_03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4840288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292725" y="26035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>
                <a:latin typeface="Lucida Sans" panose="020B0602030504020204" pitchFamily="34" charset="0"/>
              </a:rPr>
              <a:t>Quartzo</a:t>
            </a:r>
          </a:p>
        </p:txBody>
      </p:sp>
      <p:pic>
        <p:nvPicPr>
          <p:cNvPr id="11268" name="Picture 6" descr="F19-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4797425"/>
            <a:ext cx="508476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F19-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341438"/>
            <a:ext cx="3671888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4140200" y="6461125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000" b="1">
                <a:latin typeface="Lucida Sans" panose="020B0602030504020204" pitchFamily="34" charset="0"/>
              </a:rPr>
              <a:t>quartzo</a:t>
            </a: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5724525" y="6308725"/>
            <a:ext cx="1385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000" b="1">
                <a:latin typeface="Lucida Sans" panose="020B0602030504020204" pitchFamily="34" charset="0"/>
              </a:rPr>
              <a:t>quartzito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7451725" y="6308725"/>
            <a:ext cx="166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000" b="1">
                <a:latin typeface="Lucida Sans" panose="020B0602030504020204" pitchFamily="34" charset="0"/>
              </a:rPr>
              <a:t>cristobalita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7483475" y="4292600"/>
            <a:ext cx="1455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000" b="1">
                <a:latin typeface="Lucida Sans" panose="020B0602030504020204" pitchFamily="34" charset="0"/>
              </a:rPr>
              <a:t>obsidiana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5272088" y="3205163"/>
            <a:ext cx="1309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000" b="1">
                <a:latin typeface="Lucida Sans" panose="020B0602030504020204" pitchFamily="34" charset="0"/>
              </a:rPr>
              <a:t>ametista</a:t>
            </a: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6732588" y="836613"/>
            <a:ext cx="903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000" b="1">
                <a:latin typeface="Lucida Sans" panose="020B0602030504020204" pitchFamily="34" charset="0"/>
              </a:rPr>
              <a:t>agata</a:t>
            </a: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7596188" y="3068638"/>
            <a:ext cx="74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000" b="1">
                <a:latin typeface="Lucida Sans" panose="020B0602030504020204" pitchFamily="34" charset="0"/>
              </a:rPr>
              <a:t>onix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48230" y="1004888"/>
            <a:ext cx="1342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Silício</a:t>
            </a:r>
            <a:endParaRPr lang="it-IT" altLang="pt-BR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11</a:t>
            </a:fld>
            <a:endParaRPr lang="pt-BR" dirty="0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Picture 3" descr="F08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95" y="1364804"/>
            <a:ext cx="6802437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"/>
          <p:cNvSpPr txBox="1"/>
          <p:nvPr/>
        </p:nvSpPr>
        <p:spPr>
          <a:xfrm>
            <a:off x="1301635" y="764233"/>
            <a:ext cx="5930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Escala</a:t>
            </a:r>
            <a:r>
              <a:rPr lang="en-US" sz="2800" dirty="0" smtClean="0"/>
              <a:t> de </a:t>
            </a:r>
            <a:r>
              <a:rPr lang="en-US" sz="2800" dirty="0" err="1" smtClean="0"/>
              <a:t>eletronegatividade</a:t>
            </a:r>
            <a:r>
              <a:rPr lang="en-US" sz="2800" dirty="0" smtClean="0"/>
              <a:t> de Pauling</a:t>
            </a:r>
            <a:endParaRPr lang="en-US" sz="2800" dirty="0"/>
          </a:p>
        </p:txBody>
      </p:sp>
      <p:sp>
        <p:nvSpPr>
          <p:cNvPr id="8" name="Elipse 7"/>
          <p:cNvSpPr/>
          <p:nvPr/>
        </p:nvSpPr>
        <p:spPr>
          <a:xfrm>
            <a:off x="3107267" y="3429000"/>
            <a:ext cx="694266" cy="1913466"/>
          </a:xfrm>
          <a:prstGeom prst="ellipse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626280" y="2362200"/>
            <a:ext cx="1786466" cy="1701800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"/>
          <p:cNvSpPr>
            <a:spLocks noChangeAspect="1" noChangeArrowheads="1"/>
          </p:cNvSpPr>
          <p:nvPr/>
        </p:nvSpPr>
        <p:spPr bwMode="auto">
          <a:xfrm>
            <a:off x="446954" y="96082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12</a:t>
            </a:fld>
            <a:endParaRPr lang="pt-BR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918635" y="807787"/>
            <a:ext cx="5080117" cy="558478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Carbono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 é um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não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metal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6"/>
          <p:cNvSpPr>
            <a:spLocks noChangeAspect="1" noChangeArrowheads="1"/>
          </p:cNvSpPr>
          <p:nvPr/>
        </p:nvSpPr>
        <p:spPr bwMode="auto">
          <a:xfrm>
            <a:off x="1238801" y="2489566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710482" y="2330041"/>
            <a:ext cx="5880033" cy="567125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Silício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e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Germânio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são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semimentais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semicondutes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1830992" y="4052958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302673" y="3888458"/>
            <a:ext cx="4728569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Estanho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e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Chumbo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são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metais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85155" y="1629168"/>
            <a:ext cx="666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(+4) </a:t>
            </a:r>
            <a:r>
              <a:rPr lang="en-US" sz="2400" dirty="0" err="1" smtClean="0"/>
              <a:t>Formam</a:t>
            </a:r>
            <a:r>
              <a:rPr lang="en-US" sz="2400" dirty="0" smtClean="0"/>
              <a:t> </a:t>
            </a:r>
            <a:r>
              <a:rPr lang="en-US" sz="2400" dirty="0" err="1" smtClean="0"/>
              <a:t>compostos</a:t>
            </a:r>
            <a:r>
              <a:rPr lang="en-US" sz="2400" dirty="0" smtClean="0"/>
              <a:t> </a:t>
            </a:r>
            <a:r>
              <a:rPr lang="en-US" sz="2400" dirty="0" err="1" smtClean="0"/>
              <a:t>covalentes</a:t>
            </a:r>
            <a:r>
              <a:rPr lang="en-US" sz="2400" dirty="0" smtClean="0"/>
              <a:t> com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metais</a:t>
            </a:r>
            <a:endParaRPr lang="en-US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710482" y="3109434"/>
            <a:ext cx="6730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(+4) </a:t>
            </a:r>
            <a:r>
              <a:rPr lang="en-US" sz="2400" dirty="0" smtClean="0"/>
              <a:t> </a:t>
            </a:r>
            <a:r>
              <a:rPr lang="en-US" sz="2400" dirty="0" err="1" smtClean="0"/>
              <a:t>Formam</a:t>
            </a:r>
            <a:r>
              <a:rPr lang="en-US" sz="2400" dirty="0" smtClean="0"/>
              <a:t> </a:t>
            </a:r>
            <a:r>
              <a:rPr lang="en-US" sz="2400" dirty="0" err="1" smtClean="0"/>
              <a:t>compostos</a:t>
            </a:r>
            <a:r>
              <a:rPr lang="en-US" sz="2400" dirty="0" smtClean="0"/>
              <a:t> </a:t>
            </a:r>
            <a:r>
              <a:rPr lang="en-US" sz="2400" dirty="0" err="1" smtClean="0"/>
              <a:t>covalentes</a:t>
            </a:r>
            <a:r>
              <a:rPr lang="en-US" sz="2400" dirty="0" smtClean="0"/>
              <a:t> com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metais</a:t>
            </a:r>
            <a:endParaRPr lang="en-US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360915" y="4609915"/>
            <a:ext cx="7403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+2 (</a:t>
            </a:r>
            <a:r>
              <a:rPr lang="en-US" sz="2400" dirty="0" err="1" smtClean="0"/>
              <a:t>estado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estável</a:t>
            </a:r>
            <a:r>
              <a:rPr lang="en-US" sz="2400" dirty="0" smtClean="0"/>
              <a:t>)- </a:t>
            </a:r>
            <a:r>
              <a:rPr lang="en-US" sz="2400" dirty="0" err="1" smtClean="0"/>
              <a:t>Formam</a:t>
            </a:r>
            <a:r>
              <a:rPr lang="en-US" sz="2400" dirty="0" smtClean="0"/>
              <a:t> </a:t>
            </a:r>
            <a:r>
              <a:rPr lang="en-US" sz="2400" dirty="0" err="1" smtClean="0"/>
              <a:t>compostos</a:t>
            </a:r>
            <a:r>
              <a:rPr lang="en-US" sz="2400" dirty="0" smtClean="0"/>
              <a:t> </a:t>
            </a:r>
            <a:r>
              <a:rPr lang="en-US" sz="2400" dirty="0" err="1" smtClean="0"/>
              <a:t>covalentes</a:t>
            </a:r>
            <a:r>
              <a:rPr lang="en-US" sz="2400" dirty="0"/>
              <a:t> </a:t>
            </a:r>
            <a:r>
              <a:rPr lang="en-US" sz="2400" dirty="0" smtClean="0"/>
              <a:t>com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metais</a:t>
            </a:r>
            <a:r>
              <a:rPr lang="en-US" sz="2400" dirty="0" smtClean="0"/>
              <a:t>, </a:t>
            </a:r>
            <a:r>
              <a:rPr lang="en-US" sz="2400" dirty="0" err="1" smtClean="0"/>
              <a:t>Exceto</a:t>
            </a:r>
            <a:r>
              <a:rPr lang="en-US" sz="2400" dirty="0" smtClean="0"/>
              <a:t> com F (</a:t>
            </a:r>
            <a:r>
              <a:rPr lang="en-US" sz="2400" dirty="0" err="1" smtClean="0"/>
              <a:t>compostos</a:t>
            </a:r>
            <a:r>
              <a:rPr lang="en-US" sz="2400" dirty="0" smtClean="0"/>
              <a:t> </a:t>
            </a:r>
            <a:r>
              <a:rPr lang="en-US" sz="2400" dirty="0" err="1" smtClean="0"/>
              <a:t>iônicos</a:t>
            </a:r>
            <a:r>
              <a:rPr lang="en-US" sz="2400" dirty="0" smtClean="0"/>
              <a:t>)</a:t>
            </a:r>
          </a:p>
          <a:p>
            <a:pPr algn="r"/>
            <a:endParaRPr lang="en-US" sz="2400" dirty="0"/>
          </a:p>
          <a:p>
            <a:pPr algn="r"/>
            <a:r>
              <a:rPr lang="pt-BR" sz="2400" dirty="0" smtClean="0"/>
              <a:t>(+4), compostos covalentes de Pb (altamente oxidante)</a:t>
            </a:r>
            <a:endParaRPr lang="en-US" sz="2400" dirty="0"/>
          </a:p>
          <a:p>
            <a:pPr algn="r"/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96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13</a:t>
            </a:fld>
            <a:endParaRPr lang="pt-BR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16983" y="2180696"/>
            <a:ext cx="75162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Lucida Sans" panose="020B0602030504020204" pitchFamily="34" charset="0"/>
              </a:rPr>
              <a:t> O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Carbono </a:t>
            </a:r>
            <a:r>
              <a:rPr lang="pt-BR" altLang="pt-BR" sz="2000" dirty="0">
                <a:latin typeface="Lucida Sans" panose="020B0602030504020204" pitchFamily="34" charset="0"/>
              </a:rPr>
              <a:t>existe em duas formas alotrópicas,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grafite </a:t>
            </a:r>
            <a:r>
              <a:rPr lang="pt-BR" altLang="pt-BR" sz="2000" dirty="0">
                <a:latin typeface="Lucida Sans" panose="020B0602030504020204" pitchFamily="34" charset="0"/>
              </a:rPr>
              <a:t>e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diamante.</a:t>
            </a:r>
            <a:endParaRPr lang="pt-BR" altLang="pt-BR" sz="2000" dirty="0" smtClean="0">
              <a:latin typeface="Lucida Sans" panose="020B0602030504020204" pitchFamily="34" charset="0"/>
            </a:endParaRP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pt-BR" altLang="pt-BR" sz="2000" dirty="0">
              <a:latin typeface="Lucida Sans" panose="020B0602030504020204" pitchFamily="34" charset="0"/>
            </a:endParaRP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Lucida Sans" panose="020B0602030504020204" pitchFamily="34" charset="0"/>
              </a:rPr>
              <a:t> Si, Ge e Sn também apresentam estrutura semelhante a do diamante</a:t>
            </a:r>
          </a:p>
        </p:txBody>
      </p:sp>
      <p:graphicFrame>
        <p:nvGraphicFramePr>
          <p:cNvPr id="4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352758"/>
              </p:ext>
            </p:extLst>
          </p:nvPr>
        </p:nvGraphicFramePr>
        <p:xfrm>
          <a:off x="2041428" y="4119688"/>
          <a:ext cx="4977558" cy="24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ção" r:id="rId3" imgW="1447560" imgH="698400" progId="Equation.3">
                  <p:embed/>
                </p:oleObj>
              </mc:Choice>
              <mc:Fallback>
                <p:oleObj name="Equação" r:id="rId3" imgW="144756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428" y="4119688"/>
                        <a:ext cx="4977558" cy="240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416983" y="976323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871731" y="823290"/>
            <a:ext cx="5080117" cy="558478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</a:rPr>
              <a:t>Formas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elementares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14</a:t>
            </a:fld>
            <a:endParaRPr lang="pt-BR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1433" y="1410494"/>
            <a:ext cx="794596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endParaRPr lang="pt-BR" altLang="pt-BR" sz="2400" dirty="0">
              <a:latin typeface="Lucida Sans" panose="020B0602030504020204" pitchFamily="34" charset="0"/>
            </a:endParaRP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Lucida Sans" panose="020B0602030504020204" pitchFamily="34" charset="0"/>
              </a:rPr>
              <a:t>propriedades </a:t>
            </a:r>
            <a:r>
              <a:rPr lang="pt-BR" altLang="pt-BR" sz="2400" dirty="0">
                <a:latin typeface="Lucida Sans" panose="020B0602030504020204" pitchFamily="34" charset="0"/>
              </a:rPr>
              <a:t>físicas - condutividade elétrica e </a:t>
            </a:r>
            <a:r>
              <a:rPr lang="pt-BR" altLang="pt-BR" sz="2400" dirty="0" smtClean="0">
                <a:latin typeface="Lucida Sans" panose="020B0602030504020204" pitchFamily="34" charset="0"/>
              </a:rPr>
              <a:t>maleabilidade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pt-BR" altLang="pt-BR" sz="2400" dirty="0">
              <a:latin typeface="Lucida Sans" panose="020B0602030504020204" pitchFamily="34" charset="0"/>
            </a:endParaRP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Lucida Sans" panose="020B0602030504020204" pitchFamily="34" charset="0"/>
              </a:rPr>
              <a:t> propriedades químicas -  </a:t>
            </a:r>
            <a:endParaRPr lang="pt-BR" altLang="pt-BR" sz="2400" dirty="0" smtClean="0">
              <a:latin typeface="Lucida Sans" panose="020B0602030504020204" pitchFamily="34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latin typeface="Lucida Sans" panose="020B0602030504020204" pitchFamily="34" charset="0"/>
              </a:rPr>
              <a:t>menor </a:t>
            </a:r>
            <a:r>
              <a:rPr lang="pt-BR" altLang="pt-BR" sz="2000" dirty="0">
                <a:latin typeface="Lucida Sans" panose="020B0602030504020204" pitchFamily="34" charset="0"/>
              </a:rPr>
              <a:t>energia de ionização (tendência a formar M</a:t>
            </a:r>
            <a:r>
              <a:rPr lang="pt-BR" altLang="pt-BR" sz="2000" baseline="30000" dirty="0">
                <a:latin typeface="Lucida Sans" panose="020B0602030504020204" pitchFamily="34" charset="0"/>
              </a:rPr>
              <a:t>+2</a:t>
            </a:r>
            <a:r>
              <a:rPr lang="pt-BR" altLang="pt-BR" sz="2000" dirty="0" smtClean="0">
                <a:latin typeface="Lucida Sans" panose="020B0602030504020204" pitchFamily="34" charset="0"/>
              </a:rPr>
              <a:t>);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latin typeface="Lucida Sans" panose="020B0602030504020204" pitchFamily="34" charset="0"/>
              </a:rPr>
              <a:t>Formam alguns compostos iônicos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latin typeface="Lucida Sans" panose="020B0602030504020204" pitchFamily="34" charset="0"/>
              </a:rPr>
              <a:t>as </a:t>
            </a:r>
            <a:r>
              <a:rPr lang="pt-BR" altLang="pt-BR" sz="2000" dirty="0">
                <a:latin typeface="Lucida Sans" panose="020B0602030504020204" pitchFamily="34" charset="0"/>
              </a:rPr>
              <a:t>propriedades ácidas e básicas dos óxidos e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hidróxidos (anfóteros assim como os metais do grupo do B (Al, Ga, In e </a:t>
            </a:r>
            <a:r>
              <a:rPr lang="pt-BR" altLang="pt-BR" sz="2000" dirty="0" err="1" smtClean="0">
                <a:latin typeface="Lucida Sans" panose="020B0602030504020204" pitchFamily="34" charset="0"/>
              </a:rPr>
              <a:t>Tl</a:t>
            </a:r>
            <a:r>
              <a:rPr lang="pt-BR" altLang="pt-BR" sz="2000" dirty="0" smtClean="0">
                <a:latin typeface="Lucida Sans" panose="020B0602030504020204" pitchFamily="34" charset="0"/>
              </a:rPr>
              <a:t>)</a:t>
            </a:r>
            <a:endParaRPr lang="pt-BR" altLang="pt-BR" sz="2000" dirty="0">
              <a:latin typeface="Lucida Sans" panose="020B0602030504020204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71731" y="823290"/>
            <a:ext cx="5080117" cy="558478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altLang="pt-BR" sz="2400" dirty="0">
                <a:solidFill>
                  <a:schemeClr val="bg1"/>
                </a:solidFill>
                <a:latin typeface="Lucida Sans" panose="020B0602030504020204" pitchFamily="34" charset="0"/>
              </a:rPr>
              <a:t>O caráter metálico do Sn e </a:t>
            </a:r>
            <a:r>
              <a:rPr lang="pt-BR" altLang="pt-BR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Pb</a:t>
            </a:r>
            <a:endParaRPr lang="pt-BR" altLang="pt-BR" sz="24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se toledo\Desktop\disciplinas\Química Inorgânica I\2012\figuras\diaman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178" y="1887101"/>
            <a:ext cx="3096344" cy="2941527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852003" y="1267886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1 Arranjo CFC: um átomo de carbono nos vértices do cubo e no centro de cada face do cubo</a:t>
            </a:r>
          </a:p>
          <a:p>
            <a:endParaRPr lang="pt-BR" sz="2000" dirty="0"/>
          </a:p>
          <a:p>
            <a:r>
              <a:rPr lang="pt-BR" sz="2000" dirty="0" smtClean="0"/>
              <a:t>Átomos de carbono ocupam </a:t>
            </a:r>
          </a:p>
          <a:p>
            <a:r>
              <a:rPr lang="pt-BR" sz="2000" dirty="0" smtClean="0"/>
              <a:t>4 dos 8 “espaços” tetraédricos no cubo (circulado em vermelho</a:t>
            </a:r>
          </a:p>
          <a:p>
            <a:endParaRPr lang="pt-BR" sz="2000" dirty="0" smtClean="0"/>
          </a:p>
          <a:p>
            <a:r>
              <a:rPr lang="pt-BR" sz="2000" dirty="0" smtClean="0"/>
              <a:t>Todos os átomos de C estão em ambiente tetraédrico: Numero de coordenação = 4</a:t>
            </a:r>
            <a:endParaRPr lang="pt-BR" sz="2000" dirty="0"/>
          </a:p>
        </p:txBody>
      </p:sp>
      <p:sp>
        <p:nvSpPr>
          <p:cNvPr id="7" name="Elipse 6"/>
          <p:cNvSpPr/>
          <p:nvPr/>
        </p:nvSpPr>
        <p:spPr>
          <a:xfrm>
            <a:off x="2343185" y="3480742"/>
            <a:ext cx="43204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127161" y="2656849"/>
            <a:ext cx="43204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417996" y="2492896"/>
            <a:ext cx="43204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133397" y="3623947"/>
            <a:ext cx="43204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696237" y="4549676"/>
            <a:ext cx="49055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Consequências: </a:t>
            </a:r>
          </a:p>
          <a:p>
            <a:r>
              <a:rPr lang="pt-BR" sz="2000" dirty="0" smtClean="0"/>
              <a:t>	Composto covalente e cristalino </a:t>
            </a:r>
            <a:r>
              <a:rPr lang="pt-BR" sz="2000" dirty="0"/>
              <a:t>	</a:t>
            </a:r>
            <a:r>
              <a:rPr lang="pt-BR" sz="2000" dirty="0" smtClean="0"/>
              <a:t>elevada densidade, </a:t>
            </a:r>
          </a:p>
          <a:p>
            <a:r>
              <a:rPr lang="pt-BR" sz="2000" dirty="0"/>
              <a:t> </a:t>
            </a:r>
            <a:r>
              <a:rPr lang="pt-BR" sz="2000" dirty="0" smtClean="0"/>
              <a:t>                alta dureza (abrasivo, cortante)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alta resistência elétrica (isolante)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alta condutividade térmica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muito estável (cineticamente) </a:t>
            </a: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59350" y="526295"/>
            <a:ext cx="666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Formas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elementares</a:t>
            </a:r>
            <a:r>
              <a:rPr lang="en-US" sz="2400" dirty="0" smtClean="0"/>
              <a:t> do </a:t>
            </a:r>
            <a:r>
              <a:rPr lang="en-US" sz="2400" dirty="0" err="1" smtClean="0"/>
              <a:t>carbono</a:t>
            </a:r>
            <a:r>
              <a:rPr lang="en-US" sz="2400" dirty="0" smtClean="0"/>
              <a:t>: diamante e </a:t>
            </a:r>
            <a:r>
              <a:rPr lang="en-US" sz="2400" dirty="0" err="1" smtClean="0"/>
              <a:t>grafite</a:t>
            </a:r>
            <a:endParaRPr lang="en-US" sz="24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654788" y="1199230"/>
            <a:ext cx="2073783" cy="558478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</a:rPr>
              <a:t>Diamante</a:t>
            </a:r>
          </a:p>
        </p:txBody>
      </p:sp>
    </p:spTree>
    <p:extLst>
      <p:ext uri="{BB962C8B-B14F-4D97-AF65-F5344CB8AC3E}">
        <p14:creationId xmlns:p14="http://schemas.microsoft.com/office/powerpoint/2010/main" val="21451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73283" y="3697255"/>
            <a:ext cx="86707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Consequências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hexágonos de carbono (conjugados) formando planos extensos (folhas)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cada carbono está ligado a três outros átomos de carbono covalentemente;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ligação: carbono é visto em sp</a:t>
            </a:r>
            <a:r>
              <a:rPr lang="pt-BR" sz="2400" baseline="30000" dirty="0" smtClean="0"/>
              <a:t>2</a:t>
            </a:r>
            <a:r>
              <a:rPr lang="pt-BR" sz="2400" dirty="0" smtClean="0"/>
              <a:t> (ligação sigma) e uma ligação </a:t>
            </a:r>
            <a:r>
              <a:rPr lang="pt-BR" sz="2400" dirty="0" err="1" smtClean="0"/>
              <a:t>pi</a:t>
            </a:r>
            <a:r>
              <a:rPr lang="pt-BR" sz="2400" dirty="0" smtClean="0"/>
              <a:t> com o orbital p </a:t>
            </a:r>
            <a:r>
              <a:rPr lang="pt-BR" sz="2400" dirty="0" smtClean="0"/>
              <a:t>perpendicular ao plano</a:t>
            </a:r>
            <a:r>
              <a:rPr lang="pt-BR" sz="2400" dirty="0" smtClean="0"/>
              <a:t>;</a:t>
            </a:r>
            <a:endParaRPr lang="pt-BR" sz="24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A rede pi ligante e se estende por toda a folha  </a:t>
            </a:r>
            <a:endParaRPr lang="pt-BR" sz="2400" dirty="0"/>
          </a:p>
        </p:txBody>
      </p:sp>
      <p:pic>
        <p:nvPicPr>
          <p:cNvPr id="20482" name="Picture 2" descr="C:\Users\jose toledo\Desktop\disciplinas\Química Inorgânica I\2012\figuras\grap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178215"/>
            <a:ext cx="2311829" cy="1849463"/>
          </a:xfrm>
          <a:prstGeom prst="rect">
            <a:avLst/>
          </a:prstGeom>
          <a:noFill/>
        </p:spPr>
      </p:pic>
      <p:cxnSp>
        <p:nvCxnSpPr>
          <p:cNvPr id="19" name="Conector reto 18"/>
          <p:cNvCxnSpPr/>
          <p:nvPr/>
        </p:nvCxnSpPr>
        <p:spPr>
          <a:xfrm>
            <a:off x="6826929" y="3001639"/>
            <a:ext cx="512437" cy="16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6766033" y="2609766"/>
            <a:ext cx="5579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69911" y="456895"/>
            <a:ext cx="4923230" cy="3682803"/>
            <a:chOff x="3764118" y="482766"/>
            <a:chExt cx="4923230" cy="3682803"/>
          </a:xfrm>
        </p:grpSpPr>
        <p:pic>
          <p:nvPicPr>
            <p:cNvPr id="20488" name="Picture 8" descr="http://ars.els-cdn.com/content/image/1-s2.0-S0927024812002929-gr5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48357"/>
            <a:stretch/>
          </p:blipFill>
          <p:spPr bwMode="auto">
            <a:xfrm>
              <a:off x="3764118" y="482766"/>
              <a:ext cx="2125299" cy="3240360"/>
            </a:xfrm>
            <a:prstGeom prst="rect">
              <a:avLst/>
            </a:prstGeom>
            <a:noFill/>
          </p:spPr>
        </p:pic>
        <p:sp>
          <p:nvSpPr>
            <p:cNvPr id="14" name="CaixaDeTexto 13"/>
            <p:cNvSpPr txBox="1"/>
            <p:nvPr/>
          </p:nvSpPr>
          <p:spPr>
            <a:xfrm>
              <a:off x="4187699" y="3765459"/>
              <a:ext cx="9717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142 </a:t>
              </a:r>
              <a:r>
                <a:rPr lang="pt-BR" sz="2000" dirty="0" err="1" smtClean="0"/>
                <a:t>pm</a:t>
              </a:r>
              <a:endParaRPr lang="pt-BR" sz="2000" dirty="0"/>
            </a:p>
          </p:txBody>
        </p:sp>
        <p:cxnSp>
          <p:nvCxnSpPr>
            <p:cNvPr id="16" name="Conector reto 15"/>
            <p:cNvCxnSpPr>
              <a:endCxn id="14" idx="1"/>
            </p:cNvCxnSpPr>
            <p:nvPr/>
          </p:nvCxnSpPr>
          <p:spPr>
            <a:xfrm>
              <a:off x="4115691" y="3117387"/>
              <a:ext cx="72008" cy="84812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4402472" y="3064021"/>
              <a:ext cx="678773" cy="83273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7715607" y="2643871"/>
              <a:ext cx="9717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335 </a:t>
              </a:r>
              <a:r>
                <a:rPr lang="pt-BR" sz="2000" dirty="0" err="1" smtClean="0"/>
                <a:t>pm</a:t>
              </a:r>
              <a:endParaRPr lang="pt-BR" sz="2000" dirty="0"/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5203617" y="2744771"/>
              <a:ext cx="1732355" cy="242339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5203617" y="2423798"/>
              <a:ext cx="1732355" cy="211839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/>
          <p:cNvGrpSpPr/>
          <p:nvPr/>
        </p:nvGrpSpPr>
        <p:grpSpPr>
          <a:xfrm>
            <a:off x="6364554" y="644781"/>
            <a:ext cx="1872208" cy="1584176"/>
            <a:chOff x="6878317" y="1300731"/>
            <a:chExt cx="1872208" cy="158417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7520" t="11835" r="30391" b="55617"/>
            <a:stretch>
              <a:fillRect/>
            </a:stretch>
          </p:blipFill>
          <p:spPr bwMode="auto">
            <a:xfrm>
              <a:off x="6878317" y="1300731"/>
              <a:ext cx="1872208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Elipse 9"/>
            <p:cNvSpPr/>
            <p:nvPr/>
          </p:nvSpPr>
          <p:spPr>
            <a:xfrm>
              <a:off x="7183690" y="1890727"/>
              <a:ext cx="364067" cy="28723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7" name="Elipse 26"/>
            <p:cNvSpPr/>
            <p:nvPr/>
          </p:nvSpPr>
          <p:spPr>
            <a:xfrm>
              <a:off x="7671096" y="1890727"/>
              <a:ext cx="364067" cy="28723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8" name="Elipse 27"/>
            <p:cNvSpPr/>
            <p:nvPr/>
          </p:nvSpPr>
          <p:spPr>
            <a:xfrm>
              <a:off x="8158502" y="2034343"/>
              <a:ext cx="364067" cy="28723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539552" y="294328"/>
            <a:ext cx="2073783" cy="558478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400">
                <a:solidFill>
                  <a:schemeClr val="bg1"/>
                </a:solidFill>
              </a:rPr>
              <a:t>Grafite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3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 toledo\Desktop\disciplinas\Química Inorgânica I\2012\figuras\grap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922" y="1124744"/>
            <a:ext cx="2577934" cy="2062347"/>
          </a:xfrm>
          <a:prstGeom prst="rect">
            <a:avLst/>
          </a:prstGeom>
          <a:noFill/>
        </p:spPr>
      </p:pic>
      <p:pic>
        <p:nvPicPr>
          <p:cNvPr id="3" name="Picture 8" descr="http://ars.els-cdn.com/content/image/1-s2.0-S0927024812002929-g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5634" y="1028759"/>
            <a:ext cx="3683344" cy="290017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81290" y="3747484"/>
            <a:ext cx="91267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Propriedades: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escorregadiço entre as folhas: lubrificante sólido</a:t>
            </a:r>
          </a:p>
          <a:p>
            <a:pPr>
              <a:buFont typeface="Wingdings" pitchFamily="2" charset="2"/>
              <a:buChar char="ü"/>
            </a:pPr>
            <a:endParaRPr lang="pt-BR" sz="2000" dirty="0"/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Elevada condutividade térmica;</a:t>
            </a:r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Condutividade; 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 smtClean="0"/>
              <a:t>perpendicular aos planos: baixa (folhas) (5 S/cm, Res. 1 </a:t>
            </a:r>
            <a:r>
              <a:rPr lang="pt-BR" sz="2000" dirty="0" smtClean="0">
                <a:sym typeface="Symbol"/>
              </a:rPr>
              <a:t>m) (aumenta com a T)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 smtClean="0">
                <a:sym typeface="Symbol"/>
              </a:rPr>
              <a:t>Paralela aos planos:</a:t>
            </a:r>
            <a:r>
              <a:rPr lang="pt-BR" sz="2000" dirty="0" smtClean="0"/>
              <a:t> elevada (3x10</a:t>
            </a:r>
            <a:r>
              <a:rPr lang="pt-BR" sz="2000" baseline="30000" dirty="0" smtClean="0"/>
              <a:t>4</a:t>
            </a:r>
            <a:r>
              <a:rPr lang="pt-BR" sz="2000" dirty="0" smtClean="0"/>
              <a:t> S/cm, Res. 1,1x10</a:t>
            </a:r>
            <a:r>
              <a:rPr lang="pt-BR" sz="2000" baseline="30000" dirty="0" smtClean="0"/>
              <a:t>-5</a:t>
            </a:r>
            <a:r>
              <a:rPr lang="pt-BR" sz="2000" dirty="0" smtClean="0"/>
              <a:t> </a:t>
            </a:r>
            <a:r>
              <a:rPr lang="pt-BR" sz="2000" dirty="0" smtClean="0">
                <a:sym typeface="Symbol"/>
              </a:rPr>
              <a:t>m (diminui com a T)</a:t>
            </a:r>
            <a:endParaRPr lang="pt-BR" sz="2000" dirty="0" smtClean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39552" y="294328"/>
            <a:ext cx="2073783" cy="558478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400">
                <a:solidFill>
                  <a:schemeClr val="bg1"/>
                </a:solidFill>
              </a:rPr>
              <a:t>Grafite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34374" y="332656"/>
            <a:ext cx="46770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/>
              <a:t>Reatividade de Grafite</a:t>
            </a:r>
          </a:p>
          <a:p>
            <a:pPr algn="ctr"/>
            <a:r>
              <a:rPr lang="pt-BR" sz="3200" dirty="0" smtClean="0"/>
              <a:t>Compostos de intercalação</a:t>
            </a:r>
          </a:p>
          <a:p>
            <a:pPr algn="ctr"/>
            <a:r>
              <a:rPr lang="pt-BR" sz="3200" dirty="0" smtClean="0"/>
              <a:t>Redução</a:t>
            </a:r>
            <a:endParaRPr lang="pt-BR" sz="2800" dirty="0" smtClean="0"/>
          </a:p>
        </p:txBody>
      </p:sp>
      <p:pic>
        <p:nvPicPr>
          <p:cNvPr id="23554" name="Picture 2" descr="C:\Users\jose toledo\Desktop\disciplinas\Química Inorgânica I\2012\figuras\Li-grafite_intercal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6753225" cy="24765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115616" y="1916832"/>
            <a:ext cx="1043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LiC</a:t>
            </a:r>
            <a:r>
              <a:rPr lang="pt-BR" sz="4400" baseline="-25000" dirty="0" smtClean="0"/>
              <a:t>6</a:t>
            </a:r>
            <a:endParaRPr lang="pt-BR" sz="4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5805264"/>
            <a:ext cx="8264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Condutividade aumenta com relação ao grafite (diminui com a T)</a:t>
            </a:r>
          </a:p>
          <a:p>
            <a:r>
              <a:rPr lang="pt-BR" sz="2400" dirty="0" smtClean="0"/>
              <a:t>Usado como eletrodo em baterias de Li.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560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jose toledo\Desktop\disciplinas\Química Inorgânica I\2012\figuras\grafeno_matriz transparen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816" y="2636912"/>
            <a:ext cx="3279237" cy="2461270"/>
          </a:xfrm>
          <a:prstGeom prst="rect">
            <a:avLst/>
          </a:prstGeom>
          <a:noFill/>
        </p:spPr>
      </p:pic>
      <p:pic>
        <p:nvPicPr>
          <p:cNvPr id="3" name="Picture 2" descr="C:\Users\jose toledo\Desktop\disciplinas\Química Inorgânica I\2012\figuras\grap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2808312" cy="224665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987824" y="404664"/>
            <a:ext cx="323729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6000" dirty="0" err="1" smtClean="0"/>
              <a:t>Grafeno</a:t>
            </a:r>
            <a:endParaRPr lang="pt-BR" sz="6000" dirty="0" smtClean="0"/>
          </a:p>
          <a:p>
            <a:pPr algn="r"/>
            <a:r>
              <a:rPr lang="pt-BR" sz="4400" dirty="0" smtClean="0"/>
              <a:t>propriedades</a:t>
            </a:r>
            <a:endParaRPr lang="pt-BR" sz="4400" dirty="0"/>
          </a:p>
        </p:txBody>
      </p:sp>
      <p:sp>
        <p:nvSpPr>
          <p:cNvPr id="5" name="Retângulo 4"/>
          <p:cNvSpPr/>
          <p:nvPr/>
        </p:nvSpPr>
        <p:spPr>
          <a:xfrm>
            <a:off x="1400584" y="5733256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Geim</a:t>
            </a:r>
            <a:r>
              <a:rPr lang="en-US" sz="2400" dirty="0" smtClean="0"/>
              <a:t> e </a:t>
            </a:r>
            <a:r>
              <a:rPr lang="en-US" sz="2400" dirty="0" err="1" smtClean="0"/>
              <a:t>Novoselov</a:t>
            </a:r>
            <a:r>
              <a:rPr lang="en-US" sz="2400" dirty="0" smtClean="0"/>
              <a:t> : </a:t>
            </a:r>
            <a:r>
              <a:rPr lang="en-US" sz="2400" dirty="0" err="1" smtClean="0"/>
              <a:t>Prêmio</a:t>
            </a:r>
            <a:r>
              <a:rPr lang="en-US" sz="2400" dirty="0" smtClean="0"/>
              <a:t> Nobel de 2010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Física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073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452634" y="2337671"/>
            <a:ext cx="334751" cy="2249969"/>
            <a:chOff x="2808240" y="2337671"/>
            <a:chExt cx="334751" cy="2249969"/>
          </a:xfrm>
        </p:grpSpPr>
        <p:sp>
          <p:nvSpPr>
            <p:cNvPr id="250" name="AutoShape 170"/>
            <p:cNvSpPr>
              <a:spLocks noChangeArrowheads="1"/>
            </p:cNvSpPr>
            <p:nvPr/>
          </p:nvSpPr>
          <p:spPr bwMode="auto">
            <a:xfrm>
              <a:off x="2808240" y="422703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216" name="AutoShape 224"/>
            <p:cNvSpPr>
              <a:spLocks noChangeArrowheads="1"/>
            </p:cNvSpPr>
            <p:nvPr/>
          </p:nvSpPr>
          <p:spPr bwMode="auto">
            <a:xfrm>
              <a:off x="2815026" y="385107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84" name="AutoShape 275"/>
            <p:cNvSpPr>
              <a:spLocks noChangeArrowheads="1"/>
            </p:cNvSpPr>
            <p:nvPr/>
          </p:nvSpPr>
          <p:spPr bwMode="auto">
            <a:xfrm>
              <a:off x="2815026" y="347128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52" name="AutoShape 326"/>
            <p:cNvSpPr>
              <a:spLocks noChangeArrowheads="1"/>
            </p:cNvSpPr>
            <p:nvPr/>
          </p:nvSpPr>
          <p:spPr bwMode="auto">
            <a:xfrm>
              <a:off x="2815026" y="309149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40" name="AutoShape 348"/>
            <p:cNvSpPr>
              <a:spLocks noChangeArrowheads="1"/>
            </p:cNvSpPr>
            <p:nvPr/>
          </p:nvSpPr>
          <p:spPr bwMode="auto">
            <a:xfrm>
              <a:off x="2815026" y="2713625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28" name="AutoShape 370"/>
            <p:cNvSpPr>
              <a:spLocks noChangeArrowheads="1"/>
            </p:cNvSpPr>
            <p:nvPr/>
          </p:nvSpPr>
          <p:spPr bwMode="auto">
            <a:xfrm>
              <a:off x="2815026" y="233767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2808317" y="2359856"/>
            <a:ext cx="329374" cy="2251148"/>
            <a:chOff x="694108" y="2935967"/>
            <a:chExt cx="329374" cy="2251148"/>
          </a:xfrm>
        </p:grpSpPr>
        <p:sp>
          <p:nvSpPr>
            <p:cNvPr id="120" name="AutoShape 401"/>
            <p:cNvSpPr>
              <a:spLocks noChangeArrowheads="1"/>
            </p:cNvSpPr>
            <p:nvPr/>
          </p:nvSpPr>
          <p:spPr bwMode="auto">
            <a:xfrm>
              <a:off x="694386" y="445055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8" name="AutoShape 404"/>
            <p:cNvSpPr>
              <a:spLocks noChangeArrowheads="1"/>
            </p:cNvSpPr>
            <p:nvPr/>
          </p:nvSpPr>
          <p:spPr bwMode="auto">
            <a:xfrm>
              <a:off x="694386" y="407076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" name="AutoShape 407"/>
            <p:cNvSpPr>
              <a:spLocks noChangeArrowheads="1"/>
            </p:cNvSpPr>
            <p:nvPr/>
          </p:nvSpPr>
          <p:spPr bwMode="auto">
            <a:xfrm>
              <a:off x="695517" y="369097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4" name="AutoShape 410"/>
            <p:cNvSpPr>
              <a:spLocks noChangeArrowheads="1"/>
            </p:cNvSpPr>
            <p:nvPr/>
          </p:nvSpPr>
          <p:spPr bwMode="auto">
            <a:xfrm>
              <a:off x="694386" y="331461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" name="AutoShape 413"/>
            <p:cNvSpPr>
              <a:spLocks noChangeArrowheads="1"/>
            </p:cNvSpPr>
            <p:nvPr/>
          </p:nvSpPr>
          <p:spPr bwMode="auto">
            <a:xfrm>
              <a:off x="694108" y="293596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" name="AutoShape 417"/>
            <p:cNvSpPr>
              <a:spLocks noChangeArrowheads="1"/>
            </p:cNvSpPr>
            <p:nvPr/>
          </p:nvSpPr>
          <p:spPr bwMode="auto">
            <a:xfrm>
              <a:off x="694386" y="4826506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</a:t>
            </a:fld>
            <a:endParaRPr lang="pt-BR" dirty="0"/>
          </a:p>
        </p:txBody>
      </p:sp>
      <p:grpSp>
        <p:nvGrpSpPr>
          <p:cNvPr id="20" name="Group 384"/>
          <p:cNvGrpSpPr>
            <a:grpSpLocks/>
          </p:cNvGrpSpPr>
          <p:nvPr/>
        </p:nvGrpSpPr>
        <p:grpSpPr bwMode="auto">
          <a:xfrm>
            <a:off x="4219907" y="1963261"/>
            <a:ext cx="331357" cy="360609"/>
            <a:chOff x="5378" y="1118"/>
            <a:chExt cx="293" cy="376"/>
          </a:xfrm>
        </p:grpSpPr>
        <p:sp>
          <p:nvSpPr>
            <p:cNvPr id="286" name="AutoShape 385"/>
            <p:cNvSpPr>
              <a:spLocks noChangeArrowheads="1"/>
            </p:cNvSpPr>
            <p:nvPr/>
          </p:nvSpPr>
          <p:spPr bwMode="auto">
            <a:xfrm>
              <a:off x="5379" y="111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" name="Text Box 386"/>
            <p:cNvSpPr txBox="1">
              <a:spLocks noChangeArrowheads="1"/>
            </p:cNvSpPr>
            <p:nvPr/>
          </p:nvSpPr>
          <p:spPr bwMode="auto">
            <a:xfrm>
              <a:off x="5378" y="1191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He</a:t>
              </a:r>
            </a:p>
          </p:txBody>
        </p:sp>
      </p:grpSp>
      <p:grpSp>
        <p:nvGrpSpPr>
          <p:cNvPr id="22" name="Group 114"/>
          <p:cNvGrpSpPr>
            <a:grpSpLocks/>
          </p:cNvGrpSpPr>
          <p:nvPr/>
        </p:nvGrpSpPr>
        <p:grpSpPr bwMode="auto">
          <a:xfrm>
            <a:off x="4219906" y="3854539"/>
            <a:ext cx="331358" cy="360609"/>
            <a:chOff x="5378" y="3090"/>
            <a:chExt cx="293" cy="376"/>
          </a:xfrm>
        </p:grpSpPr>
        <p:sp>
          <p:nvSpPr>
            <p:cNvPr id="284" name="AutoShape 115"/>
            <p:cNvSpPr>
              <a:spLocks noChangeArrowheads="1"/>
            </p:cNvSpPr>
            <p:nvPr/>
          </p:nvSpPr>
          <p:spPr bwMode="auto">
            <a:xfrm>
              <a:off x="5379" y="3090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5" name="Text Box 116"/>
            <p:cNvSpPr txBox="1">
              <a:spLocks noChangeArrowheads="1"/>
            </p:cNvSpPr>
            <p:nvPr/>
          </p:nvSpPr>
          <p:spPr bwMode="auto">
            <a:xfrm>
              <a:off x="5378" y="3163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Rn</a:t>
              </a:r>
            </a:p>
          </p:txBody>
        </p:sp>
      </p:grp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4219906" y="3474749"/>
            <a:ext cx="331358" cy="360609"/>
            <a:chOff x="5378" y="2694"/>
            <a:chExt cx="293" cy="376"/>
          </a:xfrm>
        </p:grpSpPr>
        <p:sp>
          <p:nvSpPr>
            <p:cNvPr id="282" name="AutoShape 118"/>
            <p:cNvSpPr>
              <a:spLocks noChangeArrowheads="1"/>
            </p:cNvSpPr>
            <p:nvPr/>
          </p:nvSpPr>
          <p:spPr bwMode="auto">
            <a:xfrm>
              <a:off x="5379" y="2694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3" name="Text Box 119"/>
            <p:cNvSpPr txBox="1">
              <a:spLocks noChangeArrowheads="1"/>
            </p:cNvSpPr>
            <p:nvPr/>
          </p:nvSpPr>
          <p:spPr bwMode="auto">
            <a:xfrm>
              <a:off x="5378" y="2767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Xe</a:t>
              </a:r>
            </a:p>
          </p:txBody>
        </p:sp>
      </p:grpSp>
      <p:grpSp>
        <p:nvGrpSpPr>
          <p:cNvPr id="24" name="Group 120"/>
          <p:cNvGrpSpPr>
            <a:grpSpLocks/>
          </p:cNvGrpSpPr>
          <p:nvPr/>
        </p:nvGrpSpPr>
        <p:grpSpPr bwMode="auto">
          <a:xfrm>
            <a:off x="4219906" y="3094959"/>
            <a:ext cx="331358" cy="360609"/>
            <a:chOff x="5378" y="2298"/>
            <a:chExt cx="293" cy="376"/>
          </a:xfrm>
        </p:grpSpPr>
        <p:sp>
          <p:nvSpPr>
            <p:cNvPr id="280" name="AutoShape 121"/>
            <p:cNvSpPr>
              <a:spLocks noChangeArrowheads="1"/>
            </p:cNvSpPr>
            <p:nvPr/>
          </p:nvSpPr>
          <p:spPr bwMode="auto">
            <a:xfrm>
              <a:off x="5379" y="229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1" name="Text Box 122"/>
            <p:cNvSpPr txBox="1">
              <a:spLocks noChangeArrowheads="1"/>
            </p:cNvSpPr>
            <p:nvPr/>
          </p:nvSpPr>
          <p:spPr bwMode="auto">
            <a:xfrm>
              <a:off x="5378" y="2371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Kr</a:t>
              </a:r>
            </a:p>
          </p:txBody>
        </p:sp>
      </p:grpSp>
      <p:grpSp>
        <p:nvGrpSpPr>
          <p:cNvPr id="25" name="Group 123"/>
          <p:cNvGrpSpPr>
            <a:grpSpLocks/>
          </p:cNvGrpSpPr>
          <p:nvPr/>
        </p:nvGrpSpPr>
        <p:grpSpPr bwMode="auto">
          <a:xfrm>
            <a:off x="4219906" y="2717087"/>
            <a:ext cx="331358" cy="360609"/>
            <a:chOff x="5378" y="1904"/>
            <a:chExt cx="293" cy="376"/>
          </a:xfrm>
        </p:grpSpPr>
        <p:sp>
          <p:nvSpPr>
            <p:cNvPr id="278" name="AutoShape 124"/>
            <p:cNvSpPr>
              <a:spLocks noChangeArrowheads="1"/>
            </p:cNvSpPr>
            <p:nvPr/>
          </p:nvSpPr>
          <p:spPr bwMode="auto">
            <a:xfrm>
              <a:off x="5379" y="1904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9" name="Text Box 125"/>
            <p:cNvSpPr txBox="1">
              <a:spLocks noChangeArrowheads="1"/>
            </p:cNvSpPr>
            <p:nvPr/>
          </p:nvSpPr>
          <p:spPr bwMode="auto">
            <a:xfrm>
              <a:off x="5378" y="1977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Ar</a:t>
              </a:r>
            </a:p>
          </p:txBody>
        </p:sp>
      </p:grpSp>
      <p:grpSp>
        <p:nvGrpSpPr>
          <p:cNvPr id="26" name="Group 126"/>
          <p:cNvGrpSpPr>
            <a:grpSpLocks/>
          </p:cNvGrpSpPr>
          <p:nvPr/>
        </p:nvGrpSpPr>
        <p:grpSpPr bwMode="auto">
          <a:xfrm>
            <a:off x="4219906" y="2341133"/>
            <a:ext cx="331358" cy="360609"/>
            <a:chOff x="5378" y="1512"/>
            <a:chExt cx="293" cy="376"/>
          </a:xfrm>
        </p:grpSpPr>
        <p:sp>
          <p:nvSpPr>
            <p:cNvPr id="276" name="AutoShape 127"/>
            <p:cNvSpPr>
              <a:spLocks noChangeArrowheads="1"/>
            </p:cNvSpPr>
            <p:nvPr/>
          </p:nvSpPr>
          <p:spPr bwMode="auto">
            <a:xfrm>
              <a:off x="5379" y="1512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7" name="Text Box 128"/>
            <p:cNvSpPr txBox="1">
              <a:spLocks noChangeArrowheads="1"/>
            </p:cNvSpPr>
            <p:nvPr/>
          </p:nvSpPr>
          <p:spPr bwMode="auto">
            <a:xfrm>
              <a:off x="5378" y="1585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Ne</a:t>
              </a:r>
            </a:p>
          </p:txBody>
        </p:sp>
      </p:grpSp>
      <p:sp>
        <p:nvSpPr>
          <p:cNvPr id="253" name="Text Box 168"/>
          <p:cNvSpPr txBox="1">
            <a:spLocks noChangeArrowheads="1"/>
          </p:cNvSpPr>
          <p:nvPr/>
        </p:nvSpPr>
        <p:spPr bwMode="auto">
          <a:xfrm>
            <a:off x="2477075" y="4300505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1" name="Text Box 171"/>
          <p:cNvSpPr txBox="1">
            <a:spLocks noChangeArrowheads="1"/>
          </p:cNvSpPr>
          <p:nvPr/>
        </p:nvSpPr>
        <p:spPr bwMode="auto">
          <a:xfrm>
            <a:off x="2807109" y="4297043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40" name="Group 172"/>
          <p:cNvGrpSpPr>
            <a:grpSpLocks/>
          </p:cNvGrpSpPr>
          <p:nvPr/>
        </p:nvGrpSpPr>
        <p:grpSpPr bwMode="auto">
          <a:xfrm>
            <a:off x="3170418" y="4230493"/>
            <a:ext cx="331358" cy="360609"/>
            <a:chOff x="752" y="3163"/>
            <a:chExt cx="293" cy="376"/>
          </a:xfrm>
        </p:grpSpPr>
        <p:sp>
          <p:nvSpPr>
            <p:cNvPr id="248" name="AutoShape 17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9" name="Text Box 17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1" name="Group 175"/>
          <p:cNvGrpSpPr>
            <a:grpSpLocks/>
          </p:cNvGrpSpPr>
          <p:nvPr/>
        </p:nvGrpSpPr>
        <p:grpSpPr bwMode="auto">
          <a:xfrm>
            <a:off x="3517608" y="4230493"/>
            <a:ext cx="331358" cy="360609"/>
            <a:chOff x="752" y="3163"/>
            <a:chExt cx="293" cy="376"/>
          </a:xfrm>
        </p:grpSpPr>
        <p:sp>
          <p:nvSpPr>
            <p:cNvPr id="246" name="AutoShape 17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7" name="Text Box 17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2" name="Group 178"/>
          <p:cNvGrpSpPr>
            <a:grpSpLocks/>
          </p:cNvGrpSpPr>
          <p:nvPr/>
        </p:nvGrpSpPr>
        <p:grpSpPr bwMode="auto">
          <a:xfrm>
            <a:off x="3864799" y="4230493"/>
            <a:ext cx="331358" cy="360609"/>
            <a:chOff x="752" y="3163"/>
            <a:chExt cx="293" cy="376"/>
          </a:xfrm>
        </p:grpSpPr>
        <p:sp>
          <p:nvSpPr>
            <p:cNvPr id="244" name="AutoShape 17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" name="Text Box 18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3" name="Group 181"/>
          <p:cNvGrpSpPr>
            <a:grpSpLocks/>
          </p:cNvGrpSpPr>
          <p:nvPr/>
        </p:nvGrpSpPr>
        <p:grpSpPr bwMode="auto">
          <a:xfrm>
            <a:off x="4213121" y="4230493"/>
            <a:ext cx="331358" cy="360609"/>
            <a:chOff x="752" y="3163"/>
            <a:chExt cx="293" cy="376"/>
          </a:xfrm>
        </p:grpSpPr>
        <p:sp>
          <p:nvSpPr>
            <p:cNvPr id="242" name="AutoShape 18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3" name="Text Box 18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sp>
        <p:nvSpPr>
          <p:cNvPr id="219" name="Text Box 222"/>
          <p:cNvSpPr txBox="1">
            <a:spLocks noChangeArrowheads="1"/>
          </p:cNvSpPr>
          <p:nvPr/>
        </p:nvSpPr>
        <p:spPr bwMode="auto">
          <a:xfrm>
            <a:off x="2482729" y="3939896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Tl</a:t>
            </a:r>
          </a:p>
        </p:txBody>
      </p:sp>
      <p:sp>
        <p:nvSpPr>
          <p:cNvPr id="217" name="Text Box 225"/>
          <p:cNvSpPr txBox="1">
            <a:spLocks noChangeArrowheads="1"/>
          </p:cNvSpPr>
          <p:nvPr/>
        </p:nvSpPr>
        <p:spPr bwMode="auto">
          <a:xfrm>
            <a:off x="2813895" y="3921089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Pb</a:t>
            </a:r>
          </a:p>
        </p:txBody>
      </p:sp>
      <p:grpSp>
        <p:nvGrpSpPr>
          <p:cNvPr id="57" name="Group 226"/>
          <p:cNvGrpSpPr>
            <a:grpSpLocks/>
          </p:cNvGrpSpPr>
          <p:nvPr/>
        </p:nvGrpSpPr>
        <p:grpSpPr bwMode="auto">
          <a:xfrm>
            <a:off x="3177203" y="3854539"/>
            <a:ext cx="331358" cy="360609"/>
            <a:chOff x="752" y="3163"/>
            <a:chExt cx="293" cy="376"/>
          </a:xfrm>
        </p:grpSpPr>
        <p:sp>
          <p:nvSpPr>
            <p:cNvPr id="214" name="AutoShape 22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" name="Text Box 22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Bi</a:t>
              </a:r>
            </a:p>
          </p:txBody>
        </p:sp>
      </p:grpSp>
      <p:grpSp>
        <p:nvGrpSpPr>
          <p:cNvPr id="58" name="Group 229"/>
          <p:cNvGrpSpPr>
            <a:grpSpLocks/>
          </p:cNvGrpSpPr>
          <p:nvPr/>
        </p:nvGrpSpPr>
        <p:grpSpPr bwMode="auto">
          <a:xfrm>
            <a:off x="3524394" y="3854539"/>
            <a:ext cx="331358" cy="360609"/>
            <a:chOff x="752" y="3163"/>
            <a:chExt cx="293" cy="376"/>
          </a:xfrm>
        </p:grpSpPr>
        <p:sp>
          <p:nvSpPr>
            <p:cNvPr id="212" name="AutoShape 23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" name="Text Box 23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Po</a:t>
              </a:r>
            </a:p>
          </p:txBody>
        </p:sp>
      </p:grpSp>
      <p:grpSp>
        <p:nvGrpSpPr>
          <p:cNvPr id="59" name="Group 232"/>
          <p:cNvGrpSpPr>
            <a:grpSpLocks/>
          </p:cNvGrpSpPr>
          <p:nvPr/>
        </p:nvGrpSpPr>
        <p:grpSpPr bwMode="auto">
          <a:xfrm>
            <a:off x="3871585" y="3854539"/>
            <a:ext cx="331358" cy="360609"/>
            <a:chOff x="752" y="3163"/>
            <a:chExt cx="293" cy="376"/>
          </a:xfrm>
        </p:grpSpPr>
        <p:sp>
          <p:nvSpPr>
            <p:cNvPr id="210" name="AutoShape 23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" name="Text Box 23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At</a:t>
              </a:r>
            </a:p>
          </p:txBody>
        </p:sp>
      </p:grpSp>
      <p:sp>
        <p:nvSpPr>
          <p:cNvPr id="187" name="Text Box 273"/>
          <p:cNvSpPr txBox="1">
            <a:spLocks noChangeArrowheads="1"/>
          </p:cNvSpPr>
          <p:nvPr/>
        </p:nvSpPr>
        <p:spPr bwMode="auto">
          <a:xfrm>
            <a:off x="2482729" y="3560106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In</a:t>
            </a:r>
          </a:p>
        </p:txBody>
      </p:sp>
      <p:sp>
        <p:nvSpPr>
          <p:cNvPr id="185" name="Text Box 276"/>
          <p:cNvSpPr txBox="1">
            <a:spLocks noChangeArrowheads="1"/>
          </p:cNvSpPr>
          <p:nvPr/>
        </p:nvSpPr>
        <p:spPr bwMode="auto">
          <a:xfrm>
            <a:off x="2813895" y="3541299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Sn</a:t>
            </a:r>
          </a:p>
        </p:txBody>
      </p:sp>
      <p:grpSp>
        <p:nvGrpSpPr>
          <p:cNvPr id="73" name="Group 277"/>
          <p:cNvGrpSpPr>
            <a:grpSpLocks/>
          </p:cNvGrpSpPr>
          <p:nvPr/>
        </p:nvGrpSpPr>
        <p:grpSpPr bwMode="auto">
          <a:xfrm>
            <a:off x="3177203" y="3474749"/>
            <a:ext cx="331358" cy="360609"/>
            <a:chOff x="752" y="3163"/>
            <a:chExt cx="293" cy="376"/>
          </a:xfrm>
        </p:grpSpPr>
        <p:sp>
          <p:nvSpPr>
            <p:cNvPr id="182" name="AutoShape 27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" name="Text Box 27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Sb</a:t>
              </a:r>
            </a:p>
          </p:txBody>
        </p:sp>
      </p:grpSp>
      <p:grpSp>
        <p:nvGrpSpPr>
          <p:cNvPr id="74" name="Group 280"/>
          <p:cNvGrpSpPr>
            <a:grpSpLocks/>
          </p:cNvGrpSpPr>
          <p:nvPr/>
        </p:nvGrpSpPr>
        <p:grpSpPr bwMode="auto">
          <a:xfrm>
            <a:off x="3524394" y="3474749"/>
            <a:ext cx="331358" cy="360609"/>
            <a:chOff x="752" y="3163"/>
            <a:chExt cx="293" cy="376"/>
          </a:xfrm>
        </p:grpSpPr>
        <p:sp>
          <p:nvSpPr>
            <p:cNvPr id="180" name="AutoShape 28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1" name="Text Box 28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Te</a:t>
              </a:r>
            </a:p>
          </p:txBody>
        </p:sp>
      </p:grpSp>
      <p:grpSp>
        <p:nvGrpSpPr>
          <p:cNvPr id="75" name="Group 283"/>
          <p:cNvGrpSpPr>
            <a:grpSpLocks/>
          </p:cNvGrpSpPr>
          <p:nvPr/>
        </p:nvGrpSpPr>
        <p:grpSpPr bwMode="auto">
          <a:xfrm>
            <a:off x="3871585" y="3474749"/>
            <a:ext cx="331358" cy="360609"/>
            <a:chOff x="752" y="3163"/>
            <a:chExt cx="293" cy="376"/>
          </a:xfrm>
        </p:grpSpPr>
        <p:sp>
          <p:nvSpPr>
            <p:cNvPr id="178" name="AutoShape 28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9" name="Text Box 28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I</a:t>
              </a:r>
            </a:p>
          </p:txBody>
        </p:sp>
      </p:grpSp>
      <p:sp>
        <p:nvSpPr>
          <p:cNvPr id="155" name="Text Box 324"/>
          <p:cNvSpPr txBox="1">
            <a:spLocks noChangeArrowheads="1"/>
          </p:cNvSpPr>
          <p:nvPr/>
        </p:nvSpPr>
        <p:spPr bwMode="auto">
          <a:xfrm>
            <a:off x="2483861" y="3164971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Ga</a:t>
            </a:r>
          </a:p>
        </p:txBody>
      </p:sp>
      <p:sp>
        <p:nvSpPr>
          <p:cNvPr id="153" name="Text Box 327"/>
          <p:cNvSpPr txBox="1">
            <a:spLocks noChangeArrowheads="1"/>
          </p:cNvSpPr>
          <p:nvPr/>
        </p:nvSpPr>
        <p:spPr bwMode="auto">
          <a:xfrm>
            <a:off x="2813895" y="3161509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Ge</a:t>
            </a:r>
          </a:p>
        </p:txBody>
      </p:sp>
      <p:grpSp>
        <p:nvGrpSpPr>
          <p:cNvPr id="89" name="Group 328"/>
          <p:cNvGrpSpPr>
            <a:grpSpLocks/>
          </p:cNvGrpSpPr>
          <p:nvPr/>
        </p:nvGrpSpPr>
        <p:grpSpPr bwMode="auto">
          <a:xfrm>
            <a:off x="3177203" y="3094959"/>
            <a:ext cx="331358" cy="360609"/>
            <a:chOff x="752" y="3163"/>
            <a:chExt cx="293" cy="376"/>
          </a:xfrm>
        </p:grpSpPr>
        <p:sp>
          <p:nvSpPr>
            <p:cNvPr id="150" name="AutoShape 32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1" name="Text Box 33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As</a:t>
              </a:r>
            </a:p>
          </p:txBody>
        </p:sp>
      </p:grpSp>
      <p:grpSp>
        <p:nvGrpSpPr>
          <p:cNvPr id="90" name="Group 331"/>
          <p:cNvGrpSpPr>
            <a:grpSpLocks/>
          </p:cNvGrpSpPr>
          <p:nvPr/>
        </p:nvGrpSpPr>
        <p:grpSpPr bwMode="auto">
          <a:xfrm>
            <a:off x="3524394" y="3094959"/>
            <a:ext cx="331358" cy="360609"/>
            <a:chOff x="752" y="3163"/>
            <a:chExt cx="293" cy="376"/>
          </a:xfrm>
        </p:grpSpPr>
        <p:sp>
          <p:nvSpPr>
            <p:cNvPr id="148" name="AutoShape 33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9" name="Text Box 33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Se</a:t>
              </a:r>
            </a:p>
          </p:txBody>
        </p:sp>
      </p:grpSp>
      <p:grpSp>
        <p:nvGrpSpPr>
          <p:cNvPr id="91" name="Group 334"/>
          <p:cNvGrpSpPr>
            <a:grpSpLocks/>
          </p:cNvGrpSpPr>
          <p:nvPr/>
        </p:nvGrpSpPr>
        <p:grpSpPr bwMode="auto">
          <a:xfrm>
            <a:off x="3871585" y="3094959"/>
            <a:ext cx="331358" cy="360609"/>
            <a:chOff x="752" y="3163"/>
            <a:chExt cx="293" cy="376"/>
          </a:xfrm>
        </p:grpSpPr>
        <p:sp>
          <p:nvSpPr>
            <p:cNvPr id="146" name="AutoShape 33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7" name="Text Box 33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Br</a:t>
              </a:r>
            </a:p>
          </p:txBody>
        </p:sp>
      </p:grpSp>
      <p:sp>
        <p:nvSpPr>
          <p:cNvPr id="143" name="Text Box 346"/>
          <p:cNvSpPr txBox="1">
            <a:spLocks noChangeArrowheads="1"/>
          </p:cNvSpPr>
          <p:nvPr/>
        </p:nvSpPr>
        <p:spPr bwMode="auto">
          <a:xfrm>
            <a:off x="2483861" y="2787099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Al</a:t>
            </a:r>
          </a:p>
        </p:txBody>
      </p:sp>
      <p:sp>
        <p:nvSpPr>
          <p:cNvPr id="141" name="Text Box 349"/>
          <p:cNvSpPr txBox="1">
            <a:spLocks noChangeArrowheads="1"/>
          </p:cNvSpPr>
          <p:nvPr/>
        </p:nvSpPr>
        <p:spPr bwMode="auto">
          <a:xfrm>
            <a:off x="2813895" y="2783637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Si</a:t>
            </a:r>
          </a:p>
        </p:txBody>
      </p:sp>
      <p:grpSp>
        <p:nvGrpSpPr>
          <p:cNvPr id="95" name="Group 350"/>
          <p:cNvGrpSpPr>
            <a:grpSpLocks/>
          </p:cNvGrpSpPr>
          <p:nvPr/>
        </p:nvGrpSpPr>
        <p:grpSpPr bwMode="auto">
          <a:xfrm>
            <a:off x="3177203" y="2717087"/>
            <a:ext cx="331358" cy="360609"/>
            <a:chOff x="752" y="3163"/>
            <a:chExt cx="293" cy="376"/>
          </a:xfrm>
        </p:grpSpPr>
        <p:sp>
          <p:nvSpPr>
            <p:cNvPr id="138" name="AutoShape 35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9" name="Text Box 35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</a:t>
              </a:r>
            </a:p>
          </p:txBody>
        </p:sp>
      </p:grpSp>
      <p:grpSp>
        <p:nvGrpSpPr>
          <p:cNvPr id="96" name="Group 353"/>
          <p:cNvGrpSpPr>
            <a:grpSpLocks/>
          </p:cNvGrpSpPr>
          <p:nvPr/>
        </p:nvGrpSpPr>
        <p:grpSpPr bwMode="auto">
          <a:xfrm>
            <a:off x="3524394" y="2717087"/>
            <a:ext cx="331358" cy="360609"/>
            <a:chOff x="752" y="3163"/>
            <a:chExt cx="293" cy="376"/>
          </a:xfrm>
        </p:grpSpPr>
        <p:sp>
          <p:nvSpPr>
            <p:cNvPr id="136" name="AutoShape 35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7" name="Text Box 35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</a:t>
              </a:r>
            </a:p>
          </p:txBody>
        </p:sp>
      </p:grpSp>
      <p:grpSp>
        <p:nvGrpSpPr>
          <p:cNvPr id="97" name="Group 356"/>
          <p:cNvGrpSpPr>
            <a:grpSpLocks/>
          </p:cNvGrpSpPr>
          <p:nvPr/>
        </p:nvGrpSpPr>
        <p:grpSpPr bwMode="auto">
          <a:xfrm>
            <a:off x="3871585" y="2717087"/>
            <a:ext cx="331358" cy="360609"/>
            <a:chOff x="752" y="3163"/>
            <a:chExt cx="293" cy="376"/>
          </a:xfrm>
        </p:grpSpPr>
        <p:sp>
          <p:nvSpPr>
            <p:cNvPr id="134" name="AutoShape 35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" name="Text Box 35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Cl</a:t>
              </a:r>
            </a:p>
          </p:txBody>
        </p:sp>
      </p:grpSp>
      <p:sp>
        <p:nvSpPr>
          <p:cNvPr id="131" name="Text Box 368"/>
          <p:cNvSpPr txBox="1">
            <a:spLocks noChangeArrowheads="1"/>
          </p:cNvSpPr>
          <p:nvPr/>
        </p:nvSpPr>
        <p:spPr bwMode="auto">
          <a:xfrm>
            <a:off x="2483861" y="2411145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29" name="Text Box 371"/>
          <p:cNvSpPr txBox="1">
            <a:spLocks noChangeArrowheads="1"/>
          </p:cNvSpPr>
          <p:nvPr/>
        </p:nvSpPr>
        <p:spPr bwMode="auto">
          <a:xfrm>
            <a:off x="2813895" y="2407683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chemeClr val="bg1"/>
                </a:solidFill>
              </a:rPr>
              <a:t>C</a:t>
            </a:r>
          </a:p>
        </p:txBody>
      </p:sp>
      <p:grpSp>
        <p:nvGrpSpPr>
          <p:cNvPr id="101" name="Group 372"/>
          <p:cNvGrpSpPr>
            <a:grpSpLocks/>
          </p:cNvGrpSpPr>
          <p:nvPr/>
        </p:nvGrpSpPr>
        <p:grpSpPr bwMode="auto">
          <a:xfrm>
            <a:off x="3177203" y="2341133"/>
            <a:ext cx="331358" cy="360609"/>
            <a:chOff x="752" y="3163"/>
            <a:chExt cx="293" cy="376"/>
          </a:xfrm>
        </p:grpSpPr>
        <p:sp>
          <p:nvSpPr>
            <p:cNvPr id="126" name="AutoShape 37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7" name="Text Box 37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N</a:t>
              </a:r>
            </a:p>
          </p:txBody>
        </p:sp>
      </p:grpSp>
      <p:grpSp>
        <p:nvGrpSpPr>
          <p:cNvPr id="102" name="Group 375"/>
          <p:cNvGrpSpPr>
            <a:grpSpLocks/>
          </p:cNvGrpSpPr>
          <p:nvPr/>
        </p:nvGrpSpPr>
        <p:grpSpPr bwMode="auto">
          <a:xfrm>
            <a:off x="3524394" y="2341133"/>
            <a:ext cx="331358" cy="360609"/>
            <a:chOff x="752" y="3163"/>
            <a:chExt cx="293" cy="376"/>
          </a:xfrm>
        </p:grpSpPr>
        <p:sp>
          <p:nvSpPr>
            <p:cNvPr id="124" name="AutoShape 37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" name="Text Box 37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O</a:t>
              </a:r>
            </a:p>
          </p:txBody>
        </p:sp>
      </p:grpSp>
      <p:grpSp>
        <p:nvGrpSpPr>
          <p:cNvPr id="103" name="Group 378"/>
          <p:cNvGrpSpPr>
            <a:grpSpLocks/>
          </p:cNvGrpSpPr>
          <p:nvPr/>
        </p:nvGrpSpPr>
        <p:grpSpPr bwMode="auto">
          <a:xfrm>
            <a:off x="3871585" y="2341133"/>
            <a:ext cx="331358" cy="360609"/>
            <a:chOff x="752" y="3163"/>
            <a:chExt cx="293" cy="376"/>
          </a:xfrm>
        </p:grpSpPr>
        <p:sp>
          <p:nvSpPr>
            <p:cNvPr id="122" name="AutoShape 37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" name="Text Box 38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F</a:t>
              </a:r>
            </a:p>
          </p:txBody>
        </p:sp>
      </p:grpSp>
      <p:sp>
        <p:nvSpPr>
          <p:cNvPr id="291" name="Oval 6"/>
          <p:cNvSpPr>
            <a:spLocks noChangeAspect="1" noChangeArrowheads="1"/>
          </p:cNvSpPr>
          <p:nvPr/>
        </p:nvSpPr>
        <p:spPr bwMode="auto">
          <a:xfrm>
            <a:off x="938516" y="1200306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4" name="AutoShape 4"/>
          <p:cNvSpPr>
            <a:spLocks noChangeArrowheads="1"/>
          </p:cNvSpPr>
          <p:nvPr/>
        </p:nvSpPr>
        <p:spPr bwMode="auto">
          <a:xfrm>
            <a:off x="1320993" y="1008867"/>
            <a:ext cx="3399908" cy="687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87000">
                <a:schemeClr val="accent1">
                  <a:lumMod val="75000"/>
                </a:schemeClr>
              </a:gs>
              <a:gs pos="34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Configuração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eletrônica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6" name="AutoShape 382"/>
          <p:cNvSpPr>
            <a:spLocks noChangeArrowheads="1"/>
          </p:cNvSpPr>
          <p:nvPr/>
        </p:nvSpPr>
        <p:spPr bwMode="auto">
          <a:xfrm>
            <a:off x="3871805" y="1963261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" name="Text Box 383"/>
          <p:cNvSpPr txBox="1">
            <a:spLocks noChangeArrowheads="1"/>
          </p:cNvSpPr>
          <p:nvPr/>
        </p:nvSpPr>
        <p:spPr bwMode="auto">
          <a:xfrm>
            <a:off x="3870674" y="2033273"/>
            <a:ext cx="331358" cy="2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10066"/>
                </a:solidFill>
              </a:rPr>
              <a:t>H</a:t>
            </a:r>
          </a:p>
        </p:txBody>
      </p:sp>
      <p:grpSp>
        <p:nvGrpSpPr>
          <p:cNvPr id="331" name="Group 193"/>
          <p:cNvGrpSpPr>
            <a:grpSpLocks/>
          </p:cNvGrpSpPr>
          <p:nvPr/>
        </p:nvGrpSpPr>
        <p:grpSpPr bwMode="auto">
          <a:xfrm>
            <a:off x="1961470" y="5809768"/>
            <a:ext cx="331358" cy="360609"/>
            <a:chOff x="752" y="3163"/>
            <a:chExt cx="293" cy="376"/>
          </a:xfrm>
        </p:grpSpPr>
        <p:sp>
          <p:nvSpPr>
            <p:cNvPr id="332" name="AutoShape 19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3" name="Text Box 19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Hf</a:t>
              </a:r>
            </a:p>
          </p:txBody>
        </p:sp>
      </p:grpSp>
      <p:grpSp>
        <p:nvGrpSpPr>
          <p:cNvPr id="334" name="Group 196"/>
          <p:cNvGrpSpPr>
            <a:grpSpLocks/>
          </p:cNvGrpSpPr>
          <p:nvPr/>
        </p:nvGrpSpPr>
        <p:grpSpPr bwMode="auto">
          <a:xfrm>
            <a:off x="2308661" y="5809768"/>
            <a:ext cx="331358" cy="360609"/>
            <a:chOff x="752" y="3163"/>
            <a:chExt cx="293" cy="376"/>
          </a:xfrm>
        </p:grpSpPr>
        <p:sp>
          <p:nvSpPr>
            <p:cNvPr id="335" name="AutoShape 19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6" name="Text Box 19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Ta</a:t>
              </a:r>
            </a:p>
          </p:txBody>
        </p:sp>
      </p:grpSp>
      <p:grpSp>
        <p:nvGrpSpPr>
          <p:cNvPr id="337" name="Group 199"/>
          <p:cNvGrpSpPr>
            <a:grpSpLocks/>
          </p:cNvGrpSpPr>
          <p:nvPr/>
        </p:nvGrpSpPr>
        <p:grpSpPr bwMode="auto">
          <a:xfrm>
            <a:off x="2655851" y="5809768"/>
            <a:ext cx="331358" cy="360609"/>
            <a:chOff x="752" y="3163"/>
            <a:chExt cx="293" cy="376"/>
          </a:xfrm>
        </p:grpSpPr>
        <p:sp>
          <p:nvSpPr>
            <p:cNvPr id="338" name="AutoShape 20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9" name="Text Box 20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W</a:t>
              </a:r>
            </a:p>
          </p:txBody>
        </p:sp>
      </p:grpSp>
      <p:grpSp>
        <p:nvGrpSpPr>
          <p:cNvPr id="340" name="Group 202"/>
          <p:cNvGrpSpPr>
            <a:grpSpLocks/>
          </p:cNvGrpSpPr>
          <p:nvPr/>
        </p:nvGrpSpPr>
        <p:grpSpPr bwMode="auto">
          <a:xfrm>
            <a:off x="3003042" y="5809768"/>
            <a:ext cx="331358" cy="360609"/>
            <a:chOff x="752" y="3163"/>
            <a:chExt cx="293" cy="376"/>
          </a:xfrm>
        </p:grpSpPr>
        <p:sp>
          <p:nvSpPr>
            <p:cNvPr id="341" name="AutoShape 20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2" name="Text Box 20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Re</a:t>
              </a:r>
            </a:p>
          </p:txBody>
        </p:sp>
      </p:grpSp>
      <p:grpSp>
        <p:nvGrpSpPr>
          <p:cNvPr id="343" name="Group 205"/>
          <p:cNvGrpSpPr>
            <a:grpSpLocks/>
          </p:cNvGrpSpPr>
          <p:nvPr/>
        </p:nvGrpSpPr>
        <p:grpSpPr bwMode="auto">
          <a:xfrm>
            <a:off x="3350233" y="5809768"/>
            <a:ext cx="331358" cy="360609"/>
            <a:chOff x="752" y="3163"/>
            <a:chExt cx="293" cy="376"/>
          </a:xfrm>
        </p:grpSpPr>
        <p:sp>
          <p:nvSpPr>
            <p:cNvPr id="344" name="AutoShape 20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5" name="Text Box 20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Os</a:t>
              </a:r>
            </a:p>
          </p:txBody>
        </p:sp>
      </p:grpSp>
      <p:grpSp>
        <p:nvGrpSpPr>
          <p:cNvPr id="346" name="Group 208"/>
          <p:cNvGrpSpPr>
            <a:grpSpLocks/>
          </p:cNvGrpSpPr>
          <p:nvPr/>
        </p:nvGrpSpPr>
        <p:grpSpPr bwMode="auto">
          <a:xfrm>
            <a:off x="3697423" y="5809768"/>
            <a:ext cx="331358" cy="360609"/>
            <a:chOff x="752" y="3163"/>
            <a:chExt cx="293" cy="376"/>
          </a:xfrm>
        </p:grpSpPr>
        <p:sp>
          <p:nvSpPr>
            <p:cNvPr id="347" name="AutoShape 20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8" name="Text Box 21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Ir</a:t>
              </a:r>
            </a:p>
          </p:txBody>
        </p:sp>
      </p:grpSp>
      <p:grpSp>
        <p:nvGrpSpPr>
          <p:cNvPr id="349" name="Group 211"/>
          <p:cNvGrpSpPr>
            <a:grpSpLocks/>
          </p:cNvGrpSpPr>
          <p:nvPr/>
        </p:nvGrpSpPr>
        <p:grpSpPr bwMode="auto">
          <a:xfrm>
            <a:off x="4044614" y="5809768"/>
            <a:ext cx="331358" cy="360609"/>
            <a:chOff x="752" y="3163"/>
            <a:chExt cx="293" cy="376"/>
          </a:xfrm>
        </p:grpSpPr>
        <p:sp>
          <p:nvSpPr>
            <p:cNvPr id="350" name="AutoShape 21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1" name="Text Box 21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Pt</a:t>
              </a:r>
            </a:p>
          </p:txBody>
        </p:sp>
      </p:grpSp>
      <p:grpSp>
        <p:nvGrpSpPr>
          <p:cNvPr id="352" name="Group 214"/>
          <p:cNvGrpSpPr>
            <a:grpSpLocks/>
          </p:cNvGrpSpPr>
          <p:nvPr/>
        </p:nvGrpSpPr>
        <p:grpSpPr bwMode="auto">
          <a:xfrm>
            <a:off x="4391805" y="5809768"/>
            <a:ext cx="331358" cy="360609"/>
            <a:chOff x="752" y="3163"/>
            <a:chExt cx="293" cy="376"/>
          </a:xfrm>
        </p:grpSpPr>
        <p:sp>
          <p:nvSpPr>
            <p:cNvPr id="353" name="AutoShape 21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" name="Text Box 21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Au</a:t>
              </a:r>
            </a:p>
          </p:txBody>
        </p:sp>
      </p:grpSp>
      <p:grpSp>
        <p:nvGrpSpPr>
          <p:cNvPr id="355" name="Group 217"/>
          <p:cNvGrpSpPr>
            <a:grpSpLocks/>
          </p:cNvGrpSpPr>
          <p:nvPr/>
        </p:nvGrpSpPr>
        <p:grpSpPr bwMode="auto">
          <a:xfrm>
            <a:off x="4738995" y="5809768"/>
            <a:ext cx="331358" cy="360609"/>
            <a:chOff x="752" y="3163"/>
            <a:chExt cx="293" cy="376"/>
          </a:xfrm>
        </p:grpSpPr>
        <p:sp>
          <p:nvSpPr>
            <p:cNvPr id="356" name="AutoShape 21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7" name="Text Box 21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Hg</a:t>
              </a:r>
            </a:p>
          </p:txBody>
        </p:sp>
      </p:grpSp>
      <p:grpSp>
        <p:nvGrpSpPr>
          <p:cNvPr id="361" name="Group 244"/>
          <p:cNvGrpSpPr>
            <a:grpSpLocks/>
          </p:cNvGrpSpPr>
          <p:nvPr/>
        </p:nvGrpSpPr>
        <p:grpSpPr bwMode="auto">
          <a:xfrm>
            <a:off x="1961470" y="5429978"/>
            <a:ext cx="331358" cy="360609"/>
            <a:chOff x="752" y="3163"/>
            <a:chExt cx="293" cy="376"/>
          </a:xfrm>
        </p:grpSpPr>
        <p:sp>
          <p:nvSpPr>
            <p:cNvPr id="362" name="AutoShape 24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3" name="Text Box 24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Zr</a:t>
              </a:r>
            </a:p>
          </p:txBody>
        </p:sp>
      </p:grpSp>
      <p:grpSp>
        <p:nvGrpSpPr>
          <p:cNvPr id="364" name="Group 247"/>
          <p:cNvGrpSpPr>
            <a:grpSpLocks/>
          </p:cNvGrpSpPr>
          <p:nvPr/>
        </p:nvGrpSpPr>
        <p:grpSpPr bwMode="auto">
          <a:xfrm>
            <a:off x="2308661" y="5429978"/>
            <a:ext cx="331358" cy="360609"/>
            <a:chOff x="752" y="3163"/>
            <a:chExt cx="293" cy="376"/>
          </a:xfrm>
        </p:grpSpPr>
        <p:sp>
          <p:nvSpPr>
            <p:cNvPr id="365" name="AutoShape 24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" name="Text Box 24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Nb</a:t>
              </a:r>
            </a:p>
          </p:txBody>
        </p:sp>
      </p:grpSp>
      <p:grpSp>
        <p:nvGrpSpPr>
          <p:cNvPr id="367" name="Group 250"/>
          <p:cNvGrpSpPr>
            <a:grpSpLocks/>
          </p:cNvGrpSpPr>
          <p:nvPr/>
        </p:nvGrpSpPr>
        <p:grpSpPr bwMode="auto">
          <a:xfrm>
            <a:off x="2655851" y="5429978"/>
            <a:ext cx="331358" cy="360609"/>
            <a:chOff x="752" y="3163"/>
            <a:chExt cx="293" cy="376"/>
          </a:xfrm>
        </p:grpSpPr>
        <p:sp>
          <p:nvSpPr>
            <p:cNvPr id="368" name="AutoShape 25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" name="Text Box 25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Mo</a:t>
              </a:r>
            </a:p>
          </p:txBody>
        </p:sp>
      </p:grpSp>
      <p:grpSp>
        <p:nvGrpSpPr>
          <p:cNvPr id="370" name="Group 253"/>
          <p:cNvGrpSpPr>
            <a:grpSpLocks/>
          </p:cNvGrpSpPr>
          <p:nvPr/>
        </p:nvGrpSpPr>
        <p:grpSpPr bwMode="auto">
          <a:xfrm>
            <a:off x="3003042" y="5429978"/>
            <a:ext cx="331358" cy="360609"/>
            <a:chOff x="752" y="3163"/>
            <a:chExt cx="293" cy="376"/>
          </a:xfrm>
        </p:grpSpPr>
        <p:sp>
          <p:nvSpPr>
            <p:cNvPr id="371" name="AutoShape 25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2" name="Text Box 25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Tc</a:t>
              </a:r>
            </a:p>
          </p:txBody>
        </p:sp>
      </p:grpSp>
      <p:grpSp>
        <p:nvGrpSpPr>
          <p:cNvPr id="373" name="Group 256"/>
          <p:cNvGrpSpPr>
            <a:grpSpLocks/>
          </p:cNvGrpSpPr>
          <p:nvPr/>
        </p:nvGrpSpPr>
        <p:grpSpPr bwMode="auto">
          <a:xfrm>
            <a:off x="3350233" y="5429978"/>
            <a:ext cx="331358" cy="360609"/>
            <a:chOff x="752" y="3163"/>
            <a:chExt cx="293" cy="376"/>
          </a:xfrm>
        </p:grpSpPr>
        <p:sp>
          <p:nvSpPr>
            <p:cNvPr id="374" name="AutoShape 25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5" name="Text Box 25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Ru</a:t>
              </a:r>
            </a:p>
          </p:txBody>
        </p:sp>
      </p:grpSp>
      <p:grpSp>
        <p:nvGrpSpPr>
          <p:cNvPr id="376" name="Group 259"/>
          <p:cNvGrpSpPr>
            <a:grpSpLocks/>
          </p:cNvGrpSpPr>
          <p:nvPr/>
        </p:nvGrpSpPr>
        <p:grpSpPr bwMode="auto">
          <a:xfrm>
            <a:off x="3697423" y="5429978"/>
            <a:ext cx="331358" cy="360609"/>
            <a:chOff x="752" y="3163"/>
            <a:chExt cx="293" cy="376"/>
          </a:xfrm>
        </p:grpSpPr>
        <p:sp>
          <p:nvSpPr>
            <p:cNvPr id="377" name="AutoShape 26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8" name="Text Box 26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Rh</a:t>
              </a:r>
            </a:p>
          </p:txBody>
        </p:sp>
      </p:grpSp>
      <p:grpSp>
        <p:nvGrpSpPr>
          <p:cNvPr id="379" name="Group 262"/>
          <p:cNvGrpSpPr>
            <a:grpSpLocks/>
          </p:cNvGrpSpPr>
          <p:nvPr/>
        </p:nvGrpSpPr>
        <p:grpSpPr bwMode="auto">
          <a:xfrm>
            <a:off x="4044614" y="5429978"/>
            <a:ext cx="331358" cy="360609"/>
            <a:chOff x="752" y="3163"/>
            <a:chExt cx="293" cy="376"/>
          </a:xfrm>
        </p:grpSpPr>
        <p:sp>
          <p:nvSpPr>
            <p:cNvPr id="380" name="AutoShape 26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1" name="Text Box 26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Pd</a:t>
              </a:r>
            </a:p>
          </p:txBody>
        </p:sp>
      </p:grpSp>
      <p:grpSp>
        <p:nvGrpSpPr>
          <p:cNvPr id="382" name="Group 265"/>
          <p:cNvGrpSpPr>
            <a:grpSpLocks/>
          </p:cNvGrpSpPr>
          <p:nvPr/>
        </p:nvGrpSpPr>
        <p:grpSpPr bwMode="auto">
          <a:xfrm>
            <a:off x="4391805" y="5429978"/>
            <a:ext cx="331358" cy="360609"/>
            <a:chOff x="752" y="3163"/>
            <a:chExt cx="293" cy="376"/>
          </a:xfrm>
        </p:grpSpPr>
        <p:sp>
          <p:nvSpPr>
            <p:cNvPr id="383" name="AutoShape 26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4" name="Text Box 26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Ag</a:t>
              </a:r>
            </a:p>
          </p:txBody>
        </p:sp>
      </p:grpSp>
      <p:grpSp>
        <p:nvGrpSpPr>
          <p:cNvPr id="385" name="Group 268"/>
          <p:cNvGrpSpPr>
            <a:grpSpLocks/>
          </p:cNvGrpSpPr>
          <p:nvPr/>
        </p:nvGrpSpPr>
        <p:grpSpPr bwMode="auto">
          <a:xfrm>
            <a:off x="4738995" y="5429978"/>
            <a:ext cx="331358" cy="360609"/>
            <a:chOff x="752" y="3163"/>
            <a:chExt cx="293" cy="376"/>
          </a:xfrm>
        </p:grpSpPr>
        <p:sp>
          <p:nvSpPr>
            <p:cNvPr id="386" name="AutoShape 26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7" name="Text Box 27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Cd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614279" y="5050188"/>
            <a:ext cx="331358" cy="1120189"/>
            <a:chOff x="1614279" y="5050188"/>
            <a:chExt cx="331358" cy="1120189"/>
          </a:xfrm>
        </p:grpSpPr>
        <p:grpSp>
          <p:nvGrpSpPr>
            <p:cNvPr id="328" name="Group 190"/>
            <p:cNvGrpSpPr>
              <a:grpSpLocks/>
            </p:cNvGrpSpPr>
            <p:nvPr/>
          </p:nvGrpSpPr>
          <p:grpSpPr bwMode="auto">
            <a:xfrm>
              <a:off x="1614279" y="5809768"/>
              <a:ext cx="331358" cy="360609"/>
              <a:chOff x="752" y="3163"/>
              <a:chExt cx="293" cy="376"/>
            </a:xfrm>
          </p:grpSpPr>
          <p:sp>
            <p:nvSpPr>
              <p:cNvPr id="329" name="AutoShape 191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0" name="Text Box 192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La</a:t>
                </a:r>
                <a:endParaRPr lang="en-GB" altLang="pt-BR" sz="2000" b="1" baseline="30000">
                  <a:solidFill>
                    <a:srgbClr val="010066"/>
                  </a:solidFill>
                </a:endParaRPr>
              </a:p>
            </p:txBody>
          </p:sp>
        </p:grpSp>
        <p:grpSp>
          <p:nvGrpSpPr>
            <p:cNvPr id="358" name="Group 241"/>
            <p:cNvGrpSpPr>
              <a:grpSpLocks/>
            </p:cNvGrpSpPr>
            <p:nvPr/>
          </p:nvGrpSpPr>
          <p:grpSpPr bwMode="auto">
            <a:xfrm>
              <a:off x="1614279" y="5429978"/>
              <a:ext cx="331358" cy="360609"/>
              <a:chOff x="752" y="3163"/>
              <a:chExt cx="293" cy="376"/>
            </a:xfrm>
          </p:grpSpPr>
          <p:sp>
            <p:nvSpPr>
              <p:cNvPr id="359" name="AutoShape 24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0" name="Text Box 24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>
                    <a:solidFill>
                      <a:srgbClr val="010066"/>
                    </a:solidFill>
                  </a:rPr>
                  <a:t>Y</a:t>
                </a:r>
              </a:p>
            </p:txBody>
          </p:sp>
        </p:grpSp>
        <p:grpSp>
          <p:nvGrpSpPr>
            <p:cNvPr id="388" name="Group 292"/>
            <p:cNvGrpSpPr>
              <a:grpSpLocks/>
            </p:cNvGrpSpPr>
            <p:nvPr/>
          </p:nvGrpSpPr>
          <p:grpSpPr bwMode="auto">
            <a:xfrm>
              <a:off x="1614279" y="5050188"/>
              <a:ext cx="331358" cy="360609"/>
              <a:chOff x="752" y="3163"/>
              <a:chExt cx="293" cy="376"/>
            </a:xfrm>
          </p:grpSpPr>
          <p:sp>
            <p:nvSpPr>
              <p:cNvPr id="389" name="AutoShape 293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0" name="Text Box 294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Sc</a:t>
                </a:r>
              </a:p>
            </p:txBody>
          </p:sp>
        </p:grpSp>
      </p:grpSp>
      <p:grpSp>
        <p:nvGrpSpPr>
          <p:cNvPr id="391" name="Group 295"/>
          <p:cNvGrpSpPr>
            <a:grpSpLocks/>
          </p:cNvGrpSpPr>
          <p:nvPr/>
        </p:nvGrpSpPr>
        <p:grpSpPr bwMode="auto">
          <a:xfrm>
            <a:off x="1961470" y="5050188"/>
            <a:ext cx="331358" cy="360609"/>
            <a:chOff x="752" y="3163"/>
            <a:chExt cx="293" cy="376"/>
          </a:xfrm>
        </p:grpSpPr>
        <p:sp>
          <p:nvSpPr>
            <p:cNvPr id="392" name="AutoShape 29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3" name="Text Box 29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Ti</a:t>
              </a:r>
            </a:p>
          </p:txBody>
        </p:sp>
      </p:grpSp>
      <p:grpSp>
        <p:nvGrpSpPr>
          <p:cNvPr id="394" name="Group 298"/>
          <p:cNvGrpSpPr>
            <a:grpSpLocks/>
          </p:cNvGrpSpPr>
          <p:nvPr/>
        </p:nvGrpSpPr>
        <p:grpSpPr bwMode="auto">
          <a:xfrm>
            <a:off x="2308661" y="5050188"/>
            <a:ext cx="331358" cy="360609"/>
            <a:chOff x="752" y="3163"/>
            <a:chExt cx="293" cy="376"/>
          </a:xfrm>
        </p:grpSpPr>
        <p:sp>
          <p:nvSpPr>
            <p:cNvPr id="395" name="AutoShape 29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6" name="Text Box 30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V</a:t>
              </a:r>
            </a:p>
          </p:txBody>
        </p:sp>
      </p:grpSp>
      <p:grpSp>
        <p:nvGrpSpPr>
          <p:cNvPr id="397" name="Group 301"/>
          <p:cNvGrpSpPr>
            <a:grpSpLocks/>
          </p:cNvGrpSpPr>
          <p:nvPr/>
        </p:nvGrpSpPr>
        <p:grpSpPr bwMode="auto">
          <a:xfrm>
            <a:off x="2655851" y="5050188"/>
            <a:ext cx="331358" cy="360609"/>
            <a:chOff x="752" y="3163"/>
            <a:chExt cx="293" cy="376"/>
          </a:xfrm>
        </p:grpSpPr>
        <p:sp>
          <p:nvSpPr>
            <p:cNvPr id="398" name="AutoShape 30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" name="Text Box 30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Cr</a:t>
              </a:r>
            </a:p>
          </p:txBody>
        </p:sp>
      </p:grpSp>
      <p:grpSp>
        <p:nvGrpSpPr>
          <p:cNvPr id="400" name="Group 304"/>
          <p:cNvGrpSpPr>
            <a:grpSpLocks/>
          </p:cNvGrpSpPr>
          <p:nvPr/>
        </p:nvGrpSpPr>
        <p:grpSpPr bwMode="auto">
          <a:xfrm>
            <a:off x="3003042" y="5050188"/>
            <a:ext cx="331358" cy="360609"/>
            <a:chOff x="752" y="3163"/>
            <a:chExt cx="293" cy="376"/>
          </a:xfrm>
        </p:grpSpPr>
        <p:sp>
          <p:nvSpPr>
            <p:cNvPr id="401" name="AutoShape 30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2" name="Text Box 30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Mn</a:t>
              </a:r>
            </a:p>
          </p:txBody>
        </p:sp>
      </p:grpSp>
      <p:grpSp>
        <p:nvGrpSpPr>
          <p:cNvPr id="403" name="Group 307"/>
          <p:cNvGrpSpPr>
            <a:grpSpLocks/>
          </p:cNvGrpSpPr>
          <p:nvPr/>
        </p:nvGrpSpPr>
        <p:grpSpPr bwMode="auto">
          <a:xfrm>
            <a:off x="3350233" y="5050188"/>
            <a:ext cx="331358" cy="360609"/>
            <a:chOff x="752" y="3163"/>
            <a:chExt cx="293" cy="376"/>
          </a:xfrm>
        </p:grpSpPr>
        <p:sp>
          <p:nvSpPr>
            <p:cNvPr id="404" name="AutoShape 30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5" name="Text Box 30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10066"/>
                  </a:solidFill>
                </a:rPr>
                <a:t>Fe</a:t>
              </a:r>
            </a:p>
          </p:txBody>
        </p:sp>
      </p:grpSp>
      <p:grpSp>
        <p:nvGrpSpPr>
          <p:cNvPr id="406" name="Group 310"/>
          <p:cNvGrpSpPr>
            <a:grpSpLocks/>
          </p:cNvGrpSpPr>
          <p:nvPr/>
        </p:nvGrpSpPr>
        <p:grpSpPr bwMode="auto">
          <a:xfrm>
            <a:off x="3697423" y="5050188"/>
            <a:ext cx="331358" cy="360609"/>
            <a:chOff x="752" y="3163"/>
            <a:chExt cx="293" cy="376"/>
          </a:xfrm>
        </p:grpSpPr>
        <p:sp>
          <p:nvSpPr>
            <p:cNvPr id="407" name="AutoShape 31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8" name="Text Box 31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Co</a:t>
              </a:r>
            </a:p>
          </p:txBody>
        </p:sp>
      </p:grpSp>
      <p:grpSp>
        <p:nvGrpSpPr>
          <p:cNvPr id="409" name="Group 313"/>
          <p:cNvGrpSpPr>
            <a:grpSpLocks/>
          </p:cNvGrpSpPr>
          <p:nvPr/>
        </p:nvGrpSpPr>
        <p:grpSpPr bwMode="auto">
          <a:xfrm>
            <a:off x="4026519" y="5057860"/>
            <a:ext cx="349452" cy="360609"/>
            <a:chOff x="736" y="3171"/>
            <a:chExt cx="309" cy="376"/>
          </a:xfrm>
        </p:grpSpPr>
        <p:sp>
          <p:nvSpPr>
            <p:cNvPr id="410" name="AutoShape 314"/>
            <p:cNvSpPr>
              <a:spLocks noChangeArrowheads="1"/>
            </p:cNvSpPr>
            <p:nvPr/>
          </p:nvSpPr>
          <p:spPr bwMode="auto">
            <a:xfrm>
              <a:off x="736" y="3171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" name="Text Box 31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Ni</a:t>
              </a:r>
            </a:p>
          </p:txBody>
        </p:sp>
      </p:grpSp>
      <p:grpSp>
        <p:nvGrpSpPr>
          <p:cNvPr id="412" name="Group 316"/>
          <p:cNvGrpSpPr>
            <a:grpSpLocks/>
          </p:cNvGrpSpPr>
          <p:nvPr/>
        </p:nvGrpSpPr>
        <p:grpSpPr bwMode="auto">
          <a:xfrm>
            <a:off x="4391805" y="5050188"/>
            <a:ext cx="331358" cy="360609"/>
            <a:chOff x="752" y="3163"/>
            <a:chExt cx="293" cy="376"/>
          </a:xfrm>
        </p:grpSpPr>
        <p:sp>
          <p:nvSpPr>
            <p:cNvPr id="413" name="AutoShape 31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" name="Text Box 31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Cu</a:t>
              </a:r>
            </a:p>
          </p:txBody>
        </p:sp>
      </p:grpSp>
      <p:grpSp>
        <p:nvGrpSpPr>
          <p:cNvPr id="415" name="Group 319"/>
          <p:cNvGrpSpPr>
            <a:grpSpLocks/>
          </p:cNvGrpSpPr>
          <p:nvPr/>
        </p:nvGrpSpPr>
        <p:grpSpPr bwMode="auto">
          <a:xfrm>
            <a:off x="4738995" y="5050188"/>
            <a:ext cx="331358" cy="360609"/>
            <a:chOff x="752" y="3163"/>
            <a:chExt cx="293" cy="376"/>
          </a:xfrm>
        </p:grpSpPr>
        <p:sp>
          <p:nvSpPr>
            <p:cNvPr id="416" name="AutoShape 32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7" name="Text Box 32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Zn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256663" y="2397812"/>
            <a:ext cx="2064498" cy="1896031"/>
            <a:chOff x="5731259" y="2371094"/>
            <a:chExt cx="2064498" cy="1896031"/>
          </a:xfrm>
        </p:grpSpPr>
        <p:sp>
          <p:nvSpPr>
            <p:cNvPr id="6" name="CaixaDeTexto 5"/>
            <p:cNvSpPr txBox="1"/>
            <p:nvPr/>
          </p:nvSpPr>
          <p:spPr>
            <a:xfrm>
              <a:off x="6704122" y="2371094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2s</a:t>
              </a:r>
              <a:r>
                <a:rPr lang="pt-BR" sz="2000" baseline="30000" dirty="0" smtClean="0"/>
                <a:t>2</a:t>
              </a:r>
              <a:r>
                <a:rPr lang="pt-BR" sz="2000" dirty="0" smtClean="0"/>
                <a:t>, 2p</a:t>
              </a:r>
              <a:r>
                <a:rPr lang="pt-BR" sz="2000" baseline="30000" dirty="0" smtClean="0"/>
                <a:t>2</a:t>
              </a:r>
              <a:endParaRPr lang="pt-BR" sz="2000" dirty="0"/>
            </a:p>
          </p:txBody>
        </p:sp>
        <p:sp>
          <p:nvSpPr>
            <p:cNvPr id="449" name="CaixaDeTexto 448"/>
            <p:cNvSpPr txBox="1"/>
            <p:nvPr/>
          </p:nvSpPr>
          <p:spPr>
            <a:xfrm>
              <a:off x="6704121" y="2771237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3s</a:t>
              </a:r>
              <a:r>
                <a:rPr lang="pt-BR" sz="2000" baseline="30000" dirty="0" smtClean="0"/>
                <a:t>2</a:t>
              </a:r>
              <a:r>
                <a:rPr lang="pt-BR" sz="2000" dirty="0" smtClean="0"/>
                <a:t>, 3p</a:t>
              </a:r>
              <a:r>
                <a:rPr lang="pt-BR" sz="2000" baseline="30000" dirty="0" smtClean="0"/>
                <a:t>2</a:t>
              </a:r>
              <a:endParaRPr lang="pt-BR" sz="2000" dirty="0"/>
            </a:p>
          </p:txBody>
        </p:sp>
        <p:sp>
          <p:nvSpPr>
            <p:cNvPr id="450" name="CaixaDeTexto 449"/>
            <p:cNvSpPr txBox="1"/>
            <p:nvPr/>
          </p:nvSpPr>
          <p:spPr>
            <a:xfrm>
              <a:off x="6218081" y="3109039"/>
              <a:ext cx="15776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3d</a:t>
              </a:r>
              <a:r>
                <a:rPr lang="pt-BR" sz="2000" baseline="30000" dirty="0" smtClean="0"/>
                <a:t>10</a:t>
              </a:r>
              <a:r>
                <a:rPr lang="pt-BR" sz="2000" dirty="0" smtClean="0"/>
                <a:t>, 4s</a:t>
              </a:r>
              <a:r>
                <a:rPr lang="pt-BR" sz="2000" baseline="30000" dirty="0" smtClean="0"/>
                <a:t>2</a:t>
              </a:r>
              <a:r>
                <a:rPr lang="pt-BR" sz="2000" dirty="0" smtClean="0"/>
                <a:t>, 4p</a:t>
              </a:r>
              <a:r>
                <a:rPr lang="pt-BR" sz="2000" baseline="30000" dirty="0" smtClean="0"/>
                <a:t>2</a:t>
              </a:r>
              <a:endParaRPr lang="pt-BR" sz="2000" baseline="30000" dirty="0"/>
            </a:p>
          </p:txBody>
        </p:sp>
        <p:sp>
          <p:nvSpPr>
            <p:cNvPr id="451" name="CaixaDeTexto 450"/>
            <p:cNvSpPr txBox="1"/>
            <p:nvPr/>
          </p:nvSpPr>
          <p:spPr>
            <a:xfrm>
              <a:off x="6218080" y="3493775"/>
              <a:ext cx="1534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4d</a:t>
              </a:r>
              <a:r>
                <a:rPr lang="pt-BR" sz="2000" baseline="30000" dirty="0" smtClean="0"/>
                <a:t>10</a:t>
              </a:r>
              <a:r>
                <a:rPr lang="pt-BR" sz="2000" dirty="0" smtClean="0"/>
                <a:t>, 5s</a:t>
              </a:r>
              <a:r>
                <a:rPr lang="pt-BR" sz="2000" baseline="30000" dirty="0" smtClean="0"/>
                <a:t>2</a:t>
              </a:r>
              <a:r>
                <a:rPr lang="pt-BR" sz="2000" dirty="0" smtClean="0"/>
                <a:t>, 5p</a:t>
              </a:r>
              <a:r>
                <a:rPr lang="pt-BR" sz="2000" baseline="30000" dirty="0" smtClean="0"/>
                <a:t>2</a:t>
              </a:r>
              <a:endParaRPr lang="pt-BR" sz="2000" dirty="0"/>
            </a:p>
          </p:txBody>
        </p:sp>
        <p:sp>
          <p:nvSpPr>
            <p:cNvPr id="452" name="CaixaDeTexto 451"/>
            <p:cNvSpPr txBox="1"/>
            <p:nvPr/>
          </p:nvSpPr>
          <p:spPr>
            <a:xfrm>
              <a:off x="5731259" y="3867015"/>
              <a:ext cx="20168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4f</a:t>
              </a:r>
              <a:r>
                <a:rPr lang="pt-BR" sz="2000" baseline="30000" dirty="0" smtClean="0"/>
                <a:t>14,</a:t>
              </a:r>
              <a:r>
                <a:rPr lang="pt-BR" sz="2000" dirty="0" smtClean="0"/>
                <a:t> 5d</a:t>
              </a:r>
              <a:r>
                <a:rPr lang="pt-BR" sz="2000" baseline="30000" dirty="0" smtClean="0"/>
                <a:t>10</a:t>
              </a:r>
              <a:r>
                <a:rPr lang="pt-BR" sz="2000" dirty="0" smtClean="0"/>
                <a:t>, 6s</a:t>
              </a:r>
              <a:r>
                <a:rPr lang="pt-BR" sz="2000" baseline="30000" dirty="0" smtClean="0"/>
                <a:t>2</a:t>
              </a:r>
              <a:r>
                <a:rPr lang="pt-BR" sz="2000" dirty="0" smtClean="0"/>
                <a:t>, 6p</a:t>
              </a:r>
              <a:r>
                <a:rPr lang="pt-BR" sz="2000" baseline="30000" dirty="0" smtClean="0"/>
                <a:t>2</a:t>
              </a:r>
              <a:endParaRPr lang="pt-BR" sz="2000" dirty="0"/>
            </a:p>
          </p:txBody>
        </p:sp>
      </p:grpSp>
      <p:sp>
        <p:nvSpPr>
          <p:cNvPr id="261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62" name="Grupo 261"/>
          <p:cNvGrpSpPr/>
          <p:nvPr/>
        </p:nvGrpSpPr>
        <p:grpSpPr>
          <a:xfrm>
            <a:off x="4746089" y="2352653"/>
            <a:ext cx="329374" cy="2251148"/>
            <a:chOff x="694108" y="2935967"/>
            <a:chExt cx="329374" cy="2251148"/>
          </a:xfrm>
        </p:grpSpPr>
        <p:sp>
          <p:nvSpPr>
            <p:cNvPr id="263" name="AutoShape 401"/>
            <p:cNvSpPr>
              <a:spLocks noChangeArrowheads="1"/>
            </p:cNvSpPr>
            <p:nvPr/>
          </p:nvSpPr>
          <p:spPr bwMode="auto">
            <a:xfrm>
              <a:off x="694386" y="445055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4" name="AutoShape 404"/>
            <p:cNvSpPr>
              <a:spLocks noChangeArrowheads="1"/>
            </p:cNvSpPr>
            <p:nvPr/>
          </p:nvSpPr>
          <p:spPr bwMode="auto">
            <a:xfrm>
              <a:off x="694386" y="407076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5" name="AutoShape 407"/>
            <p:cNvSpPr>
              <a:spLocks noChangeArrowheads="1"/>
            </p:cNvSpPr>
            <p:nvPr/>
          </p:nvSpPr>
          <p:spPr bwMode="auto">
            <a:xfrm>
              <a:off x="695517" y="369097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" name="AutoShape 410"/>
            <p:cNvSpPr>
              <a:spLocks noChangeArrowheads="1"/>
            </p:cNvSpPr>
            <p:nvPr/>
          </p:nvSpPr>
          <p:spPr bwMode="auto">
            <a:xfrm>
              <a:off x="694386" y="331461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" name="AutoShape 413"/>
            <p:cNvSpPr>
              <a:spLocks noChangeArrowheads="1"/>
            </p:cNvSpPr>
            <p:nvPr/>
          </p:nvSpPr>
          <p:spPr bwMode="auto">
            <a:xfrm>
              <a:off x="694108" y="293596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" name="AutoShape 417"/>
            <p:cNvSpPr>
              <a:spLocks noChangeArrowheads="1"/>
            </p:cNvSpPr>
            <p:nvPr/>
          </p:nvSpPr>
          <p:spPr bwMode="auto">
            <a:xfrm>
              <a:off x="694386" y="4826506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69" name="Text Box 171"/>
          <p:cNvSpPr txBox="1">
            <a:spLocks noChangeArrowheads="1"/>
          </p:cNvSpPr>
          <p:nvPr/>
        </p:nvSpPr>
        <p:spPr bwMode="auto">
          <a:xfrm>
            <a:off x="4744881" y="4289840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70" name="Text Box 225"/>
          <p:cNvSpPr txBox="1">
            <a:spLocks noChangeArrowheads="1"/>
          </p:cNvSpPr>
          <p:nvPr/>
        </p:nvSpPr>
        <p:spPr bwMode="auto">
          <a:xfrm>
            <a:off x="4751667" y="3913886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Pb</a:t>
            </a:r>
          </a:p>
        </p:txBody>
      </p:sp>
      <p:sp>
        <p:nvSpPr>
          <p:cNvPr id="271" name="Text Box 276"/>
          <p:cNvSpPr txBox="1">
            <a:spLocks noChangeArrowheads="1"/>
          </p:cNvSpPr>
          <p:nvPr/>
        </p:nvSpPr>
        <p:spPr bwMode="auto">
          <a:xfrm>
            <a:off x="4751667" y="3534096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Sn</a:t>
            </a:r>
          </a:p>
        </p:txBody>
      </p:sp>
      <p:sp>
        <p:nvSpPr>
          <p:cNvPr id="272" name="Text Box 327"/>
          <p:cNvSpPr txBox="1">
            <a:spLocks noChangeArrowheads="1"/>
          </p:cNvSpPr>
          <p:nvPr/>
        </p:nvSpPr>
        <p:spPr bwMode="auto">
          <a:xfrm>
            <a:off x="4751667" y="3154306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Ge</a:t>
            </a:r>
          </a:p>
        </p:txBody>
      </p:sp>
      <p:sp>
        <p:nvSpPr>
          <p:cNvPr id="273" name="Text Box 349"/>
          <p:cNvSpPr txBox="1">
            <a:spLocks noChangeArrowheads="1"/>
          </p:cNvSpPr>
          <p:nvPr/>
        </p:nvSpPr>
        <p:spPr bwMode="auto">
          <a:xfrm>
            <a:off x="4751667" y="2776434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Si</a:t>
            </a:r>
          </a:p>
        </p:txBody>
      </p:sp>
      <p:sp>
        <p:nvSpPr>
          <p:cNvPr id="288" name="Text Box 371"/>
          <p:cNvSpPr txBox="1">
            <a:spLocks noChangeArrowheads="1"/>
          </p:cNvSpPr>
          <p:nvPr/>
        </p:nvSpPr>
        <p:spPr bwMode="auto">
          <a:xfrm>
            <a:off x="4751667" y="2400480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chemeClr val="bg1"/>
                </a:solidFill>
              </a:rPr>
              <a:t>C</a:t>
            </a:r>
          </a:p>
        </p:txBody>
      </p:sp>
      <p:grpSp>
        <p:nvGrpSpPr>
          <p:cNvPr id="289" name="Grupo 288"/>
          <p:cNvGrpSpPr/>
          <p:nvPr/>
        </p:nvGrpSpPr>
        <p:grpSpPr>
          <a:xfrm>
            <a:off x="2003746" y="3111321"/>
            <a:ext cx="331358" cy="1120189"/>
            <a:chOff x="1614279" y="5050188"/>
            <a:chExt cx="331358" cy="1120189"/>
          </a:xfrm>
        </p:grpSpPr>
        <p:grpSp>
          <p:nvGrpSpPr>
            <p:cNvPr id="290" name="Group 190"/>
            <p:cNvGrpSpPr>
              <a:grpSpLocks/>
            </p:cNvGrpSpPr>
            <p:nvPr/>
          </p:nvGrpSpPr>
          <p:grpSpPr bwMode="auto">
            <a:xfrm>
              <a:off x="1614279" y="5809768"/>
              <a:ext cx="331358" cy="360609"/>
              <a:chOff x="752" y="3163"/>
              <a:chExt cx="293" cy="376"/>
            </a:xfrm>
          </p:grpSpPr>
          <p:sp>
            <p:nvSpPr>
              <p:cNvPr id="301" name="AutoShape 191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2" name="Text Box 192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La</a:t>
                </a:r>
                <a:endParaRPr lang="en-GB" altLang="pt-BR" sz="2000" b="1" baseline="30000">
                  <a:solidFill>
                    <a:srgbClr val="010066"/>
                  </a:solidFill>
                </a:endParaRPr>
              </a:p>
            </p:txBody>
          </p:sp>
        </p:grpSp>
        <p:grpSp>
          <p:nvGrpSpPr>
            <p:cNvPr id="292" name="Group 241"/>
            <p:cNvGrpSpPr>
              <a:grpSpLocks/>
            </p:cNvGrpSpPr>
            <p:nvPr/>
          </p:nvGrpSpPr>
          <p:grpSpPr bwMode="auto">
            <a:xfrm>
              <a:off x="1614279" y="5429978"/>
              <a:ext cx="331358" cy="360609"/>
              <a:chOff x="752" y="3163"/>
              <a:chExt cx="293" cy="376"/>
            </a:xfrm>
          </p:grpSpPr>
          <p:sp>
            <p:nvSpPr>
              <p:cNvPr id="299" name="AutoShape 24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0" name="Text Box 24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>
                    <a:solidFill>
                      <a:srgbClr val="010066"/>
                    </a:solidFill>
                  </a:rPr>
                  <a:t>Y</a:t>
                </a:r>
              </a:p>
            </p:txBody>
          </p:sp>
        </p:grpSp>
        <p:grpSp>
          <p:nvGrpSpPr>
            <p:cNvPr id="293" name="Group 292"/>
            <p:cNvGrpSpPr>
              <a:grpSpLocks/>
            </p:cNvGrpSpPr>
            <p:nvPr/>
          </p:nvGrpSpPr>
          <p:grpSpPr bwMode="auto">
            <a:xfrm>
              <a:off x="1614279" y="5050188"/>
              <a:ext cx="331358" cy="360609"/>
              <a:chOff x="752" y="3163"/>
              <a:chExt cx="293" cy="376"/>
            </a:xfrm>
          </p:grpSpPr>
          <p:sp>
            <p:nvSpPr>
              <p:cNvPr id="295" name="AutoShape 293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8" name="Text Box 294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Sc</a:t>
                </a:r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2002515" y="3063690"/>
            <a:ext cx="339743" cy="1145936"/>
            <a:chOff x="3403313" y="3265230"/>
            <a:chExt cx="339743" cy="1145936"/>
          </a:xfrm>
        </p:grpSpPr>
        <p:grpSp>
          <p:nvGrpSpPr>
            <p:cNvPr id="418" name="Group 292"/>
            <p:cNvGrpSpPr>
              <a:grpSpLocks/>
            </p:cNvGrpSpPr>
            <p:nvPr/>
          </p:nvGrpSpPr>
          <p:grpSpPr bwMode="auto">
            <a:xfrm>
              <a:off x="3403313" y="3265230"/>
              <a:ext cx="331358" cy="360609"/>
              <a:chOff x="752" y="3163"/>
              <a:chExt cx="293" cy="376"/>
            </a:xfrm>
          </p:grpSpPr>
          <p:sp>
            <p:nvSpPr>
              <p:cNvPr id="419" name="AutoShape 293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" name="Text Box 294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 err="1">
                    <a:solidFill>
                      <a:srgbClr val="010066"/>
                    </a:solidFill>
                  </a:rPr>
                  <a:t>Sc</a:t>
                </a:r>
                <a:endParaRPr lang="en-GB" altLang="pt-BR" b="1" dirty="0">
                  <a:solidFill>
                    <a:srgbClr val="010066"/>
                  </a:solidFill>
                </a:endParaRPr>
              </a:p>
            </p:txBody>
          </p:sp>
        </p:grpSp>
        <p:grpSp>
          <p:nvGrpSpPr>
            <p:cNvPr id="423" name="Group 241"/>
            <p:cNvGrpSpPr>
              <a:grpSpLocks/>
            </p:cNvGrpSpPr>
            <p:nvPr/>
          </p:nvGrpSpPr>
          <p:grpSpPr bwMode="auto">
            <a:xfrm>
              <a:off x="3411698" y="3670967"/>
              <a:ext cx="331358" cy="360609"/>
              <a:chOff x="752" y="3163"/>
              <a:chExt cx="293" cy="376"/>
            </a:xfrm>
          </p:grpSpPr>
          <p:sp>
            <p:nvSpPr>
              <p:cNvPr id="424" name="AutoShape 24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5" name="Text Box 24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>
                    <a:solidFill>
                      <a:srgbClr val="010066"/>
                    </a:solidFill>
                  </a:rPr>
                  <a:t>Y</a:t>
                </a:r>
              </a:p>
            </p:txBody>
          </p:sp>
        </p:grpSp>
        <p:grpSp>
          <p:nvGrpSpPr>
            <p:cNvPr id="426" name="Group 190"/>
            <p:cNvGrpSpPr>
              <a:grpSpLocks/>
            </p:cNvGrpSpPr>
            <p:nvPr/>
          </p:nvGrpSpPr>
          <p:grpSpPr bwMode="auto">
            <a:xfrm>
              <a:off x="3411698" y="4050557"/>
              <a:ext cx="331358" cy="360609"/>
              <a:chOff x="752" y="3163"/>
              <a:chExt cx="293" cy="376"/>
            </a:xfrm>
          </p:grpSpPr>
          <p:sp>
            <p:nvSpPr>
              <p:cNvPr id="427" name="AutoShape 191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8" name="Text Box 192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La</a:t>
                </a:r>
                <a:endParaRPr lang="en-GB" altLang="pt-BR" sz="2000" b="1" baseline="30000">
                  <a:solidFill>
                    <a:srgbClr val="010066"/>
                  </a:solidFill>
                </a:endParaRPr>
              </a:p>
            </p:txBody>
          </p:sp>
        </p:grpSp>
      </p:grpSp>
      <p:grpSp>
        <p:nvGrpSpPr>
          <p:cNvPr id="8" name="Grupo 7"/>
          <p:cNvGrpSpPr/>
          <p:nvPr/>
        </p:nvGrpSpPr>
        <p:grpSpPr>
          <a:xfrm>
            <a:off x="1630996" y="2341668"/>
            <a:ext cx="706187" cy="2253198"/>
            <a:chOff x="1725009" y="2351098"/>
            <a:chExt cx="706187" cy="2253198"/>
          </a:xfrm>
        </p:grpSpPr>
        <p:sp>
          <p:nvSpPr>
            <p:cNvPr id="274" name="AutoShape 134"/>
            <p:cNvSpPr>
              <a:spLocks noChangeArrowheads="1"/>
            </p:cNvSpPr>
            <p:nvPr/>
          </p:nvSpPr>
          <p:spPr bwMode="auto">
            <a:xfrm>
              <a:off x="1736318" y="4240458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0" name="AutoShape 188"/>
            <p:cNvSpPr>
              <a:spLocks noChangeArrowheads="1"/>
            </p:cNvSpPr>
            <p:nvPr/>
          </p:nvSpPr>
          <p:spPr bwMode="auto">
            <a:xfrm>
              <a:off x="1743103" y="3864504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" name="AutoShape 239"/>
            <p:cNvSpPr>
              <a:spLocks noChangeArrowheads="1"/>
            </p:cNvSpPr>
            <p:nvPr/>
          </p:nvSpPr>
          <p:spPr bwMode="auto">
            <a:xfrm>
              <a:off x="1743103" y="3484714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6" name="AutoShape 290"/>
            <p:cNvSpPr>
              <a:spLocks noChangeArrowheads="1"/>
            </p:cNvSpPr>
            <p:nvPr/>
          </p:nvSpPr>
          <p:spPr bwMode="auto">
            <a:xfrm>
              <a:off x="1743103" y="3104924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4" name="AutoShape 342"/>
            <p:cNvSpPr>
              <a:spLocks noChangeArrowheads="1"/>
            </p:cNvSpPr>
            <p:nvPr/>
          </p:nvSpPr>
          <p:spPr bwMode="auto">
            <a:xfrm>
              <a:off x="1743103" y="272705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" name="AutoShape 364"/>
            <p:cNvSpPr>
              <a:spLocks noChangeArrowheads="1"/>
            </p:cNvSpPr>
            <p:nvPr/>
          </p:nvSpPr>
          <p:spPr bwMode="auto">
            <a:xfrm>
              <a:off x="1743103" y="2351098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2087977" y="2354327"/>
              <a:ext cx="335883" cy="2249969"/>
              <a:chOff x="1223144" y="1939451"/>
              <a:chExt cx="335883" cy="2249969"/>
            </a:xfrm>
          </p:grpSpPr>
          <p:sp>
            <p:nvSpPr>
              <p:cNvPr id="252" name="AutoShape 167"/>
              <p:cNvSpPr>
                <a:spLocks noChangeArrowheads="1"/>
              </p:cNvSpPr>
              <p:nvPr/>
            </p:nvSpPr>
            <p:spPr bwMode="auto">
              <a:xfrm>
                <a:off x="1223144" y="3828811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218" name="AutoShape 221"/>
              <p:cNvSpPr>
                <a:spLocks noChangeArrowheads="1"/>
              </p:cNvSpPr>
              <p:nvPr/>
            </p:nvSpPr>
            <p:spPr bwMode="auto">
              <a:xfrm>
                <a:off x="1231062" y="3437512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86" name="AutoShape 272"/>
              <p:cNvSpPr>
                <a:spLocks noChangeArrowheads="1"/>
              </p:cNvSpPr>
              <p:nvPr/>
            </p:nvSpPr>
            <p:spPr bwMode="auto">
              <a:xfrm>
                <a:off x="1231062" y="3057722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54" name="AutoShape 323"/>
              <p:cNvSpPr>
                <a:spLocks noChangeArrowheads="1"/>
              </p:cNvSpPr>
              <p:nvPr/>
            </p:nvSpPr>
            <p:spPr bwMode="auto">
              <a:xfrm>
                <a:off x="1229930" y="2693277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42" name="AutoShape 345"/>
              <p:cNvSpPr>
                <a:spLocks noChangeArrowheads="1"/>
              </p:cNvSpPr>
              <p:nvPr/>
            </p:nvSpPr>
            <p:spPr bwMode="auto">
              <a:xfrm>
                <a:off x="1229930" y="2315405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30" name="AutoShape 367"/>
              <p:cNvSpPr>
                <a:spLocks noChangeArrowheads="1"/>
              </p:cNvSpPr>
              <p:nvPr/>
            </p:nvSpPr>
            <p:spPr bwMode="auto">
              <a:xfrm>
                <a:off x="1229930" y="1939451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1" name="Text Box 402"/>
            <p:cNvSpPr txBox="1">
              <a:spLocks noChangeArrowheads="1"/>
            </p:cNvSpPr>
            <p:nvPr/>
          </p:nvSpPr>
          <p:spPr bwMode="auto">
            <a:xfrm>
              <a:off x="1725009" y="393451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Cs</a:t>
              </a:r>
            </a:p>
          </p:txBody>
        </p:sp>
        <p:sp>
          <p:nvSpPr>
            <p:cNvPr id="119" name="Text Box 405"/>
            <p:cNvSpPr txBox="1">
              <a:spLocks noChangeArrowheads="1"/>
            </p:cNvSpPr>
            <p:nvPr/>
          </p:nvSpPr>
          <p:spPr bwMode="auto">
            <a:xfrm>
              <a:off x="1725009" y="355472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Rb</a:t>
              </a:r>
            </a:p>
          </p:txBody>
        </p:sp>
        <p:sp>
          <p:nvSpPr>
            <p:cNvPr id="117" name="Text Box 408"/>
            <p:cNvSpPr txBox="1">
              <a:spLocks noChangeArrowheads="1"/>
            </p:cNvSpPr>
            <p:nvPr/>
          </p:nvSpPr>
          <p:spPr bwMode="auto">
            <a:xfrm>
              <a:off x="1726140" y="317493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K</a:t>
              </a:r>
            </a:p>
          </p:txBody>
        </p:sp>
        <p:sp>
          <p:nvSpPr>
            <p:cNvPr id="115" name="Text Box 411"/>
            <p:cNvSpPr txBox="1">
              <a:spLocks noChangeArrowheads="1"/>
            </p:cNvSpPr>
            <p:nvPr/>
          </p:nvSpPr>
          <p:spPr bwMode="auto">
            <a:xfrm>
              <a:off x="1725009" y="2798583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Na</a:t>
              </a:r>
            </a:p>
          </p:txBody>
        </p:sp>
        <p:sp>
          <p:nvSpPr>
            <p:cNvPr id="113" name="Text Box 414"/>
            <p:cNvSpPr txBox="1">
              <a:spLocks noChangeArrowheads="1"/>
            </p:cNvSpPr>
            <p:nvPr/>
          </p:nvSpPr>
          <p:spPr bwMode="auto">
            <a:xfrm>
              <a:off x="1725009" y="2421110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Li</a:t>
              </a:r>
            </a:p>
          </p:txBody>
        </p:sp>
        <p:sp>
          <p:nvSpPr>
            <p:cNvPr id="111" name="Text Box 418"/>
            <p:cNvSpPr txBox="1">
              <a:spLocks noChangeArrowheads="1"/>
            </p:cNvSpPr>
            <p:nvPr/>
          </p:nvSpPr>
          <p:spPr bwMode="auto">
            <a:xfrm>
              <a:off x="1725009" y="4310470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Fr</a:t>
              </a:r>
            </a:p>
          </p:txBody>
        </p:sp>
        <p:sp>
          <p:nvSpPr>
            <p:cNvPr id="275" name="Text Box 135"/>
            <p:cNvSpPr txBox="1">
              <a:spLocks noChangeArrowheads="1"/>
            </p:cNvSpPr>
            <p:nvPr/>
          </p:nvSpPr>
          <p:spPr bwMode="auto">
            <a:xfrm>
              <a:off x="2084586" y="4321020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Ra</a:t>
              </a:r>
            </a:p>
          </p:txBody>
        </p:sp>
        <p:sp>
          <p:nvSpPr>
            <p:cNvPr id="241" name="Text Box 189"/>
            <p:cNvSpPr txBox="1">
              <a:spLocks noChangeArrowheads="1"/>
            </p:cNvSpPr>
            <p:nvPr/>
          </p:nvSpPr>
          <p:spPr bwMode="auto">
            <a:xfrm>
              <a:off x="2091371" y="394506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Ba</a:t>
              </a:r>
            </a:p>
          </p:txBody>
        </p:sp>
        <p:sp>
          <p:nvSpPr>
            <p:cNvPr id="209" name="Text Box 240"/>
            <p:cNvSpPr txBox="1">
              <a:spLocks noChangeArrowheads="1"/>
            </p:cNvSpPr>
            <p:nvPr/>
          </p:nvSpPr>
          <p:spPr bwMode="auto">
            <a:xfrm>
              <a:off x="2099838" y="356527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Sr</a:t>
              </a:r>
            </a:p>
          </p:txBody>
        </p:sp>
        <p:sp>
          <p:nvSpPr>
            <p:cNvPr id="177" name="Text Box 291"/>
            <p:cNvSpPr txBox="1">
              <a:spLocks noChangeArrowheads="1"/>
            </p:cNvSpPr>
            <p:nvPr/>
          </p:nvSpPr>
          <p:spPr bwMode="auto">
            <a:xfrm>
              <a:off x="2099838" y="318548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Ca</a:t>
              </a:r>
            </a:p>
          </p:txBody>
        </p:sp>
        <p:sp>
          <p:nvSpPr>
            <p:cNvPr id="145" name="Text Box 343"/>
            <p:cNvSpPr txBox="1">
              <a:spLocks noChangeArrowheads="1"/>
            </p:cNvSpPr>
            <p:nvPr/>
          </p:nvSpPr>
          <p:spPr bwMode="auto">
            <a:xfrm>
              <a:off x="2091371" y="2782213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Mg</a:t>
              </a:r>
            </a:p>
          </p:txBody>
        </p:sp>
        <p:sp>
          <p:nvSpPr>
            <p:cNvPr id="133" name="Text Box 365"/>
            <p:cNvSpPr txBox="1">
              <a:spLocks noChangeArrowheads="1"/>
            </p:cNvSpPr>
            <p:nvPr/>
          </p:nvSpPr>
          <p:spPr bwMode="auto">
            <a:xfrm>
              <a:off x="2089856" y="2387242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Be</a:t>
              </a:r>
            </a:p>
          </p:txBody>
        </p:sp>
      </p:grpSp>
      <p:sp>
        <p:nvSpPr>
          <p:cNvPr id="11" name="Elipse 10"/>
          <p:cNvSpPr/>
          <p:nvPr/>
        </p:nvSpPr>
        <p:spPr>
          <a:xfrm>
            <a:off x="5074332" y="3040041"/>
            <a:ext cx="2670670" cy="1553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04028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rs.els-cdn.com/content/image/1-s2.0-S0079670010001231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696741" cy="2808312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331640" y="404664"/>
            <a:ext cx="3528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/>
              <a:t>Nanotubos</a:t>
            </a:r>
            <a:r>
              <a:rPr lang="pt-BR" sz="2800" dirty="0" smtClean="0"/>
              <a:t> de carbono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172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5328592" cy="256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511930" y="332656"/>
            <a:ext cx="1756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err="1" smtClean="0"/>
              <a:t>Fullereno</a:t>
            </a:r>
            <a:endParaRPr lang="pt-BR" sz="2800" baseline="-250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764704"/>
            <a:ext cx="12073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smtClean="0"/>
              <a:t>C</a:t>
            </a:r>
            <a:r>
              <a:rPr lang="pt-BR" sz="6600" baseline="-25000" dirty="0" smtClean="0"/>
              <a:t>60</a:t>
            </a:r>
            <a:endParaRPr lang="pt-BR" sz="6600" baseline="-25000" dirty="0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3995936" y="1988840"/>
            <a:ext cx="864096" cy="1224136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4644008" y="2060848"/>
            <a:ext cx="792088" cy="1152128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572000" y="11967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Anéis de 6C adjacentes 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4427984" y="2564904"/>
            <a:ext cx="1368152" cy="1152128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940152" y="20608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Anel de 5C:</a:t>
            </a:r>
          </a:p>
          <a:p>
            <a:r>
              <a:rPr lang="pt-BR" dirty="0" smtClean="0"/>
              <a:t>Nenhum adjacente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835696" y="4653136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Ligação: </a:t>
            </a:r>
          </a:p>
          <a:p>
            <a:pPr marL="342900" indent="-342900">
              <a:buAutoNum type="arabicParenR"/>
            </a:pPr>
            <a:r>
              <a:rPr lang="pt-BR" dirty="0" smtClean="0"/>
              <a:t>C em hibridização sp</a:t>
            </a:r>
            <a:r>
              <a:rPr lang="pt-BR" baseline="30000" dirty="0" smtClean="0"/>
              <a:t>2</a:t>
            </a:r>
            <a:r>
              <a:rPr lang="pt-BR" dirty="0" smtClean="0"/>
              <a:t> (ligações </a:t>
            </a:r>
            <a:r>
              <a:rPr lang="pt-BR" dirty="0" smtClean="0">
                <a:sym typeface="Symbol"/>
              </a:rPr>
              <a:t> C-C)</a:t>
            </a:r>
            <a:r>
              <a:rPr lang="pt-BR" dirty="0" smtClean="0"/>
              <a:t> </a:t>
            </a:r>
          </a:p>
          <a:p>
            <a:pPr marL="342900" indent="-342900">
              <a:buAutoNum type="arabicParenR"/>
            </a:pPr>
            <a:r>
              <a:rPr lang="pt-BR" dirty="0" err="1" smtClean="0"/>
              <a:t>pz</a:t>
            </a:r>
            <a:r>
              <a:rPr lang="pt-BR" dirty="0" smtClean="0"/>
              <a:t> perpendicular ao plano sp</a:t>
            </a:r>
            <a:r>
              <a:rPr lang="pt-BR" baseline="30000" dirty="0" smtClean="0"/>
              <a:t>2</a:t>
            </a:r>
            <a:r>
              <a:rPr lang="pt-BR" dirty="0" smtClean="0"/>
              <a:t> (ligação </a:t>
            </a:r>
            <a:r>
              <a:rPr lang="pt-BR" dirty="0" smtClean="0">
                <a:sym typeface="Symbol"/>
              </a:rPr>
              <a:t> C-C)</a:t>
            </a:r>
          </a:p>
          <a:p>
            <a:pPr marL="342900" indent="-342900">
              <a:buAutoNum type="arabicParenR"/>
            </a:pPr>
            <a:r>
              <a:rPr lang="pt-BR" dirty="0" smtClean="0">
                <a:sym typeface="Symbol"/>
              </a:rPr>
              <a:t>Devido a dimensão da esfera, os anéis são planos com elevada conjugação );</a:t>
            </a:r>
          </a:p>
          <a:p>
            <a:pPr marL="342900" indent="-342900">
              <a:buAutoNum type="arabicParenR"/>
            </a:pPr>
            <a:r>
              <a:rPr lang="pt-BR" dirty="0" smtClean="0">
                <a:sym typeface="Symbol"/>
              </a:rPr>
              <a:t>Todos os átomos de C são química e magneticamente equivalentes.</a:t>
            </a:r>
            <a:r>
              <a:rPr lang="pt-BR" dirty="0"/>
              <a:t>	</a:t>
            </a: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4355976" y="3140968"/>
            <a:ext cx="1699767" cy="180202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156176" y="314096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139 </a:t>
            </a:r>
            <a:r>
              <a:rPr lang="pt-BR" dirty="0" err="1" smtClean="0"/>
              <a:t>pm</a:t>
            </a:r>
            <a:r>
              <a:rPr lang="pt-BR" dirty="0" smtClean="0"/>
              <a:t> (C=C)</a:t>
            </a:r>
            <a:endParaRPr lang="pt-BR" dirty="0"/>
          </a:p>
        </p:txBody>
      </p:sp>
      <p:cxnSp>
        <p:nvCxnSpPr>
          <p:cNvPr id="24" name="Conector de seta reta 23"/>
          <p:cNvCxnSpPr/>
          <p:nvPr/>
        </p:nvCxnSpPr>
        <p:spPr>
          <a:xfrm>
            <a:off x="4644008" y="3789040"/>
            <a:ext cx="1368152" cy="14401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084168" y="3717032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145,5 </a:t>
            </a:r>
            <a:r>
              <a:rPr lang="pt-BR" dirty="0" err="1" smtClean="0"/>
              <a:t>pm</a:t>
            </a:r>
            <a:r>
              <a:rPr lang="pt-BR" dirty="0" smtClean="0"/>
              <a:t> (C-C)</a:t>
            </a:r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6941503" y="365283"/>
            <a:ext cx="1872208" cy="1584176"/>
            <a:chOff x="6878317" y="1300731"/>
            <a:chExt cx="1872208" cy="158417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7520" t="11835" r="30391" b="55617"/>
            <a:stretch>
              <a:fillRect/>
            </a:stretch>
          </p:blipFill>
          <p:spPr bwMode="auto">
            <a:xfrm>
              <a:off x="6878317" y="1300731"/>
              <a:ext cx="1872208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Elipse 24"/>
            <p:cNvSpPr/>
            <p:nvPr/>
          </p:nvSpPr>
          <p:spPr>
            <a:xfrm>
              <a:off x="7183690" y="1890727"/>
              <a:ext cx="364067" cy="28723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7" name="Elipse 26"/>
            <p:cNvSpPr/>
            <p:nvPr/>
          </p:nvSpPr>
          <p:spPr>
            <a:xfrm>
              <a:off x="7671096" y="1890727"/>
              <a:ext cx="364067" cy="28723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8" name="Elipse 27"/>
            <p:cNvSpPr/>
            <p:nvPr/>
          </p:nvSpPr>
          <p:spPr>
            <a:xfrm>
              <a:off x="8158502" y="2034343"/>
              <a:ext cx="364067" cy="28723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9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11930" y="332656"/>
            <a:ext cx="1756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err="1" smtClean="0"/>
              <a:t>Fullereno</a:t>
            </a:r>
            <a:endParaRPr lang="pt-BR" sz="2800" baseline="-250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764704"/>
            <a:ext cx="12073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smtClean="0"/>
              <a:t>C</a:t>
            </a:r>
            <a:r>
              <a:rPr lang="pt-BR" sz="6600" baseline="-25000" dirty="0" smtClean="0"/>
              <a:t>70</a:t>
            </a:r>
            <a:endParaRPr lang="pt-BR" sz="6600" baseline="-25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907704" y="5103674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Ligação: </a:t>
            </a:r>
          </a:p>
          <a:p>
            <a:pPr marL="342900" indent="-342900">
              <a:buAutoNum type="arabicParenR"/>
            </a:pPr>
            <a:r>
              <a:rPr lang="pt-BR" dirty="0" smtClean="0"/>
              <a:t>C em hibridização sp2 (ligações </a:t>
            </a:r>
            <a:r>
              <a:rPr lang="pt-BR" dirty="0" smtClean="0">
                <a:sym typeface="Symbol"/>
              </a:rPr>
              <a:t> C-C)</a:t>
            </a:r>
            <a:r>
              <a:rPr lang="pt-BR" dirty="0" smtClean="0"/>
              <a:t> </a:t>
            </a:r>
          </a:p>
          <a:p>
            <a:pPr marL="342900" indent="-342900">
              <a:buAutoNum type="arabicParenR"/>
            </a:pPr>
            <a:r>
              <a:rPr lang="pt-BR" dirty="0" err="1" smtClean="0"/>
              <a:t>pz</a:t>
            </a:r>
            <a:r>
              <a:rPr lang="pt-BR" dirty="0" smtClean="0"/>
              <a:t> perpendicular ao plano sp2 (ligação </a:t>
            </a:r>
            <a:r>
              <a:rPr lang="pt-BR" dirty="0" smtClean="0">
                <a:sym typeface="Symbol"/>
              </a:rPr>
              <a:t> C-C)</a:t>
            </a:r>
          </a:p>
          <a:p>
            <a:pPr marL="342900" indent="-342900">
              <a:buAutoNum type="arabicParenR"/>
            </a:pPr>
            <a:r>
              <a:rPr lang="pt-BR" dirty="0" smtClean="0">
                <a:sym typeface="Symbol"/>
              </a:rPr>
              <a:t>Devido a dimensão da esfera, os anéis são planos com elevada conjugação )</a:t>
            </a:r>
            <a:r>
              <a:rPr lang="pt-BR" dirty="0"/>
              <a:t>	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744416" cy="269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4139952" y="2852936"/>
            <a:ext cx="388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 Carbonos magneticamente diferentes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13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29435" y="332656"/>
            <a:ext cx="4321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/>
              <a:t>Reatividade de </a:t>
            </a:r>
            <a:r>
              <a:rPr lang="pt-BR" sz="3200" dirty="0" err="1" smtClean="0"/>
              <a:t>Fullereno</a:t>
            </a:r>
            <a:endParaRPr lang="pt-BR" sz="32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4425504" y="1257141"/>
            <a:ext cx="46440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err="1" smtClean="0"/>
              <a:t>Fullerenos</a:t>
            </a:r>
            <a:r>
              <a:rPr lang="pt-BR" sz="2400" dirty="0" smtClean="0"/>
              <a:t> são solúveis em solventes org</a:t>
            </a:r>
            <a:r>
              <a:rPr lang="pt-BR" sz="2400" dirty="0" smtClean="0"/>
              <a:t>ânicos (absorvem luz em solução - coloridos)</a:t>
            </a:r>
            <a:endParaRPr lang="pt-BR" sz="2400" dirty="0" smtClean="0"/>
          </a:p>
          <a:p>
            <a:pPr>
              <a:buFont typeface="Wingdings" pitchFamily="2" charset="2"/>
              <a:buChar char="ü"/>
            </a:pPr>
            <a:endParaRPr lang="pt-BR" sz="24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err="1" smtClean="0"/>
              <a:t>Fullereno</a:t>
            </a:r>
            <a:r>
              <a:rPr lang="pt-BR" sz="2400" dirty="0" smtClean="0"/>
              <a:t> </a:t>
            </a:r>
            <a:r>
              <a:rPr lang="pt-BR" sz="2400" dirty="0" smtClean="0"/>
              <a:t>sofre redução com metais alcalinos (K, Rb)</a:t>
            </a:r>
          </a:p>
          <a:p>
            <a:endParaRPr lang="pt-BR" sz="2400" dirty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Estes compostos comportam-se como supercondutores a baixa temperatura (&lt; 20K)</a:t>
            </a:r>
            <a:endParaRPr lang="pt-BR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628801"/>
            <a:ext cx="4032448" cy="388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51520" y="4581128"/>
            <a:ext cx="45365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Ilustração das estruturas de K</a:t>
            </a:r>
            <a:r>
              <a:rPr lang="pt-BR" baseline="-25000" dirty="0" smtClean="0"/>
              <a:t>3</a:t>
            </a:r>
            <a:r>
              <a:rPr lang="pt-BR" dirty="0" smtClean="0"/>
              <a:t>C</a:t>
            </a:r>
            <a:r>
              <a:rPr lang="pt-BR" baseline="-25000" dirty="0" smtClean="0"/>
              <a:t>60</a:t>
            </a:r>
            <a:r>
              <a:rPr lang="pt-BR" dirty="0" smtClean="0"/>
              <a:t> e Rb</a:t>
            </a:r>
            <a:r>
              <a:rPr lang="pt-BR" baseline="-25000" dirty="0" smtClean="0"/>
              <a:t>3</a:t>
            </a:r>
            <a:r>
              <a:rPr lang="pt-BR" dirty="0" smtClean="0"/>
              <a:t>C</a:t>
            </a:r>
            <a:r>
              <a:rPr lang="pt-BR" baseline="-25000" dirty="0" smtClean="0"/>
              <a:t>60</a:t>
            </a:r>
          </a:p>
          <a:p>
            <a:r>
              <a:rPr lang="pt-BR" dirty="0" smtClean="0"/>
              <a:t>O cátion M+ ocupa todos as “posições” tetraédricas (vermelho) e </a:t>
            </a:r>
            <a:r>
              <a:rPr lang="pt-BR" dirty="0" err="1" smtClean="0"/>
              <a:t>octaédrica</a:t>
            </a:r>
            <a:r>
              <a:rPr lang="pt-BR" dirty="0" smtClean="0"/>
              <a:t> (cinza)</a:t>
            </a:r>
            <a:endParaRPr lang="pt-BR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301208"/>
            <a:ext cx="3990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563888" y="6309320"/>
            <a:ext cx="531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Potenciais de Redução de </a:t>
            </a:r>
            <a:r>
              <a:rPr lang="pt-BR" dirty="0" err="1" smtClean="0"/>
              <a:t>Fullereno</a:t>
            </a:r>
            <a:r>
              <a:rPr lang="pt-BR" dirty="0" smtClean="0"/>
              <a:t> em amônia líquida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5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16632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Reatividade de </a:t>
            </a:r>
            <a:r>
              <a:rPr lang="pt-BR" sz="3200" dirty="0" err="1" smtClean="0"/>
              <a:t>Fullereno</a:t>
            </a:r>
            <a:endParaRPr lang="pt-BR" sz="3200" dirty="0" smtClean="0"/>
          </a:p>
          <a:p>
            <a:pPr algn="ctr"/>
            <a:r>
              <a:rPr lang="pt-BR" sz="2400" dirty="0" smtClean="0"/>
              <a:t>Reações lembram as reações de </a:t>
            </a:r>
            <a:r>
              <a:rPr lang="pt-BR" sz="2400" dirty="0" err="1" smtClean="0"/>
              <a:t>alceno</a:t>
            </a:r>
            <a:r>
              <a:rPr lang="pt-BR" sz="2400" dirty="0" smtClean="0"/>
              <a:t>: adições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59832"/>
            <a:ext cx="7238206" cy="432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67544" y="1628800"/>
            <a:ext cx="132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C</a:t>
            </a:r>
            <a:r>
              <a:rPr lang="pt-BR" sz="3200" baseline="-25000" dirty="0" smtClean="0"/>
              <a:t>60</a:t>
            </a:r>
            <a:r>
              <a:rPr lang="pt-BR" sz="3200" dirty="0" smtClean="0"/>
              <a:t>Br</a:t>
            </a:r>
            <a:r>
              <a:rPr lang="pt-BR" sz="3200" baseline="-25000" dirty="0" smtClean="0"/>
              <a:t>24</a:t>
            </a:r>
            <a:endParaRPr lang="pt-BR" sz="3200" baseline="-25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99992" y="1556792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C</a:t>
            </a:r>
            <a:r>
              <a:rPr lang="pt-BR" sz="3200" baseline="-25000" dirty="0" smtClean="0"/>
              <a:t>60</a:t>
            </a:r>
            <a:r>
              <a:rPr lang="pt-BR" sz="3200" dirty="0" smtClean="0"/>
              <a:t>F</a:t>
            </a:r>
            <a:r>
              <a:rPr lang="pt-BR" sz="3200" baseline="-25000" dirty="0" smtClean="0"/>
              <a:t>18</a:t>
            </a:r>
            <a:endParaRPr lang="pt-BR" sz="3200" baseline="-25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990" y="3789040"/>
            <a:ext cx="13676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Carbono sp</a:t>
            </a:r>
            <a:r>
              <a:rPr lang="pt-BR" baseline="30000" dirty="0" smtClean="0"/>
              <a:t>3</a:t>
            </a:r>
            <a:endParaRPr lang="pt-BR" baseline="30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059832" y="4725144"/>
            <a:ext cx="13676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Carbono sp</a:t>
            </a:r>
            <a:r>
              <a:rPr lang="pt-BR" baseline="30000" dirty="0" smtClean="0"/>
              <a:t>3</a:t>
            </a:r>
            <a:endParaRPr lang="pt-BR" baseline="30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75856" y="191683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Br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486630" y="378904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F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684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10" y="1078128"/>
            <a:ext cx="8951690" cy="503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6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26</a:t>
            </a:fld>
            <a:endParaRPr lang="pt-BR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7154" y="2155538"/>
            <a:ext cx="791710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altLang="pt-BR" sz="2800" b="1" dirty="0" smtClean="0">
                <a:latin typeface="+mj-lt"/>
              </a:rPr>
              <a:t>O Carbono </a:t>
            </a:r>
            <a:r>
              <a:rPr lang="pt-BR" altLang="pt-BR" sz="2400" dirty="0">
                <a:latin typeface="+mj-lt"/>
              </a:rPr>
              <a:t>difere dos demais </a:t>
            </a:r>
            <a:r>
              <a:rPr lang="pt-BR" altLang="pt-BR" sz="2400" dirty="0" smtClean="0">
                <a:latin typeface="+mj-lt"/>
              </a:rPr>
              <a:t>por: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altLang="pt-BR" sz="2200" dirty="0" smtClean="0">
                <a:latin typeface="+mj-lt"/>
              </a:rPr>
              <a:t>formar </a:t>
            </a:r>
            <a:r>
              <a:rPr lang="pt-BR" altLang="pt-BR" sz="2200" dirty="0">
                <a:latin typeface="+mj-lt"/>
              </a:rPr>
              <a:t>ligações simples, duplas e </a:t>
            </a:r>
            <a:r>
              <a:rPr lang="pt-BR" altLang="pt-BR" sz="2200" dirty="0" smtClean="0">
                <a:latin typeface="+mj-lt"/>
              </a:rPr>
              <a:t>triplas c/ C mesmo e c/ O, S </a:t>
            </a:r>
            <a:r>
              <a:rPr lang="pt-BR" altLang="pt-BR" sz="2200" dirty="0">
                <a:latin typeface="+mj-lt"/>
              </a:rPr>
              <a:t>e </a:t>
            </a:r>
            <a:r>
              <a:rPr lang="pt-BR" altLang="pt-BR" sz="2200" dirty="0" smtClean="0">
                <a:latin typeface="+mj-lt"/>
              </a:rPr>
              <a:t>N</a:t>
            </a:r>
          </a:p>
          <a:p>
            <a:pPr marL="108585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j-lt"/>
              </a:rPr>
              <a:t>Muitos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compostos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contém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ligações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múltiplas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>
                <a:latin typeface="+mj-lt"/>
                <a:sym typeface="Symbol" panose="05050102010706020507" pitchFamily="18" charset="2"/>
              </a:rPr>
              <a:t> e ):     </a:t>
            </a:r>
            <a:r>
              <a:rPr lang="en-US" sz="2400" dirty="0">
                <a:latin typeface="+mj-lt"/>
              </a:rPr>
              <a:t>C=C, C</a:t>
            </a:r>
            <a:r>
              <a:rPr lang="en-US" sz="2400" dirty="0">
                <a:latin typeface="+mj-lt"/>
                <a:sym typeface="Symbol" panose="05050102010706020507" pitchFamily="18" charset="2"/>
              </a:rPr>
              <a:t>C, C=O, C=S, C N</a:t>
            </a:r>
            <a:endParaRPr lang="en-US" sz="2400" dirty="0">
              <a:latin typeface="+mj-lt"/>
            </a:endParaRPr>
          </a:p>
          <a:p>
            <a:pPr marL="108585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t-BR" altLang="pt-BR" sz="1800" dirty="0" smtClean="0">
              <a:latin typeface="+mj-lt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altLang="pt-BR" sz="2200" dirty="0" smtClean="0">
                <a:latin typeface="+mj-lt"/>
              </a:rPr>
              <a:t>Ligação simples C-C são fortes e comparáveis com ligações simples com outros elementos, e mais fortes que ligações entre Si-Si e demais elementos. </a:t>
            </a:r>
            <a:endParaRPr lang="pt-BR" altLang="pt-BR" sz="2200" dirty="0" smtClean="0">
              <a:latin typeface="+mj-lt"/>
            </a:endParaRPr>
          </a:p>
          <a:p>
            <a:pPr marL="108585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altLang="pt-BR" sz="2200" dirty="0" smtClean="0">
                <a:latin typeface="+mj-lt"/>
              </a:rPr>
              <a:t>Tendência de </a:t>
            </a:r>
            <a:r>
              <a:rPr lang="pt-BR" altLang="pt-BR" sz="2200" dirty="0" err="1" smtClean="0">
                <a:latin typeface="+mj-lt"/>
              </a:rPr>
              <a:t>catenar</a:t>
            </a:r>
            <a:r>
              <a:rPr lang="pt-BR" altLang="pt-BR" sz="2200" dirty="0" smtClean="0">
                <a:latin typeface="+mj-lt"/>
              </a:rPr>
              <a:t> (formar cadeias de átomos de C longas)</a:t>
            </a:r>
            <a:endParaRPr lang="pt-BR" altLang="pt-BR" sz="2200" dirty="0"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96667" y="700734"/>
            <a:ext cx="604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400" b="1" dirty="0">
                <a:latin typeface="Lucida Sans" panose="020B0602030504020204" pitchFamily="34" charset="0"/>
              </a:rPr>
              <a:t>Diferenças entre C, Si e os demais elementos</a:t>
            </a:r>
          </a:p>
        </p:txBody>
      </p:sp>
    </p:spTree>
    <p:extLst>
      <p:ext uri="{BB962C8B-B14F-4D97-AF65-F5344CB8AC3E}">
        <p14:creationId xmlns:p14="http://schemas.microsoft.com/office/powerpoint/2010/main" val="14241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27</a:t>
            </a:fld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0834"/>
          <a:stretch/>
        </p:blipFill>
        <p:spPr bwMode="auto">
          <a:xfrm>
            <a:off x="476117" y="1734572"/>
            <a:ext cx="7304812" cy="484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92097" y="221205"/>
            <a:ext cx="74888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Alguns dados experimentais de termos de entalpia de ligação (</a:t>
            </a:r>
            <a:r>
              <a:rPr lang="pt-BR" sz="2400" dirty="0" err="1" smtClean="0"/>
              <a:t>kJmol</a:t>
            </a:r>
            <a:r>
              <a:rPr lang="pt-BR" sz="2400" dirty="0" smtClean="0"/>
              <a:t>-1) . Os valores de ligações simples referen-se aos elementos quando em ambientes tetraédricos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846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0749" y="290483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pt-BR" sz="2400" dirty="0"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ym typeface="Symbol"/>
              </a:rPr>
              <a:t>Substituição é dificultada (ligações fortes e restrição de espaço para ataque)</a:t>
            </a:r>
            <a:endParaRPr lang="pt-BR" sz="2400" dirty="0">
              <a:sym typeface="Symbol"/>
            </a:endParaRPr>
          </a:p>
          <a:p>
            <a:endParaRPr lang="pt-BR" sz="2400" dirty="0" smtClean="0">
              <a:sym typeface="Symbol"/>
            </a:endParaRPr>
          </a:p>
          <a:p>
            <a:r>
              <a:rPr lang="pt-BR" sz="2400" dirty="0" smtClean="0">
                <a:sym typeface="Symbol"/>
              </a:rPr>
              <a:t>Estas propriedades são responsáveis pela diversidade e estabilidade de compostos de carbono existentes. Obviamente, são muito importantes para vida e economicamente. </a:t>
            </a:r>
            <a:endParaRPr lang="pt-BR" sz="2400" dirty="0" smtClean="0"/>
          </a:p>
          <a:p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07286" y="563674"/>
            <a:ext cx="6445447" cy="558478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000" dirty="0">
                <a:solidFill>
                  <a:schemeClr val="bg1"/>
                </a:solidFill>
              </a:rPr>
              <a:t>Propriedades </a:t>
            </a:r>
            <a:r>
              <a:rPr lang="pt-BR" sz="2000" dirty="0" smtClean="0">
                <a:solidFill>
                  <a:schemeClr val="bg1"/>
                </a:solidFill>
              </a:rPr>
              <a:t>importantes características do </a:t>
            </a:r>
            <a:r>
              <a:rPr lang="pt-BR" sz="2000" dirty="0">
                <a:solidFill>
                  <a:schemeClr val="bg1"/>
                </a:solidFill>
              </a:rPr>
              <a:t>carbono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73211" y="2323070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Carbono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4645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29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9716" y="962721"/>
            <a:ext cx="81527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Demais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elementos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grupo</a:t>
            </a:r>
            <a:r>
              <a:rPr lang="en-US" sz="2400" b="1" dirty="0" smtClean="0"/>
              <a:t> 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não</a:t>
            </a:r>
            <a:r>
              <a:rPr lang="en-US" sz="2200" dirty="0" smtClean="0"/>
              <a:t> tem </a:t>
            </a:r>
            <a:r>
              <a:rPr lang="en-US" sz="2200" dirty="0" err="1" smtClean="0"/>
              <a:t>tendência</a:t>
            </a:r>
            <a:r>
              <a:rPr lang="en-US" sz="2200" dirty="0" smtClean="0"/>
              <a:t> de </a:t>
            </a:r>
            <a:r>
              <a:rPr lang="en-US" sz="2200" dirty="0" err="1" smtClean="0"/>
              <a:t>formar</a:t>
            </a:r>
            <a:r>
              <a:rPr lang="en-US" sz="2200" dirty="0" smtClean="0"/>
              <a:t> </a:t>
            </a:r>
            <a:r>
              <a:rPr lang="en-US" sz="2200" dirty="0" err="1" smtClean="0"/>
              <a:t>ligações</a:t>
            </a:r>
            <a:r>
              <a:rPr lang="en-US" sz="2200" dirty="0" smtClean="0"/>
              <a:t> </a:t>
            </a:r>
            <a:r>
              <a:rPr lang="en-US" sz="2200" dirty="0" err="1" smtClean="0"/>
              <a:t>duplas</a:t>
            </a:r>
            <a:r>
              <a:rPr lang="en-US" sz="2200" dirty="0" smtClean="0"/>
              <a:t> e </a:t>
            </a:r>
            <a:r>
              <a:rPr lang="en-US" sz="2200" dirty="0" err="1" smtClean="0"/>
              <a:t>triplas</a:t>
            </a:r>
            <a:endParaRPr lang="en-US" sz="2200" dirty="0" smtClean="0"/>
          </a:p>
          <a:p>
            <a:endParaRPr lang="en-US" sz="22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err="1" smtClean="0"/>
              <a:t>preferem</a:t>
            </a:r>
            <a:r>
              <a:rPr lang="en-US" sz="2200" dirty="0" smtClean="0"/>
              <a:t> </a:t>
            </a:r>
            <a:r>
              <a:rPr lang="en-US" sz="2200" dirty="0" err="1" smtClean="0"/>
              <a:t>formar</a:t>
            </a:r>
            <a:r>
              <a:rPr lang="en-US" sz="2200" dirty="0" smtClean="0"/>
              <a:t> </a:t>
            </a:r>
            <a:r>
              <a:rPr lang="en-US" sz="2200" b="1" dirty="0" err="1" smtClean="0"/>
              <a:t>mais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ligações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químicas</a:t>
            </a:r>
            <a:r>
              <a:rPr lang="en-US" sz="2200" b="1" dirty="0" smtClean="0"/>
              <a:t> simples </a:t>
            </a:r>
            <a:r>
              <a:rPr lang="en-US" sz="2200" dirty="0" smtClean="0"/>
              <a:t>do que </a:t>
            </a:r>
            <a:r>
              <a:rPr lang="en-US" sz="2200" dirty="0" err="1" smtClean="0"/>
              <a:t>múltiplas</a:t>
            </a:r>
            <a:endParaRPr lang="en-US" sz="2200" dirty="0" smtClean="0"/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sz="2200" dirty="0" smtClean="0"/>
              <a:t>Raios atômicos maiores; mais espaço para acomodar substituintes</a:t>
            </a:r>
            <a:endParaRPr lang="en-US" sz="2200" dirty="0" smtClean="0"/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 err="1" smtClean="0"/>
              <a:t>Presença</a:t>
            </a:r>
            <a:r>
              <a:rPr lang="en-US" sz="2200" dirty="0" smtClean="0"/>
              <a:t> de </a:t>
            </a:r>
            <a:r>
              <a:rPr lang="en-US" sz="2200" dirty="0" err="1" smtClean="0"/>
              <a:t>orbitais</a:t>
            </a:r>
            <a:r>
              <a:rPr lang="en-US" sz="2200" dirty="0" smtClean="0"/>
              <a:t> d </a:t>
            </a:r>
            <a:r>
              <a:rPr lang="en-US" sz="2200" dirty="0" err="1" smtClean="0"/>
              <a:t>vazios</a:t>
            </a:r>
            <a:r>
              <a:rPr lang="en-US" sz="2200" dirty="0" smtClean="0"/>
              <a:t> e de “</a:t>
            </a:r>
            <a:r>
              <a:rPr lang="en-US" sz="2200" dirty="0" err="1" smtClean="0"/>
              <a:t>baixa</a:t>
            </a:r>
            <a:r>
              <a:rPr lang="en-US" sz="2200" dirty="0" smtClean="0"/>
              <a:t> </a:t>
            </a:r>
            <a:r>
              <a:rPr lang="en-US" sz="2200" dirty="0" err="1" smtClean="0"/>
              <a:t>energia</a:t>
            </a:r>
            <a:r>
              <a:rPr lang="en-US" sz="2200" dirty="0" smtClean="0"/>
              <a:t>”;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 err="1" smtClean="0"/>
              <a:t>orbitais</a:t>
            </a:r>
            <a:r>
              <a:rPr lang="en-US" sz="2200" dirty="0" smtClean="0"/>
              <a:t> </a:t>
            </a:r>
            <a:r>
              <a:rPr lang="en-US" sz="2200" dirty="0" err="1" smtClean="0"/>
              <a:t>maiores</a:t>
            </a:r>
            <a:r>
              <a:rPr lang="en-US" sz="2200" dirty="0" smtClean="0"/>
              <a:t> e </a:t>
            </a:r>
            <a:r>
              <a:rPr lang="en-US" sz="2200" dirty="0" err="1" smtClean="0"/>
              <a:t>mais</a:t>
            </a:r>
            <a:r>
              <a:rPr lang="en-US" sz="2200" dirty="0" smtClean="0"/>
              <a:t> </a:t>
            </a:r>
            <a:r>
              <a:rPr lang="en-US" sz="2200" dirty="0" err="1" smtClean="0"/>
              <a:t>difusos</a:t>
            </a:r>
            <a:r>
              <a:rPr lang="en-US" sz="2200" dirty="0" smtClean="0"/>
              <a:t> (</a:t>
            </a:r>
            <a:r>
              <a:rPr lang="en-US" sz="2200" dirty="0" err="1" smtClean="0"/>
              <a:t>interações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 panose="05050102010706020507" pitchFamily="18" charset="2"/>
              </a:rPr>
              <a:t> </a:t>
            </a:r>
            <a:r>
              <a:rPr lang="en-US" sz="2200" dirty="0" err="1" smtClean="0">
                <a:sym typeface="Symbol" panose="05050102010706020507" pitchFamily="18" charset="2"/>
              </a:rPr>
              <a:t>não</a:t>
            </a:r>
            <a:r>
              <a:rPr lang="en-US" sz="2200" dirty="0" smtClean="0">
                <a:sym typeface="Symbol" panose="05050102010706020507" pitchFamily="18" charset="2"/>
              </a:rPr>
              <a:t> </a:t>
            </a:r>
            <a:r>
              <a:rPr lang="en-US" sz="2200" dirty="0" err="1" smtClean="0">
                <a:sym typeface="Symbol" panose="05050102010706020507" pitchFamily="18" charset="2"/>
              </a:rPr>
              <a:t>efetivas</a:t>
            </a:r>
            <a:r>
              <a:rPr lang="en-US" sz="2200" dirty="0" smtClean="0">
                <a:sym typeface="Symbol" panose="05050102010706020507" pitchFamily="18" charset="2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 err="1" smtClean="0"/>
              <a:t>Ligações</a:t>
            </a:r>
            <a:r>
              <a:rPr lang="en-US" sz="2200" b="1" dirty="0" smtClean="0"/>
              <a:t> </a:t>
            </a:r>
            <a:r>
              <a:rPr lang="en-US" sz="2200" dirty="0" smtClean="0"/>
              <a:t>com </a:t>
            </a:r>
            <a:r>
              <a:rPr lang="en-US" sz="2200" b="1" dirty="0" smtClean="0"/>
              <a:t>outros </a:t>
            </a:r>
            <a:r>
              <a:rPr lang="en-US" sz="2200" b="1" dirty="0" err="1" smtClean="0"/>
              <a:t>elementos</a:t>
            </a:r>
            <a:r>
              <a:rPr lang="en-US" sz="2200" b="1" dirty="0" smtClean="0"/>
              <a:t> </a:t>
            </a:r>
            <a:r>
              <a:rPr lang="en-US" sz="2200" dirty="0" err="1" smtClean="0"/>
              <a:t>são</a:t>
            </a:r>
            <a:r>
              <a:rPr lang="en-US" sz="2200" dirty="0" smtClean="0"/>
              <a:t> </a:t>
            </a:r>
            <a:r>
              <a:rPr lang="en-US" sz="2200" dirty="0" err="1" smtClean="0"/>
              <a:t>mais</a:t>
            </a:r>
            <a:r>
              <a:rPr lang="en-US" sz="2200" dirty="0" smtClean="0"/>
              <a:t> </a:t>
            </a:r>
            <a:r>
              <a:rPr lang="en-US" sz="2200" b="1" dirty="0" smtClean="0"/>
              <a:t>fortes</a:t>
            </a:r>
          </a:p>
          <a:p>
            <a:pPr lvl="1">
              <a:spcAft>
                <a:spcPts val="1200"/>
              </a:spcAft>
            </a:pPr>
            <a:r>
              <a:rPr lang="en-US" sz="2200" b="1" dirty="0" err="1" smtClean="0"/>
              <a:t>Não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tendem</a:t>
            </a:r>
            <a:r>
              <a:rPr lang="en-US" sz="2200" b="1" dirty="0" smtClean="0"/>
              <a:t> a </a:t>
            </a:r>
            <a:r>
              <a:rPr lang="en-US" sz="2200" b="1" dirty="0" err="1" smtClean="0"/>
              <a:t>catenar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1128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"/>
          <p:cNvSpPr>
            <a:spLocks noChangeAspect="1" noChangeArrowheads="1"/>
          </p:cNvSpPr>
          <p:nvPr/>
        </p:nvSpPr>
        <p:spPr bwMode="auto">
          <a:xfrm>
            <a:off x="1158216" y="1452521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</a:t>
            </a:fld>
            <a:endParaRPr lang="pt-BR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629897" y="1299488"/>
            <a:ext cx="5080117" cy="558478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Carbono</a:t>
            </a:r>
            <a:r>
              <a:rPr lang="en-GB" altLang="pt-B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é um </a:t>
            </a:r>
            <a:r>
              <a:rPr lang="en-GB" altLang="pt-B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não</a:t>
            </a:r>
            <a:r>
              <a:rPr lang="en-GB" altLang="pt-B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metal</a:t>
            </a:r>
            <a:endParaRPr lang="en-GB" alt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6"/>
          <p:cNvSpPr>
            <a:spLocks noChangeAspect="1" noChangeArrowheads="1"/>
          </p:cNvSpPr>
          <p:nvPr/>
        </p:nvSpPr>
        <p:spPr bwMode="auto">
          <a:xfrm>
            <a:off x="1844490" y="3210362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316171" y="3050837"/>
            <a:ext cx="5880033" cy="74618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Silício</a:t>
            </a:r>
            <a:r>
              <a:rPr lang="en-GB" altLang="pt-B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e </a:t>
            </a:r>
            <a:r>
              <a:rPr lang="en-GB" altLang="pt-B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Germânio</a:t>
            </a:r>
            <a:r>
              <a:rPr lang="en-GB" altLang="pt-B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pt-B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são</a:t>
            </a:r>
            <a:r>
              <a:rPr lang="en-GB" altLang="pt-B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pt-B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semimetais</a:t>
            </a:r>
            <a:r>
              <a:rPr lang="en-GB" altLang="pt-B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en-GB" altLang="pt-B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semiconductores</a:t>
            </a:r>
            <a:r>
              <a:rPr lang="en-GB" altLang="pt-B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  <a:endParaRPr lang="en-GB" alt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2816129" y="5433899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322749" y="5269399"/>
            <a:ext cx="5425403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Estanho</a:t>
            </a:r>
            <a:r>
              <a:rPr lang="en-GB" altLang="pt-B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e </a:t>
            </a:r>
            <a:r>
              <a:rPr lang="en-GB" altLang="pt-B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Chumbo</a:t>
            </a:r>
            <a:r>
              <a:rPr lang="en-GB" altLang="pt-B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pt-B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são</a:t>
            </a:r>
            <a:r>
              <a:rPr lang="en-GB" altLang="pt-B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pt-B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metais</a:t>
            </a:r>
            <a:endParaRPr lang="en-GB" alt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29897" y="2096945"/>
            <a:ext cx="687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Forma </a:t>
            </a:r>
            <a:r>
              <a:rPr lang="en-US" sz="2400" dirty="0" err="1" smtClean="0"/>
              <a:t>elementar</a:t>
            </a:r>
            <a:r>
              <a:rPr lang="en-US" sz="2400" dirty="0" smtClean="0"/>
              <a:t>: </a:t>
            </a:r>
            <a:r>
              <a:rPr lang="en-US" sz="2400" dirty="0" err="1" smtClean="0"/>
              <a:t>sólido</a:t>
            </a:r>
            <a:r>
              <a:rPr lang="en-US" sz="2400" dirty="0" smtClean="0"/>
              <a:t> </a:t>
            </a:r>
            <a:r>
              <a:rPr lang="en-US" sz="2400" dirty="0" err="1" smtClean="0"/>
              <a:t>covalente</a:t>
            </a:r>
            <a:endParaRPr lang="en-US" sz="2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664203" y="3979208"/>
            <a:ext cx="56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Forma </a:t>
            </a:r>
            <a:r>
              <a:rPr lang="en-US" sz="2400" dirty="0" err="1" smtClean="0"/>
              <a:t>elementar</a:t>
            </a:r>
            <a:r>
              <a:rPr lang="en-US" sz="2400" dirty="0" smtClean="0"/>
              <a:t>: </a:t>
            </a:r>
            <a:r>
              <a:rPr lang="en-US" sz="2400" dirty="0" err="1" smtClean="0"/>
              <a:t>sólido</a:t>
            </a:r>
            <a:r>
              <a:rPr lang="en-US" sz="2400" dirty="0" smtClean="0"/>
              <a:t> </a:t>
            </a:r>
            <a:r>
              <a:rPr lang="en-US" sz="2400" dirty="0" err="1" smtClean="0"/>
              <a:t>covalente</a:t>
            </a:r>
            <a:r>
              <a:rPr lang="en-US" sz="2400" dirty="0" smtClean="0"/>
              <a:t>, </a:t>
            </a:r>
            <a:r>
              <a:rPr lang="en-US" sz="2400" dirty="0" err="1" smtClean="0"/>
              <a:t>semicondutor</a:t>
            </a:r>
            <a:endParaRPr lang="en-US" sz="2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866240" y="5993429"/>
            <a:ext cx="3687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Forma </a:t>
            </a:r>
            <a:r>
              <a:rPr lang="en-US" sz="2400" dirty="0" err="1" smtClean="0"/>
              <a:t>elementar</a:t>
            </a:r>
            <a:r>
              <a:rPr lang="en-US" sz="2400" dirty="0" smtClean="0"/>
              <a:t>: </a:t>
            </a:r>
            <a:r>
              <a:rPr lang="en-US" sz="2400" dirty="0" err="1" smtClean="0"/>
              <a:t>metálicos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08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30</a:t>
            </a:fld>
            <a:endParaRPr lang="pt-BR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9956" y="610029"/>
            <a:ext cx="73940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altLang="pt-BR" sz="2400" dirty="0" smtClean="0">
                <a:latin typeface="Lucida Sans" panose="020B0602030504020204" pitchFamily="34" charset="0"/>
              </a:rPr>
              <a:t>Propriedade </a:t>
            </a:r>
            <a:r>
              <a:rPr lang="pt-BR" altLang="pt-BR" sz="2400" dirty="0">
                <a:latin typeface="Lucida Sans" panose="020B0602030504020204" pitchFamily="34" charset="0"/>
              </a:rPr>
              <a:t>de formar </a:t>
            </a:r>
            <a:r>
              <a:rPr lang="pt-BR" altLang="pt-BR" sz="2400" dirty="0" smtClean="0">
                <a:latin typeface="Lucida Sans" panose="020B0602030504020204" pitchFamily="34" charset="0"/>
              </a:rPr>
              <a:t>cadeias (catenação) </a:t>
            </a:r>
            <a:r>
              <a:rPr lang="pt-BR" altLang="pt-BR" sz="2400" dirty="0">
                <a:latin typeface="Lucida Sans" panose="020B0602030504020204" pitchFamily="34" charset="0"/>
              </a:rPr>
              <a:t>está relacionada a energia de ligação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42680"/>
              </p:ext>
            </p:extLst>
          </p:nvPr>
        </p:nvGraphicFramePr>
        <p:xfrm>
          <a:off x="673139" y="2126206"/>
          <a:ext cx="783166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389"/>
                <a:gridCol w="2947812"/>
                <a:gridCol w="305646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itchFamily="34" charset="0"/>
                        </a:rPr>
                        <a:t>Ligação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itchFamily="34" charset="0"/>
                        </a:rPr>
                        <a:t>Energia de ligação (</a:t>
                      </a:r>
                      <a:r>
                        <a:rPr kumimoji="0" lang="pt-B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itchFamily="34" charset="0"/>
                        </a:rPr>
                        <a:t>kJ</a:t>
                      </a: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itchFamily="34" charset="0"/>
                        </a:rPr>
                        <a:t>/mol)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itchFamily="34" charset="0"/>
                        </a:rPr>
                        <a:t>Tendência a formar cadeias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C - C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348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Grande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Si – Si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222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Forma algumas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Ge – 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167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Pequena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Sn - Sn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155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Não forma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9956" y="4932608"/>
            <a:ext cx="845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Capacidade de ligação maior que 2 (igual ou mais que dois substituintes)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Força </a:t>
            </a:r>
            <a:r>
              <a:rPr lang="pt-BR" sz="2000" dirty="0" smtClean="0"/>
              <a:t>da ligação do elemento com ele mesmo relativo a outros elementos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Estabilidade e certa inerticidade cinética do composto catenado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20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31</a:t>
            </a:fld>
            <a:endParaRPr lang="pt-BR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11428" y="580070"/>
            <a:ext cx="6216848" cy="558478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dirty="0" err="1">
                <a:solidFill>
                  <a:schemeClr val="bg1"/>
                </a:solidFill>
              </a:rPr>
              <a:t>Reatividade</a:t>
            </a:r>
            <a:r>
              <a:rPr lang="en-US" sz="2000" dirty="0">
                <a:solidFill>
                  <a:schemeClr val="bg1"/>
                </a:solidFill>
              </a:rPr>
              <a:t> dos </a:t>
            </a:r>
            <a:r>
              <a:rPr lang="en-US" sz="2000" dirty="0" err="1">
                <a:solidFill>
                  <a:schemeClr val="bg1"/>
                </a:solidFill>
              </a:rPr>
              <a:t>compostos</a:t>
            </a:r>
            <a:r>
              <a:rPr lang="en-US" sz="2000" dirty="0">
                <a:solidFill>
                  <a:schemeClr val="bg1"/>
                </a:solidFill>
              </a:rPr>
              <a:t> dos </a:t>
            </a:r>
            <a:r>
              <a:rPr lang="en-US" sz="2000" dirty="0" err="1">
                <a:solidFill>
                  <a:schemeClr val="bg1"/>
                </a:solidFill>
              </a:rPr>
              <a:t>demais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Elementos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6400" y="1625601"/>
            <a:ext cx="806352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compostos</a:t>
            </a:r>
            <a:r>
              <a:rPr lang="en-US" sz="2400" dirty="0" smtClean="0"/>
              <a:t> </a:t>
            </a:r>
            <a:r>
              <a:rPr lang="en-US" sz="2400" dirty="0" err="1" smtClean="0"/>
              <a:t>tetravalentes</a:t>
            </a:r>
            <a:r>
              <a:rPr lang="en-US" sz="2400" dirty="0" smtClean="0"/>
              <a:t> </a:t>
            </a:r>
            <a:r>
              <a:rPr lang="en-US" sz="2400" dirty="0" err="1" smtClean="0"/>
              <a:t>covalentes</a:t>
            </a:r>
            <a:r>
              <a:rPr lang="en-US" sz="2400" dirty="0" smtClean="0"/>
              <a:t> dos </a:t>
            </a:r>
            <a:r>
              <a:rPr lang="en-US" sz="2400" dirty="0" err="1" smtClean="0"/>
              <a:t>demais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elementos</a:t>
            </a:r>
            <a:r>
              <a:rPr lang="en-US" sz="2400" dirty="0" smtClean="0"/>
              <a:t> do </a:t>
            </a:r>
            <a:r>
              <a:rPr lang="en-US" sz="2400" dirty="0" err="1" smtClean="0"/>
              <a:t>grupo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reativos</a:t>
            </a:r>
            <a:r>
              <a:rPr lang="en-US" sz="2400" dirty="0"/>
              <a:t> </a:t>
            </a:r>
            <a:r>
              <a:rPr lang="en-US" sz="2400" dirty="0" smtClean="0"/>
              <a:t>que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compostos</a:t>
            </a:r>
            <a:r>
              <a:rPr lang="en-US" sz="2400" dirty="0" smtClean="0"/>
              <a:t> de </a:t>
            </a:r>
            <a:r>
              <a:rPr lang="en-US" sz="2400" dirty="0" err="1" smtClean="0"/>
              <a:t>carbono</a:t>
            </a:r>
            <a:r>
              <a:rPr lang="en-US" sz="2400" dirty="0" smtClean="0"/>
              <a:t> </a:t>
            </a:r>
            <a:r>
              <a:rPr lang="en-US" sz="2400" dirty="0" err="1" smtClean="0"/>
              <a:t>semelhantes</a:t>
            </a:r>
            <a:r>
              <a:rPr lang="en-US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r>
              <a:rPr lang="en-US" sz="2400" dirty="0" err="1" smtClean="0"/>
              <a:t>Propriedades</a:t>
            </a:r>
            <a:r>
              <a:rPr lang="en-US" sz="2400" dirty="0" smtClean="0"/>
              <a:t> </a:t>
            </a:r>
            <a:r>
              <a:rPr lang="en-US" sz="2400" dirty="0" err="1" smtClean="0"/>
              <a:t>distintas</a:t>
            </a:r>
            <a:r>
              <a:rPr lang="en-US" sz="24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átomos</a:t>
            </a:r>
            <a:r>
              <a:rPr lang="en-US" sz="2000" dirty="0" smtClean="0"/>
              <a:t> </a:t>
            </a:r>
            <a:r>
              <a:rPr lang="en-US" sz="2000" dirty="0" err="1" smtClean="0"/>
              <a:t>centrais</a:t>
            </a:r>
            <a:r>
              <a:rPr lang="en-US" sz="2000" dirty="0" smtClean="0"/>
              <a:t> (Si, Ge, Sn e </a:t>
            </a:r>
            <a:r>
              <a:rPr lang="en-US" sz="2000" dirty="0" err="1" smtClean="0"/>
              <a:t>Pb</a:t>
            </a:r>
            <a:r>
              <a:rPr lang="en-US" sz="2000" dirty="0" smtClean="0"/>
              <a:t>)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maiores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Possuem</a:t>
            </a:r>
            <a:r>
              <a:rPr lang="en-US" sz="2000" dirty="0" smtClean="0"/>
              <a:t> </a:t>
            </a:r>
            <a:r>
              <a:rPr lang="en-US" sz="2000" dirty="0" err="1" smtClean="0"/>
              <a:t>orbitais</a:t>
            </a:r>
            <a:r>
              <a:rPr lang="en-US" sz="2000" dirty="0" smtClean="0"/>
              <a:t> d </a:t>
            </a:r>
            <a:r>
              <a:rPr lang="en-US" sz="2000" dirty="0" err="1" smtClean="0"/>
              <a:t>vazios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mesma</a:t>
            </a:r>
            <a:r>
              <a:rPr lang="en-US" sz="2000" dirty="0" smtClean="0"/>
              <a:t> </a:t>
            </a:r>
            <a:r>
              <a:rPr lang="en-US" sz="2000" dirty="0" err="1" smtClean="0"/>
              <a:t>camada</a:t>
            </a:r>
            <a:r>
              <a:rPr lang="en-US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São </a:t>
            </a:r>
            <a:r>
              <a:rPr lang="en-US" sz="2000" dirty="0" err="1" smtClean="0"/>
              <a:t>menos</a:t>
            </a:r>
            <a:r>
              <a:rPr lang="en-US" sz="2000" dirty="0" smtClean="0"/>
              <a:t> </a:t>
            </a:r>
            <a:r>
              <a:rPr lang="en-US" sz="2000" dirty="0" err="1" smtClean="0"/>
              <a:t>eletronegativos</a:t>
            </a:r>
            <a:r>
              <a:rPr lang="en-US" sz="2000" dirty="0"/>
              <a:t> </a:t>
            </a:r>
            <a:r>
              <a:rPr lang="en-US" sz="2000" dirty="0" smtClean="0"/>
              <a:t>que C e 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r>
              <a:rPr lang="en-US" sz="2400" dirty="0" err="1" smtClean="0"/>
              <a:t>Consequências</a:t>
            </a:r>
            <a:r>
              <a:rPr lang="en-US" sz="24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Sofrem</a:t>
            </a:r>
            <a:r>
              <a:rPr lang="en-US" sz="2000" dirty="0" smtClean="0"/>
              <a:t> </a:t>
            </a:r>
            <a:r>
              <a:rPr lang="en-US" sz="2000" dirty="0" err="1" smtClean="0"/>
              <a:t>reações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substituição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fácil</a:t>
            </a:r>
            <a:r>
              <a:rPr lang="en-US" sz="2000" dirty="0" smtClean="0"/>
              <a:t> e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rapidamente</a:t>
            </a:r>
            <a:r>
              <a:rPr lang="en-US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São </a:t>
            </a:r>
            <a:r>
              <a:rPr lang="en-US" sz="2000" dirty="0" err="1" smtClean="0"/>
              <a:t>ácidos</a:t>
            </a:r>
            <a:r>
              <a:rPr lang="en-US" sz="2000" dirty="0" smtClean="0"/>
              <a:t> de Lewis; </a:t>
            </a:r>
            <a:r>
              <a:rPr lang="en-US" sz="2000" dirty="0" err="1" smtClean="0"/>
              <a:t>admitem</a:t>
            </a:r>
            <a:r>
              <a:rPr lang="en-US" sz="2000" dirty="0" smtClean="0"/>
              <a:t> 1 </a:t>
            </a:r>
            <a:r>
              <a:rPr lang="en-US" sz="2000" dirty="0" err="1" smtClean="0"/>
              <a:t>ou</a:t>
            </a:r>
            <a:r>
              <a:rPr lang="en-US" sz="2000" dirty="0" smtClean="0"/>
              <a:t> 2 </a:t>
            </a:r>
            <a:r>
              <a:rPr lang="en-US" sz="2000" dirty="0" err="1" smtClean="0"/>
              <a:t>substituintes</a:t>
            </a:r>
            <a:r>
              <a:rPr lang="en-US" sz="2000" dirty="0" smtClean="0"/>
              <a:t> </a:t>
            </a:r>
            <a:r>
              <a:rPr lang="en-US" sz="2000" dirty="0" err="1" smtClean="0"/>
              <a:t>adicionais</a:t>
            </a:r>
            <a:r>
              <a:rPr lang="en-US" sz="2000" dirty="0" smtClean="0"/>
              <a:t>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60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65655" y="773642"/>
            <a:ext cx="820261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i="1" dirty="0">
                <a:latin typeface="Lucida Sans" panose="020B0602030504020204" pitchFamily="34" charset="0"/>
              </a:rPr>
              <a:t>Hidretos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i="1" dirty="0">
                <a:latin typeface="Lucida Sans" panose="020B0602030504020204" pitchFamily="34" charset="0"/>
              </a:rPr>
              <a:t>Todos os elementos desse grupo formam hidretos covalentes que diferem muito entre si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pt-BR" altLang="pt-BR" sz="2400" i="1" dirty="0">
              <a:latin typeface="Lucida Sans" panose="020B0602030504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latin typeface="Lucida Sans" panose="020B0602030504020204" pitchFamily="34" charset="0"/>
              </a:rPr>
              <a:t>Carbono</a:t>
            </a:r>
          </a:p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altLang="pt-BR" sz="2000" dirty="0" smtClean="0">
                <a:latin typeface="Lucida Sans" panose="020B0602030504020204" pitchFamily="34" charset="0"/>
              </a:rPr>
              <a:t>forma </a:t>
            </a:r>
            <a:r>
              <a:rPr lang="pt-BR" altLang="pt-BR" sz="2000" dirty="0">
                <a:latin typeface="Lucida Sans" panose="020B0602030504020204" pitchFamily="34" charset="0"/>
              </a:rPr>
              <a:t>um número enorme de hidretos de cadeia aberta ou cíclica, normal ou ramificada (</a:t>
            </a:r>
            <a:r>
              <a:rPr lang="pt-BR" altLang="pt-BR" sz="2000" dirty="0" err="1">
                <a:latin typeface="Lucida Sans" panose="020B0602030504020204" pitchFamily="34" charset="0"/>
              </a:rPr>
              <a:t>alcanos</a:t>
            </a:r>
            <a:r>
              <a:rPr lang="pt-BR" altLang="pt-BR" sz="2000" dirty="0">
                <a:latin typeface="Lucida Sans" panose="020B0602030504020204" pitchFamily="34" charset="0"/>
              </a:rPr>
              <a:t>, </a:t>
            </a:r>
            <a:r>
              <a:rPr lang="pt-BR" altLang="pt-BR" sz="2000" dirty="0" err="1">
                <a:latin typeface="Lucida Sans" panose="020B0602030504020204" pitchFamily="34" charset="0"/>
              </a:rPr>
              <a:t>alcenos</a:t>
            </a:r>
            <a:r>
              <a:rPr lang="pt-BR" altLang="pt-BR" sz="2000" dirty="0">
                <a:latin typeface="Lucida Sans" panose="020B0602030504020204" pitchFamily="34" charset="0"/>
              </a:rPr>
              <a:t>, </a:t>
            </a:r>
            <a:r>
              <a:rPr lang="pt-BR" altLang="pt-BR" sz="2000" dirty="0" err="1">
                <a:latin typeface="Lucida Sans" panose="020B0602030504020204" pitchFamily="34" charset="0"/>
              </a:rPr>
              <a:t>alcinos</a:t>
            </a:r>
            <a:r>
              <a:rPr lang="pt-BR" altLang="pt-BR" sz="2000" dirty="0">
                <a:latin typeface="Lucida Sans" panose="020B0602030504020204" pitchFamily="34" charset="0"/>
              </a:rPr>
              <a:t>, aromáticos </a:t>
            </a:r>
            <a:r>
              <a:rPr lang="pt-BR" altLang="pt-BR" sz="2000" dirty="0" err="1">
                <a:latin typeface="Lucida Sans" panose="020B0602030504020204" pitchFamily="34" charset="0"/>
              </a:rPr>
              <a:t>etc</a:t>
            </a:r>
            <a:r>
              <a:rPr lang="pt-BR" altLang="pt-BR" sz="2000" dirty="0">
                <a:latin typeface="Lucida Sans" panose="020B0602030504020204" pitchFamily="34" charset="0"/>
              </a:rPr>
              <a:t>)</a:t>
            </a:r>
          </a:p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altLang="pt-BR" sz="2000" dirty="0" smtClean="0">
                <a:latin typeface="Lucida Sans" panose="020B0602030504020204" pitchFamily="34" charset="0"/>
              </a:rPr>
              <a:t>A </a:t>
            </a:r>
            <a:r>
              <a:rPr lang="pt-BR" altLang="pt-BR" sz="2000" dirty="0">
                <a:latin typeface="Lucida Sans" panose="020B0602030504020204" pitchFamily="34" charset="0"/>
              </a:rPr>
              <a:t>maior parte deles é pouco reativa</a:t>
            </a:r>
          </a:p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pt-BR" sz="2000" b="1" dirty="0">
                <a:latin typeface="Lucida Sans" panose="020B0602030504020204" pitchFamily="34" charset="0"/>
              </a:rPr>
              <a:t>Silício</a:t>
            </a:r>
          </a:p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altLang="pt-BR" sz="2000" dirty="0" smtClean="0">
                <a:latin typeface="Lucida Sans" panose="020B0602030504020204" pitchFamily="34" charset="0"/>
              </a:rPr>
              <a:t>forma </a:t>
            </a:r>
            <a:r>
              <a:rPr lang="pt-BR" altLang="pt-BR" sz="2000" dirty="0">
                <a:latin typeface="Lucida Sans" panose="020B0602030504020204" pitchFamily="34" charset="0"/>
              </a:rPr>
              <a:t>um número limitado de hidretos saturados chamados </a:t>
            </a:r>
            <a:r>
              <a:rPr lang="pt-BR" altLang="pt-BR" sz="2000" dirty="0" err="1">
                <a:latin typeface="Lucida Sans" panose="020B0602030504020204" pitchFamily="34" charset="0"/>
              </a:rPr>
              <a:t>silanos</a:t>
            </a:r>
            <a:r>
              <a:rPr lang="pt-BR" altLang="pt-BR" sz="2000" dirty="0">
                <a:latin typeface="Lucida Sans" panose="020B0602030504020204" pitchFamily="34" charset="0"/>
              </a:rPr>
              <a:t> (Si</a:t>
            </a:r>
            <a:r>
              <a:rPr lang="pt-BR" altLang="pt-BR" sz="2000" baseline="-25000" dirty="0">
                <a:latin typeface="Lucida Sans" panose="020B0602030504020204" pitchFamily="34" charset="0"/>
              </a:rPr>
              <a:t>n</a:t>
            </a:r>
            <a:r>
              <a:rPr lang="pt-BR" altLang="pt-BR" sz="2000" dirty="0">
                <a:latin typeface="Lucida Sans" panose="020B0602030504020204" pitchFamily="34" charset="0"/>
              </a:rPr>
              <a:t>H</a:t>
            </a:r>
            <a:r>
              <a:rPr lang="pt-BR" altLang="pt-BR" sz="2000" baseline="-25000" dirty="0">
                <a:latin typeface="Lucida Sans" panose="020B0602030504020204" pitchFamily="34" charset="0"/>
              </a:rPr>
              <a:t>2n+2</a:t>
            </a:r>
            <a:r>
              <a:rPr lang="pt-BR" altLang="pt-BR" sz="2000" dirty="0" smtClean="0">
                <a:latin typeface="Lucida Sans" panose="020B0602030504020204" pitchFamily="34" charset="0"/>
              </a:rPr>
              <a:t>). </a:t>
            </a:r>
            <a:r>
              <a:rPr lang="pt-BR" altLang="pt-BR" sz="2000" dirty="0">
                <a:latin typeface="Lucida Sans" panose="020B0602030504020204" pitchFamily="34" charset="0"/>
              </a:rPr>
              <a:t>Possuem cadeia normal ou ramificada</a:t>
            </a:r>
          </a:p>
        </p:txBody>
      </p:sp>
    </p:spTree>
    <p:extLst>
      <p:ext uri="{BB962C8B-B14F-4D97-AF65-F5344CB8AC3E}">
        <p14:creationId xmlns:p14="http://schemas.microsoft.com/office/powerpoint/2010/main" val="24378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353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i="1">
                <a:latin typeface="Lucida Sans" panose="020B0602030504020204" pitchFamily="34" charset="0"/>
              </a:rPr>
              <a:t>Uma mistura de silanos podem ser formada pelas reações:</a:t>
            </a:r>
          </a:p>
        </p:txBody>
      </p:sp>
      <p:graphicFrame>
        <p:nvGraphicFramePr>
          <p:cNvPr id="15363" name="Object 0"/>
          <p:cNvGraphicFramePr>
            <a:graphicFrameLocks noChangeAspect="1"/>
          </p:cNvGraphicFramePr>
          <p:nvPr/>
        </p:nvGraphicFramePr>
        <p:xfrm>
          <a:off x="3953133" y="1705833"/>
          <a:ext cx="4321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4" imgW="2260600" imgH="254000" progId="Equation.3">
                  <p:embed/>
                </p:oleObj>
              </mc:Choice>
              <mc:Fallback>
                <p:oleObj name="Equation" r:id="rId4" imgW="2260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133" y="1705833"/>
                        <a:ext cx="43211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39552" y="1597884"/>
            <a:ext cx="306420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Lucida Sans" panose="020B0602030504020204" pitchFamily="34" charset="0"/>
              </a:rPr>
              <a:t>1 – formação do siliceto de magnésio</a:t>
            </a:r>
          </a:p>
        </p:txBody>
      </p:sp>
      <p:graphicFrame>
        <p:nvGraphicFramePr>
          <p:cNvPr id="15365" name="Object 1"/>
          <p:cNvGraphicFramePr>
            <a:graphicFrameLocks noChangeAspect="1"/>
          </p:cNvGraphicFramePr>
          <p:nvPr/>
        </p:nvGraphicFramePr>
        <p:xfrm>
          <a:off x="3493017" y="3501008"/>
          <a:ext cx="5241408" cy="2448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6" imgW="2501900" imgH="1168400" progId="Equation.3">
                  <p:embed/>
                </p:oleObj>
              </mc:Choice>
              <mc:Fallback>
                <p:oleObj name="Equation" r:id="rId6" imgW="2501900" imgH="116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017" y="3501008"/>
                        <a:ext cx="5241408" cy="2448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899592" y="4077072"/>
            <a:ext cx="1908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dirty="0">
                <a:latin typeface="Lucida Sans" panose="020B0602030504020204" pitchFamily="34" charset="0"/>
              </a:rPr>
              <a:t>2 – hidrólise ácida do </a:t>
            </a:r>
            <a:r>
              <a:rPr lang="pt-BR" altLang="pt-BR" sz="2000" dirty="0" err="1">
                <a:latin typeface="Lucida Sans" panose="020B0602030504020204" pitchFamily="34" charset="0"/>
              </a:rPr>
              <a:t>siliceto</a:t>
            </a:r>
            <a:r>
              <a:rPr lang="pt-BR" altLang="pt-BR" sz="2000" dirty="0">
                <a:latin typeface="Lucida Sans" panose="020B0602030504020204" pitchFamily="34" charset="0"/>
              </a:rPr>
              <a:t> de magnésio</a:t>
            </a:r>
          </a:p>
        </p:txBody>
      </p:sp>
    </p:spTree>
    <p:extLst>
      <p:ext uri="{BB962C8B-B14F-4D97-AF65-F5344CB8AC3E}">
        <p14:creationId xmlns:p14="http://schemas.microsoft.com/office/powerpoint/2010/main" val="14987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4963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pt-BR" altLang="pt-BR" sz="2400" i="1" dirty="0">
                <a:latin typeface="Lucida Sans" panose="020B0602030504020204" pitchFamily="34" charset="0"/>
              </a:rPr>
              <a:t>Devido a diferença de </a:t>
            </a:r>
            <a:r>
              <a:rPr lang="pt-BR" altLang="pt-BR" sz="2400" i="1" dirty="0" err="1">
                <a:latin typeface="Lucida Sans" panose="020B0602030504020204" pitchFamily="34" charset="0"/>
              </a:rPr>
              <a:t>eletronegatvidade</a:t>
            </a:r>
            <a:r>
              <a:rPr lang="pt-BR" altLang="pt-BR" sz="2400" i="1" dirty="0">
                <a:latin typeface="Lucida Sans" panose="020B0602030504020204" pitchFamily="34" charset="0"/>
              </a:rPr>
              <a:t> entre o C e o </a:t>
            </a:r>
            <a:r>
              <a:rPr lang="pt-BR" altLang="pt-BR" sz="2400" i="1" dirty="0" smtClean="0">
                <a:latin typeface="Lucida Sans" panose="020B0602030504020204" pitchFamily="34" charset="0"/>
              </a:rPr>
              <a:t>Si (ao </a:t>
            </a:r>
            <a:r>
              <a:rPr lang="pt-BR" altLang="pt-BR" sz="2400" i="1" dirty="0">
                <a:latin typeface="Lucida Sans" panose="020B0602030504020204" pitchFamily="34" charset="0"/>
              </a:rPr>
              <a:t>contrario dos </a:t>
            </a:r>
            <a:r>
              <a:rPr lang="pt-BR" altLang="pt-BR" sz="2400" i="1" dirty="0" err="1" smtClean="0">
                <a:latin typeface="Lucida Sans" panose="020B0602030504020204" pitchFamily="34" charset="0"/>
              </a:rPr>
              <a:t>alcanos</a:t>
            </a:r>
            <a:r>
              <a:rPr lang="pt-BR" altLang="pt-BR" sz="2400" i="1" dirty="0" smtClean="0">
                <a:latin typeface="Lucida Sans" panose="020B0602030504020204" pitchFamily="34" charset="0"/>
              </a:rPr>
              <a:t>), </a:t>
            </a:r>
            <a:r>
              <a:rPr lang="pt-BR" altLang="pt-BR" sz="2400" i="1" dirty="0" err="1">
                <a:latin typeface="Lucida Sans" panose="020B0602030504020204" pitchFamily="34" charset="0"/>
              </a:rPr>
              <a:t>silanos</a:t>
            </a:r>
            <a:r>
              <a:rPr lang="pt-BR" altLang="pt-BR" sz="2400" i="1" dirty="0">
                <a:latin typeface="Lucida Sans" panose="020B0602030504020204" pitchFamily="34" charset="0"/>
              </a:rPr>
              <a:t> são muito reativos</a:t>
            </a:r>
          </a:p>
          <a:p>
            <a:pPr algn="just" eaLnBrk="1" hangingPunct="1">
              <a:spcBef>
                <a:spcPct val="50000"/>
              </a:spcBef>
              <a:buNone/>
            </a:pPr>
            <a:endParaRPr lang="pt-BR" altLang="pt-BR" sz="2400" i="1" dirty="0">
              <a:latin typeface="Lucida Sans" panose="020B0602030504020204" pitchFamily="34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altLang="pt-BR" sz="2400" i="1" dirty="0">
                <a:latin typeface="Lucida Sans" panose="020B0602030504020204" pitchFamily="34" charset="0"/>
              </a:rPr>
              <a:t> são fortes agentes redutores (se oxidam)</a:t>
            </a:r>
          </a:p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altLang="pt-BR" sz="2400" i="1" dirty="0">
                <a:latin typeface="Lucida Sans" panose="020B0602030504020204" pitchFamily="34" charset="0"/>
              </a:rPr>
              <a:t> queimam ao ar</a:t>
            </a:r>
          </a:p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altLang="pt-BR" sz="2400" i="1" dirty="0" smtClean="0">
                <a:latin typeface="Lucida Sans" panose="020B0602030504020204" pitchFamily="34" charset="0"/>
              </a:rPr>
              <a:t>são </a:t>
            </a:r>
            <a:r>
              <a:rPr lang="pt-BR" altLang="pt-BR" sz="2400" i="1" dirty="0">
                <a:latin typeface="Lucida Sans" panose="020B0602030504020204" pitchFamily="34" charset="0"/>
              </a:rPr>
              <a:t>facilmente hidrolisados em soluções </a:t>
            </a:r>
            <a:r>
              <a:rPr lang="pt-BR" altLang="pt-BR" sz="2400" i="1" dirty="0" smtClean="0">
                <a:latin typeface="Lucida Sans" panose="020B0602030504020204" pitchFamily="34" charset="0"/>
              </a:rPr>
              <a:t>alcalinas:</a:t>
            </a:r>
            <a:endParaRPr lang="pt-BR" altLang="pt-BR" sz="2400" i="1" dirty="0">
              <a:latin typeface="Lucida Sans" panose="020B0602030504020204" pitchFamily="34" charset="0"/>
            </a:endParaRPr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458788" y="4941888"/>
          <a:ext cx="83693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4" imgW="3149600" imgH="254000" progId="Equation.3">
                  <p:embed/>
                </p:oleObj>
              </mc:Choice>
              <mc:Fallback>
                <p:oleObj name="Equation" r:id="rId4" imgW="3149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4941888"/>
                        <a:ext cx="836930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2483768" y="58772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altLang="pt-BR" i="1" dirty="0" smtClean="0">
                <a:solidFill>
                  <a:schemeClr val="tx1"/>
                </a:solidFill>
              </a:rPr>
              <a:t>equação </a:t>
            </a:r>
            <a:r>
              <a:rPr lang="pt-BR" altLang="pt-BR" i="1" dirty="0">
                <a:solidFill>
                  <a:schemeClr val="tx1"/>
                </a:solidFill>
              </a:rPr>
              <a:t>não </a:t>
            </a:r>
            <a:r>
              <a:rPr lang="pt-BR" altLang="pt-BR" i="1" dirty="0" smtClean="0">
                <a:solidFill>
                  <a:schemeClr val="tx1"/>
                </a:solidFill>
              </a:rPr>
              <a:t>balanceada</a:t>
            </a:r>
            <a:endParaRPr lang="pt-BR" altLang="pt-B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755577" y="2204864"/>
            <a:ext cx="784887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Lucida Sans" panose="020B0602030504020204" pitchFamily="34" charset="0"/>
              </a:rPr>
              <a:t> Os hidretos de germânio (germanos) são semelhantes aos </a:t>
            </a:r>
            <a:r>
              <a:rPr lang="pt-BR" altLang="pt-BR" sz="2000" dirty="0" err="1">
                <a:latin typeface="Lucida Sans" panose="020B0602030504020204" pitchFamily="34" charset="0"/>
              </a:rPr>
              <a:t>silanos</a:t>
            </a:r>
            <a:r>
              <a:rPr lang="pt-BR" altLang="pt-BR" sz="2000" dirty="0">
                <a:latin typeface="Lucida Sans" panose="020B0602030504020204" pitchFamily="34" charset="0"/>
              </a:rPr>
              <a:t>, mas menos inflamáveis e menos suscetíveis a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hidrólise; 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pt-BR" altLang="pt-BR" sz="2000" dirty="0">
              <a:latin typeface="Lucida Sans" panose="020B0602030504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latin typeface="Lucida Sans" panose="020B0602030504020204" pitchFamily="34" charset="0"/>
              </a:rPr>
              <a:t>O </a:t>
            </a:r>
            <a:r>
              <a:rPr lang="pt-BR" altLang="pt-BR" sz="2000" dirty="0" err="1">
                <a:latin typeface="Lucida Sans" panose="020B0602030504020204" pitchFamily="34" charset="0"/>
              </a:rPr>
              <a:t>estanano</a:t>
            </a:r>
            <a:r>
              <a:rPr lang="pt-BR" altLang="pt-BR" sz="2000" dirty="0">
                <a:latin typeface="Lucida Sans" panose="020B0602030504020204" pitchFamily="34" charset="0"/>
              </a:rPr>
              <a:t> (SnH</a:t>
            </a:r>
            <a:r>
              <a:rPr lang="pt-BR" altLang="pt-BR" sz="2000" baseline="-25000" dirty="0">
                <a:latin typeface="Lucida Sans" panose="020B0602030504020204" pitchFamily="34" charset="0"/>
              </a:rPr>
              <a:t>4</a:t>
            </a:r>
            <a:r>
              <a:rPr lang="pt-BR" altLang="pt-BR" sz="2000" dirty="0">
                <a:latin typeface="Lucida Sans" panose="020B0602030504020204" pitchFamily="34" charset="0"/>
              </a:rPr>
              <a:t>) é menos estável e difícil de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preparar; 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pt-BR" altLang="pt-BR" sz="2000" dirty="0">
              <a:latin typeface="Lucida Sans" panose="020B0602030504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latin typeface="Lucida Sans" panose="020B0602030504020204" pitchFamily="34" charset="0"/>
              </a:rPr>
              <a:t>O </a:t>
            </a:r>
            <a:r>
              <a:rPr lang="pt-BR" altLang="pt-BR" sz="2000" dirty="0" err="1">
                <a:latin typeface="Lucida Sans" panose="020B0602030504020204" pitchFamily="34" charset="0"/>
              </a:rPr>
              <a:t>plumbano</a:t>
            </a:r>
            <a:r>
              <a:rPr lang="pt-BR" altLang="pt-BR" sz="2000" dirty="0">
                <a:latin typeface="Lucida Sans" panose="020B0602030504020204" pitchFamily="34" charset="0"/>
              </a:rPr>
              <a:t> (PbH</a:t>
            </a:r>
            <a:r>
              <a:rPr lang="pt-BR" altLang="pt-BR" sz="2000" baseline="-25000" dirty="0">
                <a:latin typeface="Lucida Sans" panose="020B0602030504020204" pitchFamily="34" charset="0"/>
              </a:rPr>
              <a:t>4</a:t>
            </a:r>
            <a:r>
              <a:rPr lang="pt-BR" altLang="pt-BR" sz="2000" dirty="0">
                <a:latin typeface="Lucida Sans" panose="020B0602030504020204" pitchFamily="34" charset="0"/>
              </a:rPr>
              <a:t>) é ainda de mais difícil obtenção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62621" y="70954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Hidretos</a:t>
            </a:r>
            <a:r>
              <a:rPr lang="en-US" sz="2800" dirty="0" smtClean="0">
                <a:solidFill>
                  <a:schemeClr val="tx1"/>
                </a:solidFill>
              </a:rPr>
              <a:t> de Ge, Sn e </a:t>
            </a:r>
            <a:r>
              <a:rPr lang="en-US" sz="2800" dirty="0" err="1" smtClean="0">
                <a:solidFill>
                  <a:schemeClr val="tx1"/>
                </a:solidFill>
              </a:rPr>
              <a:t>Pb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são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progressivamente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mais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instáveis</a:t>
            </a:r>
            <a:r>
              <a:rPr lang="en-US" sz="2800" dirty="0" smtClean="0">
                <a:solidFill>
                  <a:schemeClr val="tx1"/>
                </a:solidFill>
              </a:rPr>
              <a:t> e </a:t>
            </a:r>
            <a:r>
              <a:rPr lang="en-US" sz="2800" dirty="0" err="1" smtClean="0">
                <a:solidFill>
                  <a:schemeClr val="tx1"/>
                </a:solidFill>
              </a:rPr>
              <a:t>mais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raros</a:t>
            </a:r>
            <a:r>
              <a:rPr lang="en-US" sz="2800" dirty="0" smtClean="0">
                <a:solidFill>
                  <a:schemeClr val="tx1"/>
                </a:solidFill>
              </a:rPr>
              <a:t>;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683568" y="1628800"/>
            <a:ext cx="7416824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pt-BR" altLang="pt-BR" dirty="0" err="1">
                <a:latin typeface="Lucida Sans" panose="020B0602030504020204" pitchFamily="34" charset="0"/>
              </a:rPr>
              <a:t>Haletos</a:t>
            </a:r>
            <a:endParaRPr lang="pt-BR" altLang="pt-BR" dirty="0">
              <a:latin typeface="Lucida Sans" panose="020B0602030504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Lucida Sans" panose="020B0602030504020204" pitchFamily="34" charset="0"/>
              </a:rPr>
              <a:t> </a:t>
            </a:r>
            <a:r>
              <a:rPr lang="pt-BR" altLang="pt-BR" sz="2400" b="1" dirty="0" err="1" smtClean="0">
                <a:latin typeface="Lucida Sans" panose="020B0602030504020204" pitchFamily="34" charset="0"/>
              </a:rPr>
              <a:t>Haletos</a:t>
            </a:r>
            <a:r>
              <a:rPr lang="pt-BR" altLang="pt-BR" sz="2400" b="1" dirty="0" smtClean="0">
                <a:latin typeface="Lucida Sans" panose="020B0602030504020204" pitchFamily="34" charset="0"/>
              </a:rPr>
              <a:t> de carbono são bem conhecidos.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pt-BR" altLang="pt-BR" sz="2000" dirty="0">
              <a:latin typeface="Lucida Sans" panose="020B0602030504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latin typeface="Lucida Sans" panose="020B0602030504020204" pitchFamily="34" charset="0"/>
              </a:rPr>
              <a:t>CCl</a:t>
            </a:r>
            <a:r>
              <a:rPr lang="pt-BR" altLang="pt-BR" sz="2000" baseline="-25000" dirty="0" smtClean="0">
                <a:latin typeface="Lucida Sans" panose="020B0602030504020204" pitchFamily="34" charset="0"/>
              </a:rPr>
              <a:t>4</a:t>
            </a:r>
            <a:r>
              <a:rPr lang="pt-BR" altLang="pt-BR" sz="2000" dirty="0" smtClean="0">
                <a:latin typeface="Lucida Sans" panose="020B0602030504020204" pitchFamily="34" charset="0"/>
              </a:rPr>
              <a:t>, CHCl</a:t>
            </a:r>
            <a:r>
              <a:rPr lang="pt-BR" altLang="pt-BR" sz="2000" baseline="-25000" dirty="0" smtClean="0">
                <a:latin typeface="Lucida Sans" panose="020B0602030504020204" pitchFamily="34" charset="0"/>
              </a:rPr>
              <a:t>3,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CH</a:t>
            </a:r>
            <a:r>
              <a:rPr lang="pt-BR" altLang="pt-BR" sz="2000" baseline="-25000" dirty="0" smtClean="0">
                <a:latin typeface="Lucida Sans" panose="020B0602030504020204" pitchFamily="34" charset="0"/>
              </a:rPr>
              <a:t>2</a:t>
            </a:r>
            <a:r>
              <a:rPr lang="pt-BR" altLang="pt-BR" sz="2000" dirty="0" smtClean="0">
                <a:latin typeface="Lucida Sans" panose="020B0602030504020204" pitchFamily="34" charset="0"/>
              </a:rPr>
              <a:t>Cl</a:t>
            </a:r>
            <a:r>
              <a:rPr lang="pt-BR" altLang="pt-BR" sz="2000" baseline="-25000" dirty="0" smtClean="0">
                <a:latin typeface="Lucida Sans" panose="020B0602030504020204" pitchFamily="34" charset="0"/>
              </a:rPr>
              <a:t>2</a:t>
            </a:r>
            <a:endParaRPr lang="pt-BR" altLang="pt-BR" sz="2000" dirty="0" smtClean="0">
              <a:latin typeface="Lucida Sans" panose="020B0602030504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pt-BR" altLang="pt-BR" sz="2000" dirty="0">
              <a:latin typeface="Lucida Sans" panose="020B0602030504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latin typeface="Lucida Sans" panose="020B0602030504020204" pitchFamily="34" charset="0"/>
              </a:rPr>
              <a:t>CCl</a:t>
            </a:r>
            <a:r>
              <a:rPr lang="pt-BR" altLang="pt-BR" sz="2000" baseline="-25000" dirty="0" smtClean="0">
                <a:latin typeface="Lucida Sans" panose="020B0602030504020204" pitchFamily="34" charset="0"/>
              </a:rPr>
              <a:t>2</a:t>
            </a:r>
            <a:r>
              <a:rPr lang="pt-BR" altLang="pt-BR" sz="2000" dirty="0" smtClean="0">
                <a:latin typeface="Lucida Sans" panose="020B0602030504020204" pitchFamily="34" charset="0"/>
              </a:rPr>
              <a:t>F</a:t>
            </a:r>
            <a:r>
              <a:rPr lang="pt-BR" altLang="pt-BR" sz="2000" baseline="-25000" dirty="0" smtClean="0">
                <a:latin typeface="Lucida Sans" panose="020B0602030504020204" pitchFamily="34" charset="0"/>
              </a:rPr>
              <a:t>2</a:t>
            </a:r>
            <a:r>
              <a:rPr lang="pt-BR" altLang="pt-BR" sz="2000" dirty="0" smtClean="0">
                <a:latin typeface="Lucida Sans" panose="020B0602030504020204" pitchFamily="34" charset="0"/>
              </a:rPr>
              <a:t>, CCl</a:t>
            </a:r>
            <a:r>
              <a:rPr lang="pt-BR" altLang="pt-BR" sz="2000" baseline="-25000" dirty="0" smtClean="0">
                <a:latin typeface="Lucida Sans" panose="020B0602030504020204" pitchFamily="34" charset="0"/>
              </a:rPr>
              <a:t>3</a:t>
            </a:r>
            <a:r>
              <a:rPr lang="pt-BR" altLang="pt-BR" sz="2000" dirty="0" smtClean="0">
                <a:latin typeface="Lucida Sans" panose="020B0602030504020204" pitchFamily="34" charset="0"/>
              </a:rPr>
              <a:t>F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pt-BR" altLang="pt-BR" sz="2000" dirty="0">
              <a:latin typeface="Lucida Sans" panose="020B0602030504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err="1" smtClean="0">
                <a:latin typeface="Lucida Sans" panose="020B0602030504020204" pitchFamily="34" charset="0"/>
              </a:rPr>
              <a:t>etc</a:t>
            </a:r>
            <a:endParaRPr lang="pt-BR" altLang="pt-BR" sz="2000" dirty="0" smtClean="0">
              <a:latin typeface="Lucida Sans" panose="020B0602030504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pt-BR" altLang="pt-BR" sz="2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37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962" y="1393568"/>
            <a:ext cx="5393891" cy="32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47700" y="1308508"/>
            <a:ext cx="835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i="1" dirty="0">
                <a:latin typeface="Lucida Sans" panose="020B0602030504020204" pitchFamily="34" charset="0"/>
              </a:rPr>
              <a:t>O </a:t>
            </a:r>
            <a:r>
              <a:rPr lang="pt-BR" altLang="pt-BR" sz="2400" i="1" dirty="0" smtClean="0">
                <a:latin typeface="Lucida Sans" panose="020B0602030504020204" pitchFamily="34" charset="0"/>
              </a:rPr>
              <a:t>FREON (CCl</a:t>
            </a:r>
            <a:r>
              <a:rPr lang="pt-BR" altLang="pt-BR" sz="2400" i="1" baseline="-25000" dirty="0" smtClean="0">
                <a:latin typeface="Lucida Sans" panose="020B0602030504020204" pitchFamily="34" charset="0"/>
              </a:rPr>
              <a:t>2</a:t>
            </a:r>
            <a:r>
              <a:rPr lang="pt-BR" altLang="pt-BR" sz="2400" i="1" dirty="0" smtClean="0">
                <a:latin typeface="Lucida Sans" panose="020B0602030504020204" pitchFamily="34" charset="0"/>
              </a:rPr>
              <a:t>F</a:t>
            </a:r>
            <a:r>
              <a:rPr lang="pt-BR" altLang="pt-BR" sz="2400" i="1" baseline="-25000" dirty="0" smtClean="0">
                <a:latin typeface="Lucida Sans" panose="020B0602030504020204" pitchFamily="34" charset="0"/>
              </a:rPr>
              <a:t>2</a:t>
            </a:r>
            <a:r>
              <a:rPr lang="pt-BR" altLang="pt-BR" sz="2400" i="1" dirty="0" smtClean="0">
                <a:latin typeface="Lucida Sans" panose="020B0602030504020204" pitchFamily="34" charset="0"/>
              </a:rPr>
              <a:t>) </a:t>
            </a:r>
            <a:r>
              <a:rPr lang="pt-BR" altLang="pt-BR" sz="2400" i="1" dirty="0">
                <a:latin typeface="Lucida Sans" panose="020B0602030504020204" pitchFamily="34" charset="0"/>
              </a:rPr>
              <a:t>é obtido a partir do CCl</a:t>
            </a:r>
            <a:r>
              <a:rPr lang="pt-BR" altLang="pt-BR" sz="2400" i="1" baseline="-25000" dirty="0">
                <a:latin typeface="Lucida Sans" panose="020B0602030504020204" pitchFamily="34" charset="0"/>
              </a:rPr>
              <a:t>4</a:t>
            </a:r>
            <a:endParaRPr lang="pt-BR" altLang="pt-BR" sz="2400" i="1" dirty="0">
              <a:latin typeface="Lucida Sans" panose="020B0602030504020204" pitchFamily="34" charset="0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436894"/>
              </p:ext>
            </p:extLst>
          </p:nvPr>
        </p:nvGraphicFramePr>
        <p:xfrm>
          <a:off x="1041399" y="2372133"/>
          <a:ext cx="7026275" cy="537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4" imgW="3149600" imgH="241300" progId="Equation.3">
                  <p:embed/>
                </p:oleObj>
              </mc:Choice>
              <mc:Fallback>
                <p:oleObj name="Equation" r:id="rId4" imgW="3149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399" y="2372133"/>
                        <a:ext cx="7026275" cy="537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58536" y="3602918"/>
            <a:ext cx="711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>
                <a:latin typeface="Lucida Sans" panose="020B0602030504020204" pitchFamily="34" charset="0"/>
              </a:rPr>
              <a:t>O C forma compostos </a:t>
            </a:r>
            <a:r>
              <a:rPr lang="pt-BR" altLang="pt-BR" sz="2400" dirty="0" err="1">
                <a:latin typeface="Lucida Sans" panose="020B0602030504020204" pitchFamily="34" charset="0"/>
              </a:rPr>
              <a:t>halogenados</a:t>
            </a:r>
            <a:r>
              <a:rPr lang="pt-BR" altLang="pt-BR" sz="2400" dirty="0">
                <a:latin typeface="Lucida Sans" panose="020B0602030504020204" pitchFamily="34" charset="0"/>
              </a:rPr>
              <a:t> de cadeia </a:t>
            </a:r>
            <a:r>
              <a:rPr lang="pt-BR" altLang="pt-BR" sz="2400" dirty="0" smtClean="0">
                <a:latin typeface="Lucida Sans" panose="020B0602030504020204" pitchFamily="34" charset="0"/>
              </a:rPr>
              <a:t>longa - </a:t>
            </a:r>
            <a:r>
              <a:rPr lang="pt-BR" altLang="pt-BR" sz="2400" b="1" dirty="0" smtClean="0">
                <a:latin typeface="Lucida Sans" panose="020B0602030504020204" pitchFamily="34" charset="0"/>
              </a:rPr>
              <a:t>polímeros </a:t>
            </a:r>
            <a:r>
              <a:rPr lang="pt-BR" altLang="pt-BR" sz="2400" b="1" dirty="0">
                <a:latin typeface="Lucida Sans" panose="020B0602030504020204" pitchFamily="34" charset="0"/>
              </a:rPr>
              <a:t>(PVC, Teflon </a:t>
            </a:r>
            <a:r>
              <a:rPr lang="pt-BR" altLang="pt-BR" sz="2400" b="1" dirty="0" err="1">
                <a:latin typeface="Lucida Sans" panose="020B0602030504020204" pitchFamily="34" charset="0"/>
              </a:rPr>
              <a:t>etc</a:t>
            </a:r>
            <a:r>
              <a:rPr lang="pt-BR" altLang="pt-BR" sz="2400" dirty="0">
                <a:latin typeface="Lucida Sans" panose="020B0602030504020204" pitchFamily="34" charset="0"/>
              </a:rPr>
              <a:t>)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010146"/>
              </p:ext>
            </p:extLst>
          </p:nvPr>
        </p:nvGraphicFramePr>
        <p:xfrm>
          <a:off x="2080683" y="5201180"/>
          <a:ext cx="43386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6" imgW="1587500" imgH="241300" progId="Equation.3">
                  <p:embed/>
                </p:oleObj>
              </mc:Choice>
              <mc:Fallback>
                <p:oleObj name="Equation" r:id="rId6" imgW="1587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683" y="5201180"/>
                        <a:ext cx="433863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6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14375" y="571500"/>
            <a:ext cx="7416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800" u="sng" dirty="0" err="1">
                <a:latin typeface="Lucida Sans" panose="020B0602030504020204" pitchFamily="34" charset="0"/>
              </a:rPr>
              <a:t>Politetrafluoroetileno</a:t>
            </a:r>
            <a:r>
              <a:rPr lang="es-ES" altLang="pt-BR" sz="1800" u="sng" dirty="0">
                <a:latin typeface="Lucida Sans" panose="020B0602030504020204" pitchFamily="34" charset="0"/>
              </a:rPr>
              <a:t> (PTFE) o </a:t>
            </a:r>
            <a:r>
              <a:rPr lang="es-ES" altLang="pt-BR" sz="1800" u="sng" dirty="0" err="1" smtClean="0">
                <a:latin typeface="Lucida Sans" panose="020B0602030504020204" pitchFamily="34" charset="0"/>
              </a:rPr>
              <a:t>teflon</a:t>
            </a:r>
            <a:r>
              <a:rPr lang="es-ES" altLang="pt-BR" sz="1800" dirty="0" smtClean="0">
                <a:latin typeface="Lucida Sans" panose="020B0602030504020204" pitchFamily="34" charset="0"/>
              </a:rPr>
              <a:t> </a:t>
            </a:r>
            <a:r>
              <a:rPr lang="es-ES" altLang="pt-BR" sz="1800" dirty="0">
                <a:latin typeface="Lucida Sans" panose="020B0602030504020204" pitchFamily="34" charset="0"/>
              </a:rPr>
              <a:t>— CF</a:t>
            </a:r>
            <a:r>
              <a:rPr lang="es-ES" altLang="pt-BR" sz="1800" baseline="-25000" dirty="0">
                <a:latin typeface="Lucida Sans" panose="020B0602030504020204" pitchFamily="34" charset="0"/>
              </a:rPr>
              <a:t>2</a:t>
            </a:r>
            <a:r>
              <a:rPr lang="es-ES" altLang="pt-BR" sz="1800" dirty="0">
                <a:latin typeface="Lucida Sans" panose="020B0602030504020204" pitchFamily="34" charset="0"/>
              </a:rPr>
              <a:t> — CF</a:t>
            </a:r>
            <a:r>
              <a:rPr lang="es-ES" altLang="pt-BR" sz="1800" baseline="-25000" dirty="0">
                <a:latin typeface="Lucida Sans" panose="020B0602030504020204" pitchFamily="34" charset="0"/>
              </a:rPr>
              <a:t>2</a:t>
            </a:r>
            <a:r>
              <a:rPr lang="es-ES" altLang="pt-BR" sz="1800" dirty="0">
                <a:latin typeface="Lucida Sans" panose="020B0602030504020204" pitchFamily="34" charset="0"/>
              </a:rPr>
              <a:t> —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pt-BR" sz="1800" dirty="0">
              <a:latin typeface="Lucida Sans" panose="020B0602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800" dirty="0" err="1" smtClean="0">
                <a:latin typeface="Lucida Sans" panose="020B0602030504020204" pitchFamily="34" charset="0"/>
              </a:rPr>
              <a:t>Quimicamente</a:t>
            </a:r>
            <a:r>
              <a:rPr lang="es-ES" altLang="pt-BR" sz="1800" dirty="0" smtClean="0">
                <a:latin typeface="Lucida Sans" panose="020B0602030504020204" pitchFamily="34" charset="0"/>
              </a:rPr>
              <a:t> </a:t>
            </a:r>
            <a:r>
              <a:rPr lang="es-ES" altLang="pt-BR" sz="1800" dirty="0">
                <a:latin typeface="Lucida Sans" panose="020B0602030504020204" pitchFamily="34" charset="0"/>
              </a:rPr>
              <a:t>inerte, </a:t>
            </a:r>
            <a:r>
              <a:rPr lang="es-ES" altLang="pt-BR" sz="1800" dirty="0" err="1">
                <a:latin typeface="Lucida Sans" panose="020B0602030504020204" pitchFamily="34" charset="0"/>
              </a:rPr>
              <a:t>antiaderente</a:t>
            </a:r>
            <a:r>
              <a:rPr lang="es-ES" altLang="pt-BR" sz="1800" dirty="0">
                <a:latin typeface="Lucida Sans" panose="020B0602030504020204" pitchFamily="34" charset="0"/>
              </a:rPr>
              <a:t>, </a:t>
            </a:r>
            <a:r>
              <a:rPr lang="es-ES" altLang="pt-BR" sz="1800" dirty="0" err="1" smtClean="0">
                <a:latin typeface="Lucida Sans" panose="020B0602030504020204" pitchFamily="34" charset="0"/>
              </a:rPr>
              <a:t>impermeável</a:t>
            </a:r>
            <a:r>
              <a:rPr lang="es-ES" altLang="pt-BR" sz="1800" dirty="0" smtClean="0">
                <a:latin typeface="Lucida Sans" panose="020B0602030504020204" pitchFamily="34" charset="0"/>
              </a:rPr>
              <a:t> </a:t>
            </a:r>
            <a:r>
              <a:rPr lang="es-ES" altLang="pt-BR" sz="1800" dirty="0">
                <a:latin typeface="Lucida Sans" panose="020B0602030504020204" pitchFamily="34" charset="0"/>
              </a:rPr>
              <a:t>a </a:t>
            </a:r>
            <a:r>
              <a:rPr lang="es-ES" altLang="pt-BR" sz="1800" dirty="0" err="1" smtClean="0">
                <a:latin typeface="Lucida Sans" panose="020B0602030504020204" pitchFamily="34" charset="0"/>
              </a:rPr>
              <a:t>água</a:t>
            </a:r>
            <a:r>
              <a:rPr lang="es-ES" altLang="pt-BR" sz="1800" dirty="0" smtClean="0">
                <a:latin typeface="Lucida Sans" panose="020B0602030504020204" pitchFamily="34" charset="0"/>
              </a:rPr>
              <a:t> </a:t>
            </a:r>
            <a:r>
              <a:rPr lang="es-ES" altLang="pt-BR" sz="1800" dirty="0">
                <a:latin typeface="Lucida Sans" panose="020B0602030504020204" pitchFamily="34" charset="0"/>
              </a:rPr>
              <a:t>e a gordura, excelente </a:t>
            </a:r>
            <a:r>
              <a:rPr lang="es-ES" altLang="pt-BR" sz="1800" dirty="0" err="1" smtClean="0">
                <a:latin typeface="Lucida Sans" panose="020B0602030504020204" pitchFamily="34" charset="0"/>
              </a:rPr>
              <a:t>resistência</a:t>
            </a:r>
            <a:r>
              <a:rPr lang="es-ES" altLang="pt-BR" sz="1800" dirty="0" smtClean="0">
                <a:latin typeface="Lucida Sans" panose="020B0602030504020204" pitchFamily="34" charset="0"/>
              </a:rPr>
              <a:t> </a:t>
            </a:r>
            <a:r>
              <a:rPr lang="es-ES" altLang="pt-BR" sz="1800" dirty="0" err="1">
                <a:latin typeface="Lucida Sans" panose="020B0602030504020204" pitchFamily="34" charset="0"/>
              </a:rPr>
              <a:t>ao</a:t>
            </a:r>
            <a:r>
              <a:rPr lang="es-ES" altLang="pt-BR" sz="1800" dirty="0">
                <a:latin typeface="Lucida Sans" panose="020B0602030504020204" pitchFamily="34" charset="0"/>
              </a:rPr>
              <a:t> calor e a </a:t>
            </a:r>
            <a:r>
              <a:rPr lang="es-ES" altLang="pt-BR" sz="1800" dirty="0" err="1" smtClean="0">
                <a:latin typeface="Lucida Sans" panose="020B0602030504020204" pitchFamily="34" charset="0"/>
              </a:rPr>
              <a:t>corrosão</a:t>
            </a:r>
            <a:r>
              <a:rPr lang="es-ES" altLang="pt-BR" sz="1800" dirty="0">
                <a:latin typeface="Lucida Sans" panose="020B0602030504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800" dirty="0" err="1">
                <a:latin typeface="Lucida Sans" panose="020B0602030504020204" pitchFamily="34" charset="0"/>
              </a:rPr>
              <a:t>Próteses</a:t>
            </a:r>
            <a:r>
              <a:rPr lang="es-ES" altLang="pt-BR" sz="1800" dirty="0">
                <a:latin typeface="Lucida Sans" panose="020B0602030504020204" pitchFamily="34" charset="0"/>
              </a:rPr>
              <a:t>, juntas, </a:t>
            </a:r>
            <a:r>
              <a:rPr lang="es-ES" altLang="pt-BR" sz="1800" dirty="0" err="1">
                <a:latin typeface="Lucida Sans" panose="020B0602030504020204" pitchFamily="34" charset="0"/>
              </a:rPr>
              <a:t>peças</a:t>
            </a:r>
            <a:r>
              <a:rPr lang="es-ES" altLang="pt-BR" sz="1800" dirty="0">
                <a:latin typeface="Lucida Sans" panose="020B0602030504020204" pitchFamily="34" charset="0"/>
              </a:rPr>
              <a:t> </a:t>
            </a:r>
            <a:r>
              <a:rPr lang="es-ES" altLang="pt-BR" sz="1800" dirty="0" err="1" smtClean="0">
                <a:latin typeface="Lucida Sans" panose="020B0602030504020204" pitchFamily="34" charset="0"/>
              </a:rPr>
              <a:t>mecânicas</a:t>
            </a:r>
            <a:r>
              <a:rPr lang="es-ES" altLang="pt-BR" sz="1800" dirty="0" smtClean="0">
                <a:latin typeface="Lucida Sans" panose="020B0602030504020204" pitchFamily="34" charset="0"/>
              </a:rPr>
              <a:t> </a:t>
            </a:r>
            <a:r>
              <a:rPr lang="es-ES" altLang="pt-BR" sz="1800" dirty="0" err="1">
                <a:latin typeface="Lucida Sans" panose="020B0602030504020204" pitchFamily="34" charset="0"/>
              </a:rPr>
              <a:t>em</a:t>
            </a:r>
            <a:r>
              <a:rPr lang="es-ES" altLang="pt-BR" sz="1800" dirty="0">
                <a:latin typeface="Lucida Sans" panose="020B0602030504020204" pitchFamily="34" charset="0"/>
              </a:rPr>
              <a:t> </a:t>
            </a:r>
            <a:r>
              <a:rPr lang="es-ES" altLang="pt-BR" sz="1800" dirty="0" err="1">
                <a:latin typeface="Lucida Sans" panose="020B0602030504020204" pitchFamily="34" charset="0"/>
              </a:rPr>
              <a:t>meios</a:t>
            </a:r>
            <a:r>
              <a:rPr lang="es-ES" altLang="pt-BR" sz="1800" dirty="0">
                <a:latin typeface="Lucida Sans" panose="020B0602030504020204" pitchFamily="34" charset="0"/>
              </a:rPr>
              <a:t> corrosivos, </a:t>
            </a:r>
            <a:r>
              <a:rPr lang="es-ES" altLang="pt-BR" sz="1800" dirty="0" err="1">
                <a:latin typeface="Lucida Sans" panose="020B0602030504020204" pitchFamily="34" charset="0"/>
              </a:rPr>
              <a:t>isolamento</a:t>
            </a:r>
            <a:r>
              <a:rPr lang="es-ES" altLang="pt-BR" sz="1800" dirty="0">
                <a:latin typeface="Lucida Sans" panose="020B0602030504020204" pitchFamily="34" charset="0"/>
              </a:rPr>
              <a:t> </a:t>
            </a:r>
            <a:r>
              <a:rPr lang="es-ES" altLang="pt-BR" sz="1800" dirty="0" err="1">
                <a:latin typeface="Lucida Sans" panose="020B0602030504020204" pitchFamily="34" charset="0"/>
              </a:rPr>
              <a:t>elétrico</a:t>
            </a:r>
            <a:endParaRPr lang="es-ES" altLang="pt-BR" sz="1800" dirty="0">
              <a:latin typeface="Lucida Sans" panose="020B0602030504020204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14374" y="3214688"/>
            <a:ext cx="72866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800" dirty="0">
                <a:latin typeface="Lucida Sans" panose="020B0602030504020204" pitchFamily="34" charset="0"/>
              </a:rPr>
              <a:t>	   Cl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800" dirty="0">
                <a:latin typeface="Lucida Sans" panose="020B0602030504020204" pitchFamily="34" charset="0"/>
              </a:rPr>
              <a:t>                 |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800" dirty="0">
                <a:latin typeface="Lucida Sans" panose="020B0602030504020204" pitchFamily="34" charset="0"/>
              </a:rPr>
              <a:t>— CH</a:t>
            </a:r>
            <a:r>
              <a:rPr lang="es-ES" altLang="pt-BR" sz="1800" baseline="-25000" dirty="0">
                <a:latin typeface="Lucida Sans" panose="020B0602030504020204" pitchFamily="34" charset="0"/>
              </a:rPr>
              <a:t>2</a:t>
            </a:r>
            <a:r>
              <a:rPr lang="es-ES" altLang="pt-BR" sz="1800" dirty="0">
                <a:latin typeface="Lucida Sans" panose="020B0602030504020204" pitchFamily="34" charset="0"/>
              </a:rPr>
              <a:t> — CH —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800" dirty="0">
                <a:latin typeface="Lucida Sans" panose="020B0602030504020204" pitchFamily="34" charset="0"/>
              </a:rPr>
              <a:t>Termoplástico, </a:t>
            </a:r>
            <a:r>
              <a:rPr lang="es-ES" altLang="pt-BR" sz="1800" dirty="0" err="1" smtClean="0">
                <a:latin typeface="Lucida Sans" panose="020B0602030504020204" pitchFamily="34" charset="0"/>
              </a:rPr>
              <a:t>flexível</a:t>
            </a:r>
            <a:r>
              <a:rPr lang="es-ES" altLang="pt-BR" sz="1800" dirty="0" smtClean="0">
                <a:latin typeface="Lucida Sans" panose="020B0602030504020204" pitchFamily="34" charset="0"/>
              </a:rPr>
              <a:t> </a:t>
            </a:r>
            <a:r>
              <a:rPr lang="es-ES" altLang="pt-BR" sz="1800" dirty="0" err="1">
                <a:latin typeface="Lucida Sans" panose="020B0602030504020204" pitchFamily="34" charset="0"/>
              </a:rPr>
              <a:t>ou</a:t>
            </a:r>
            <a:r>
              <a:rPr lang="es-ES" altLang="pt-BR" sz="1800" dirty="0">
                <a:latin typeface="Lucida Sans" panose="020B0602030504020204" pitchFamily="34" charset="0"/>
              </a:rPr>
              <a:t> rígido, opaco </a:t>
            </a:r>
            <a:r>
              <a:rPr lang="es-ES" altLang="pt-BR" sz="1800" dirty="0" err="1">
                <a:latin typeface="Lucida Sans" panose="020B0602030504020204" pitchFamily="34" charset="0"/>
              </a:rPr>
              <a:t>ou</a:t>
            </a:r>
            <a:r>
              <a:rPr lang="es-ES" altLang="pt-BR" sz="1800" dirty="0">
                <a:latin typeface="Lucida Sans" panose="020B0602030504020204" pitchFamily="34" charset="0"/>
              </a:rPr>
              <a:t> transparente, resistente </a:t>
            </a:r>
            <a:r>
              <a:rPr lang="es-ES" altLang="pt-BR" sz="1800" dirty="0" smtClean="0">
                <a:latin typeface="Lucida Sans" panose="020B0602030504020204" pitchFamily="34" charset="0"/>
              </a:rPr>
              <a:t>à ácidos</a:t>
            </a:r>
            <a:r>
              <a:rPr lang="es-ES" altLang="pt-BR" sz="1800" dirty="0">
                <a:latin typeface="Lucida Sans" panose="020B0602030504020204" pitchFamily="34" charset="0"/>
              </a:rPr>
              <a:t>, bases, </a:t>
            </a:r>
            <a:r>
              <a:rPr lang="es-ES" altLang="pt-BR" sz="1800" dirty="0" smtClean="0">
                <a:latin typeface="Lucida Sans" panose="020B0602030504020204" pitchFamily="34" charset="0"/>
              </a:rPr>
              <a:t>óleos</a:t>
            </a:r>
            <a:r>
              <a:rPr lang="es-ES" altLang="pt-BR" sz="1800" dirty="0">
                <a:latin typeface="Lucida Sans" panose="020B0602030504020204" pitchFamily="34" charset="0"/>
              </a:rPr>
              <a:t>, gorduras e </a:t>
            </a:r>
            <a:r>
              <a:rPr lang="es-ES" altLang="pt-BR" sz="1800" dirty="0" err="1" smtClean="0">
                <a:latin typeface="Lucida Sans" panose="020B0602030504020204" pitchFamily="34" charset="0"/>
              </a:rPr>
              <a:t>álcoois</a:t>
            </a:r>
            <a:r>
              <a:rPr lang="es-ES" altLang="pt-BR" sz="1800" dirty="0" smtClean="0">
                <a:latin typeface="Lucida Sans" panose="020B0602030504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800" dirty="0" smtClean="0">
                <a:latin typeface="Lucida Sans" panose="020B0602030504020204" pitchFamily="34" charset="0"/>
              </a:rPr>
              <a:t> </a:t>
            </a:r>
            <a:endParaRPr lang="es-ES" altLang="pt-BR" sz="1800" dirty="0">
              <a:latin typeface="Lucida Sans" panose="020B0602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800" dirty="0" err="1">
                <a:latin typeface="Lucida Sans" panose="020B0602030504020204" pitchFamily="34" charset="0"/>
              </a:rPr>
              <a:t>Artigos</a:t>
            </a:r>
            <a:r>
              <a:rPr lang="es-ES" altLang="pt-BR" sz="1800" dirty="0">
                <a:latin typeface="Lucida Sans" panose="020B0602030504020204" pitchFamily="34" charset="0"/>
              </a:rPr>
              <a:t> domésticos, </a:t>
            </a:r>
            <a:r>
              <a:rPr lang="es-ES" altLang="pt-BR" sz="1800" dirty="0" err="1">
                <a:latin typeface="Lucida Sans" panose="020B0602030504020204" pitchFamily="34" charset="0"/>
              </a:rPr>
              <a:t>isolamento</a:t>
            </a:r>
            <a:r>
              <a:rPr lang="es-ES" altLang="pt-BR" sz="1800" dirty="0">
                <a:latin typeface="Lucida Sans" panose="020B0602030504020204" pitchFamily="34" charset="0"/>
              </a:rPr>
              <a:t> de cabos </a:t>
            </a:r>
            <a:r>
              <a:rPr lang="es-ES" altLang="pt-BR" sz="1800" dirty="0" err="1">
                <a:latin typeface="Lucida Sans" panose="020B0602030504020204" pitchFamily="34" charset="0"/>
              </a:rPr>
              <a:t>elétricos</a:t>
            </a:r>
            <a:r>
              <a:rPr lang="es-ES" altLang="pt-BR" sz="1800" dirty="0">
                <a:latin typeface="Lucida Sans" panose="020B0602030504020204" pitchFamily="34" charset="0"/>
              </a:rPr>
              <a:t>, </a:t>
            </a:r>
            <a:r>
              <a:rPr lang="es-ES" altLang="pt-BR" sz="1800" dirty="0" err="1" smtClean="0">
                <a:latin typeface="Lucida Sans" panose="020B0602030504020204" pitchFamily="34" charset="0"/>
              </a:rPr>
              <a:t>tubulações</a:t>
            </a:r>
            <a:r>
              <a:rPr lang="es-ES" altLang="pt-BR" sz="1800" dirty="0" smtClean="0">
                <a:latin typeface="Lucida Sans" panose="020B0602030504020204" pitchFamily="34" charset="0"/>
              </a:rPr>
              <a:t>, </a:t>
            </a:r>
            <a:r>
              <a:rPr lang="es-ES" altLang="pt-BR" sz="1800" dirty="0" err="1">
                <a:latin typeface="Lucida Sans" panose="020B0602030504020204" pitchFamily="34" charset="0"/>
              </a:rPr>
              <a:t>revestimentos</a:t>
            </a:r>
            <a:r>
              <a:rPr lang="es-ES" altLang="pt-BR" sz="1800" dirty="0">
                <a:latin typeface="Lucida Sans" panose="020B0602030504020204" pitchFamily="34" charset="0"/>
              </a:rPr>
              <a:t> de </a:t>
            </a:r>
            <a:r>
              <a:rPr lang="es-ES" altLang="pt-BR" sz="1800" dirty="0" smtClean="0">
                <a:latin typeface="Lucida Sans" panose="020B0602030504020204" pitchFamily="34" charset="0"/>
              </a:rPr>
              <a:t>solos</a:t>
            </a:r>
            <a:r>
              <a:rPr lang="es-ES" altLang="pt-BR" sz="1800" dirty="0" smtClean="0">
                <a:latin typeface="Lucida Sans" panose="020B0602030504020204" pitchFamily="34" charset="0"/>
              </a:rPr>
              <a:t>, </a:t>
            </a:r>
            <a:r>
              <a:rPr lang="es-ES" altLang="pt-BR" sz="1800" dirty="0" err="1" smtClean="0">
                <a:latin typeface="Lucida Sans" panose="020B0602030504020204" pitchFamily="34" charset="0"/>
              </a:rPr>
              <a:t>artigos</a:t>
            </a:r>
            <a:r>
              <a:rPr lang="es-ES" altLang="pt-BR" sz="1800" dirty="0" smtClean="0">
                <a:latin typeface="Lucida Sans" panose="020B0602030504020204" pitchFamily="34" charset="0"/>
              </a:rPr>
              <a:t> </a:t>
            </a:r>
            <a:r>
              <a:rPr lang="es-ES" altLang="pt-BR" sz="1800" dirty="0" err="1">
                <a:latin typeface="Lucida Sans" panose="020B0602030504020204" pitchFamily="34" charset="0"/>
              </a:rPr>
              <a:t>esportivos</a:t>
            </a:r>
            <a:r>
              <a:rPr lang="es-ES" altLang="pt-BR" sz="1800" dirty="0">
                <a:latin typeface="Lucida Sans" panose="020B0602030504020204" pitchFamily="34" charset="0"/>
              </a:rPr>
              <a:t> e para camping, industria química e </a:t>
            </a:r>
            <a:r>
              <a:rPr lang="es-ES" altLang="pt-BR" sz="1800" dirty="0" err="1" smtClean="0">
                <a:latin typeface="Lucida Sans" panose="020B0602030504020204" pitchFamily="34" charset="0"/>
              </a:rPr>
              <a:t>automoção</a:t>
            </a:r>
            <a:r>
              <a:rPr lang="es-ES" altLang="pt-BR" sz="1800" dirty="0">
                <a:latin typeface="Lucida Sans" panose="020B0602030504020204" pitchFamily="34" charset="0"/>
              </a:rPr>
              <a:t>.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42938" y="2714625"/>
            <a:ext cx="3074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800" u="sng">
                <a:latin typeface="Lucida Sans" panose="020B0602030504020204" pitchFamily="34" charset="0"/>
              </a:rPr>
              <a:t>Policloreto de Vinila (PVC)</a:t>
            </a:r>
            <a:endParaRPr lang="it-IT" altLang="pt-BR" sz="1800" u="sng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</a:t>
            </a:fld>
            <a:endParaRPr lang="pt-BR" dirty="0"/>
          </a:p>
        </p:txBody>
      </p:sp>
      <p:pic>
        <p:nvPicPr>
          <p:cNvPr id="5" name="Picture 5" descr="F19-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80264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51050" y="1052513"/>
            <a:ext cx="1047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silício</a:t>
            </a:r>
            <a:endParaRPr lang="it-IT" altLang="pt-BR" sz="24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77050" y="1412875"/>
            <a:ext cx="135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>
                <a:solidFill>
                  <a:schemeClr val="bg1"/>
                </a:solidFill>
                <a:latin typeface="Lucida Sans" panose="020B0602030504020204" pitchFamily="34" charset="0"/>
              </a:rPr>
              <a:t>estanho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77050" y="4868863"/>
            <a:ext cx="138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>
                <a:solidFill>
                  <a:schemeClr val="bg1"/>
                </a:solidFill>
                <a:latin typeface="Lucida Sans" panose="020B0602030504020204" pitchFamily="34" charset="0"/>
              </a:rPr>
              <a:t>chumbo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79838" y="5157788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>
                <a:solidFill>
                  <a:schemeClr val="bg1"/>
                </a:solidFill>
                <a:latin typeface="Lucida Sans" panose="020B0602030504020204" pitchFamily="34" charset="0"/>
              </a:rPr>
              <a:t>germanio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42988" y="4868863"/>
            <a:ext cx="1389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>
                <a:solidFill>
                  <a:schemeClr val="bg1"/>
                </a:solidFill>
                <a:latin typeface="Lucida Sans" panose="020B0602030504020204" pitchFamily="34" charset="0"/>
              </a:rPr>
              <a:t>carbono</a:t>
            </a:r>
          </a:p>
        </p:txBody>
      </p:sp>
    </p:spTree>
    <p:extLst>
      <p:ext uri="{BB962C8B-B14F-4D97-AF65-F5344CB8AC3E}">
        <p14:creationId xmlns:p14="http://schemas.microsoft.com/office/powerpoint/2010/main" val="6969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4"/>
          <p:cNvGraphicFramePr>
            <a:graphicFrameLocks noChangeAspect="1"/>
          </p:cNvGraphicFramePr>
          <p:nvPr/>
        </p:nvGraphicFramePr>
        <p:xfrm>
          <a:off x="1835696" y="2780928"/>
          <a:ext cx="45164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ção" r:id="rId4" imgW="1904760" imgH="228600" progId="Equation.3">
                  <p:embed/>
                </p:oleObj>
              </mc:Choice>
              <mc:Fallback>
                <p:oleObj name="Equação" r:id="rId4" imgW="1904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780928"/>
                        <a:ext cx="451643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919555" y="1124579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pt-BR" sz="2800" dirty="0" smtClean="0">
                <a:solidFill>
                  <a:schemeClr val="tx1"/>
                </a:solidFill>
              </a:rPr>
              <a:t>Fosgênio/ </a:t>
            </a:r>
            <a:r>
              <a:rPr lang="it-IT" altLang="pt-BR" sz="2800" dirty="0">
                <a:solidFill>
                  <a:schemeClr val="tx1"/>
                </a:solidFill>
              </a:rPr>
              <a:t>cloreto de carbonila (COCl</a:t>
            </a:r>
            <a:r>
              <a:rPr lang="it-IT" altLang="pt-BR" sz="2800" baseline="-25000" dirty="0">
                <a:solidFill>
                  <a:schemeClr val="tx1"/>
                </a:solidFill>
              </a:rPr>
              <a:t>2</a:t>
            </a:r>
            <a:r>
              <a:rPr lang="it-IT" altLang="pt-BR" sz="28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48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ht100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14338"/>
            <a:ext cx="5408612" cy="644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95288" y="452438"/>
            <a:ext cx="468076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000" dirty="0" smtClean="0">
                <a:latin typeface="Lucida Sans" panose="020B0602030504020204" pitchFamily="34" charset="0"/>
              </a:rPr>
              <a:t>Fosgênio (COCl</a:t>
            </a:r>
            <a:r>
              <a:rPr lang="it-IT" altLang="pt-BR" sz="2000" baseline="-25000" dirty="0" smtClean="0">
                <a:latin typeface="Lucida Sans" panose="020B0602030504020204" pitchFamily="34" charset="0"/>
              </a:rPr>
              <a:t>2</a:t>
            </a:r>
            <a:r>
              <a:rPr lang="it-IT" altLang="pt-BR" sz="2000" dirty="0" smtClean="0">
                <a:latin typeface="Lucida Sans" panose="020B0602030504020204" pitchFamily="34" charset="0"/>
              </a:rPr>
              <a:t>)</a:t>
            </a:r>
            <a:endParaRPr lang="it-IT" altLang="pt-BR" sz="2000" dirty="0">
              <a:latin typeface="Lucida Sans" panose="020B0602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pt-BR" sz="2000" dirty="0">
              <a:latin typeface="Lucida Sans" panose="020B06020305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pt-BR" sz="2000" dirty="0">
                <a:latin typeface="Lucida Sans" panose="020B0602030504020204" pitchFamily="34" charset="0"/>
              </a:rPr>
              <a:t>Arma </a:t>
            </a:r>
            <a:r>
              <a:rPr lang="it-IT" altLang="pt-BR" sz="2000" dirty="0" smtClean="0">
                <a:latin typeface="Lucida Sans" panose="020B0602030504020204" pitchFamily="34" charset="0"/>
              </a:rPr>
              <a:t>química, Asfixiante</a:t>
            </a:r>
          </a:p>
          <a:p>
            <a:pPr eaLnBrk="1" hangingPunct="1">
              <a:spcBef>
                <a:spcPct val="0"/>
              </a:spcBef>
            </a:pPr>
            <a:endParaRPr lang="it-IT" altLang="pt-BR" sz="2000" dirty="0">
              <a:latin typeface="Lucida Sans" panose="020B06020305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pt-BR" sz="2000" dirty="0">
                <a:latin typeface="Lucida Sans" panose="020B0602030504020204" pitchFamily="34" charset="0"/>
              </a:rPr>
              <a:t>Usado na primeira guerra Mundial, como gas </a:t>
            </a:r>
            <a:r>
              <a:rPr lang="it-IT" altLang="pt-BR" sz="2000" dirty="0" smtClean="0">
                <a:latin typeface="Lucida Sans" panose="020B0602030504020204" pitchFamily="34" charset="0"/>
              </a:rPr>
              <a:t>venenoso</a:t>
            </a:r>
          </a:p>
          <a:p>
            <a:pPr eaLnBrk="1" hangingPunct="1">
              <a:spcBef>
                <a:spcPct val="0"/>
              </a:spcBef>
            </a:pPr>
            <a:endParaRPr lang="it-IT" altLang="pt-BR" sz="2000" dirty="0">
              <a:latin typeface="Lucida Sans" panose="020B06020305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pt-BR" sz="2000" dirty="0" smtClean="0">
                <a:latin typeface="Lucida Sans" panose="020B0602030504020204" pitchFamily="34" charset="0"/>
              </a:rPr>
              <a:t>banido</a:t>
            </a:r>
            <a:endParaRPr lang="it-IT" altLang="pt-BR" sz="2000" dirty="0">
              <a:latin typeface="Lucida Sans" panose="020B0602030504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it-IT" altLang="pt-BR" sz="2000" dirty="0">
              <a:latin typeface="Lucida Sans" panose="020B0602030504020204" pitchFamily="34" charset="0"/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560760" y="5613886"/>
            <a:ext cx="6429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pt-BR" sz="2000" dirty="0">
                <a:latin typeface="Lucida Sans" panose="020B0602030504020204" pitchFamily="34" charset="0"/>
              </a:rPr>
              <a:t>Muito usado na industria </a:t>
            </a:r>
            <a:r>
              <a:rPr lang="it-IT" altLang="pt-BR" sz="2000" dirty="0" smtClean="0">
                <a:latin typeface="Lucida Sans" panose="020B0602030504020204" pitchFamily="34" charset="0"/>
              </a:rPr>
              <a:t>química </a:t>
            </a:r>
            <a:r>
              <a:rPr lang="it-IT" altLang="pt-BR" sz="2000" dirty="0">
                <a:latin typeface="Lucida Sans" panose="020B0602030504020204" pitchFamily="34" charset="0"/>
              </a:rPr>
              <a:t>para produzir </a:t>
            </a:r>
            <a:r>
              <a:rPr lang="it-IT" altLang="pt-BR" sz="2000" dirty="0" smtClean="0">
                <a:latin typeface="Lucida Sans" panose="020B0602030504020204" pitchFamily="34" charset="0"/>
              </a:rPr>
              <a:t>plásticos </a:t>
            </a:r>
            <a:r>
              <a:rPr lang="it-IT" altLang="pt-BR" sz="2000" dirty="0">
                <a:latin typeface="Lucida Sans" panose="020B0602030504020204" pitchFamily="34" charset="0"/>
              </a:rPr>
              <a:t>e pesticidas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462450" y="3861048"/>
            <a:ext cx="79930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pt-BR" sz="1800" dirty="0" smtClean="0">
                <a:latin typeface="Lucida Sans" panose="020B0602030504020204" pitchFamily="34" charset="0"/>
              </a:rPr>
              <a:t>Tóxico </a:t>
            </a:r>
            <a:r>
              <a:rPr lang="es-ES" altLang="pt-BR" sz="1800" dirty="0" err="1">
                <a:latin typeface="Lucida Sans" panose="020B0602030504020204" pitchFamily="34" charset="0"/>
              </a:rPr>
              <a:t>em</a:t>
            </a:r>
            <a:r>
              <a:rPr lang="es-ES" altLang="pt-BR" sz="1800" dirty="0">
                <a:latin typeface="Lucida Sans" panose="020B0602030504020204" pitchFamily="34" charset="0"/>
              </a:rPr>
              <a:t> </a:t>
            </a:r>
            <a:r>
              <a:rPr lang="es-ES" altLang="pt-BR" sz="1800" dirty="0" err="1" smtClean="0">
                <a:latin typeface="Lucida Sans" panose="020B0602030504020204" pitchFamily="34" charset="0"/>
              </a:rPr>
              <a:t>concentrações</a:t>
            </a:r>
            <a:r>
              <a:rPr lang="es-ES" altLang="pt-BR" sz="1800" dirty="0" smtClean="0">
                <a:latin typeface="Lucida Sans" panose="020B0602030504020204" pitchFamily="34" charset="0"/>
              </a:rPr>
              <a:t>  </a:t>
            </a:r>
            <a:r>
              <a:rPr lang="es-ES" altLang="pt-BR" sz="1800" dirty="0">
                <a:latin typeface="Lucida Sans" panose="020B0602030504020204" pitchFamily="34" charset="0"/>
              </a:rPr>
              <a:t>superiores a 50 ppm no </a:t>
            </a:r>
            <a:r>
              <a:rPr lang="es-ES" altLang="pt-BR" sz="1800" dirty="0" err="1">
                <a:latin typeface="Lucida Sans" panose="020B0602030504020204" pitchFamily="34" charset="0"/>
              </a:rPr>
              <a:t>ar</a:t>
            </a:r>
            <a:r>
              <a:rPr lang="es-ES" altLang="pt-BR" sz="1800" dirty="0">
                <a:latin typeface="Lucida Sans" panose="020B0602030504020204" pitchFamily="34" charset="0"/>
              </a:rPr>
              <a:t>. </a:t>
            </a:r>
            <a:r>
              <a:rPr lang="es-ES" altLang="pt-BR" sz="1800" dirty="0" err="1" smtClean="0">
                <a:latin typeface="Lucida Sans" panose="020B0602030504020204" pitchFamily="34" charset="0"/>
              </a:rPr>
              <a:t>Em</a:t>
            </a:r>
            <a:r>
              <a:rPr lang="es-ES" altLang="pt-BR" sz="1800" dirty="0" smtClean="0">
                <a:latin typeface="Lucida Sans" panose="020B0602030504020204" pitchFamily="34" charset="0"/>
              </a:rPr>
              <a:t> </a:t>
            </a:r>
            <a:r>
              <a:rPr lang="es-ES" altLang="pt-BR" sz="1800" dirty="0">
                <a:latin typeface="Lucida Sans" panose="020B0602030504020204" pitchFamily="34" charset="0"/>
              </a:rPr>
              <a:t>caso de ser inalado </a:t>
            </a:r>
            <a:r>
              <a:rPr lang="es-ES" altLang="pt-BR" sz="1800" dirty="0" smtClean="0">
                <a:latin typeface="Lucida Sans" panose="020B0602030504020204" pitchFamily="34" charset="0"/>
              </a:rPr>
              <a:t>atinge gravemente </a:t>
            </a:r>
            <a:r>
              <a:rPr lang="es-ES" altLang="pt-BR" sz="1800" dirty="0">
                <a:latin typeface="Lucida Sans" panose="020B0602030504020204" pitchFamily="34" charset="0"/>
              </a:rPr>
              <a:t>os </a:t>
            </a:r>
            <a:r>
              <a:rPr lang="es-ES" altLang="pt-BR" sz="1800" dirty="0" err="1" smtClean="0">
                <a:latin typeface="Lucida Sans" panose="020B0602030504020204" pitchFamily="34" charset="0"/>
              </a:rPr>
              <a:t>pulmões</a:t>
            </a:r>
            <a:r>
              <a:rPr lang="es-ES" altLang="pt-BR" sz="1800" dirty="0">
                <a:latin typeface="Lucida Sans" panose="020B0602030504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s-ES" altLang="pt-BR" sz="1800" dirty="0">
              <a:latin typeface="Lucida Sans" panose="020B06020305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pt-BR" sz="1800" dirty="0" smtClean="0">
                <a:latin typeface="Lucida Sans" panose="020B0602030504020204" pitchFamily="34" charset="0"/>
              </a:rPr>
              <a:t>3,4 </a:t>
            </a:r>
            <a:r>
              <a:rPr lang="es-ES" altLang="pt-BR" sz="1800" dirty="0" err="1">
                <a:latin typeface="Lucida Sans" panose="020B0602030504020204" pitchFamily="34" charset="0"/>
              </a:rPr>
              <a:t>vezes</a:t>
            </a:r>
            <a:r>
              <a:rPr lang="es-ES" altLang="pt-BR" sz="1800" dirty="0">
                <a:latin typeface="Lucida Sans" panose="020B0602030504020204" pitchFamily="34" charset="0"/>
              </a:rPr>
              <a:t> </a:t>
            </a:r>
            <a:r>
              <a:rPr lang="es-ES" altLang="pt-BR" sz="1800" dirty="0" err="1">
                <a:latin typeface="Lucida Sans" panose="020B0602030504020204" pitchFamily="34" charset="0"/>
              </a:rPr>
              <a:t>mais</a:t>
            </a:r>
            <a:r>
              <a:rPr lang="es-ES" altLang="pt-BR" sz="1800" dirty="0">
                <a:latin typeface="Lucida Sans" panose="020B0602030504020204" pitchFamily="34" charset="0"/>
              </a:rPr>
              <a:t> pesado que o </a:t>
            </a:r>
            <a:r>
              <a:rPr lang="es-ES" altLang="pt-BR" sz="1800" dirty="0" err="1">
                <a:latin typeface="Lucida Sans" panose="020B0602030504020204" pitchFamily="34" charset="0"/>
              </a:rPr>
              <a:t>ar</a:t>
            </a:r>
            <a:r>
              <a:rPr lang="es-ES" altLang="pt-BR" sz="1800" dirty="0">
                <a:latin typeface="Lucida Sans" panose="020B0602030504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s-ES" altLang="pt-BR" sz="1800" dirty="0">
              <a:latin typeface="Lucida Sans" panose="020B0602030504020204" pitchFamily="34" charset="0"/>
            </a:endParaRP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4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683568" y="1628800"/>
            <a:ext cx="777463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pt-BR" altLang="pt-BR" dirty="0" err="1" smtClean="0">
                <a:latin typeface="Lucida Sans" panose="020B0602030504020204" pitchFamily="34" charset="0"/>
              </a:rPr>
              <a:t>Haletos</a:t>
            </a:r>
            <a:r>
              <a:rPr lang="pt-BR" altLang="pt-BR" dirty="0" smtClean="0">
                <a:latin typeface="Lucida Sans" panose="020B0602030504020204" pitchFamily="34" charset="0"/>
              </a:rPr>
              <a:t> dos elementos mais pesados</a:t>
            </a:r>
            <a:endParaRPr lang="pt-BR" altLang="pt-BR" dirty="0">
              <a:latin typeface="Lucida Sans" panose="020B0602030504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Lucida Sans" panose="020B0602030504020204" pitchFamily="34" charset="0"/>
              </a:rPr>
              <a:t> Todos os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tetrahaletos dos elementos do grupo 14 são </a:t>
            </a:r>
            <a:r>
              <a:rPr lang="pt-BR" altLang="pt-BR" sz="2000" dirty="0">
                <a:latin typeface="Lucida Sans" panose="020B0602030504020204" pitchFamily="34" charset="0"/>
              </a:rPr>
              <a:t>conhecidos (exceto o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PbBr</a:t>
            </a:r>
            <a:r>
              <a:rPr lang="pt-BR" altLang="pt-BR" sz="2000" baseline="-25000" dirty="0" smtClean="0">
                <a:latin typeface="Lucida Sans" panose="020B0602030504020204" pitchFamily="34" charset="0"/>
              </a:rPr>
              <a:t>4</a:t>
            </a:r>
            <a:r>
              <a:rPr lang="pt-BR" altLang="pt-BR" sz="2000" dirty="0" smtClean="0">
                <a:latin typeface="Lucida Sans" panose="020B0602030504020204" pitchFamily="34" charset="0"/>
              </a:rPr>
              <a:t> e PbI</a:t>
            </a:r>
            <a:r>
              <a:rPr lang="pt-BR" altLang="pt-BR" sz="2000" baseline="-25000" dirty="0" smtClean="0">
                <a:latin typeface="Lucida Sans" panose="020B0602030504020204" pitchFamily="34" charset="0"/>
              </a:rPr>
              <a:t>4</a:t>
            </a:r>
            <a:r>
              <a:rPr lang="pt-BR" altLang="pt-BR" sz="2000" dirty="0" smtClean="0">
                <a:latin typeface="Lucida Sans" panose="020B0602030504020204" pitchFamily="34" charset="0"/>
              </a:rPr>
              <a:t>);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pt-BR" altLang="pt-BR" sz="2000" dirty="0">
              <a:latin typeface="Lucida Sans" panose="020B0602030504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latin typeface="Lucida Sans" panose="020B0602030504020204" pitchFamily="34" charset="0"/>
              </a:rPr>
              <a:t>São compostos </a:t>
            </a:r>
            <a:r>
              <a:rPr lang="pt-BR" altLang="pt-BR" sz="2000" u="sng" dirty="0" smtClean="0">
                <a:latin typeface="Lucida Sans" panose="020B0602030504020204" pitchFamily="34" charset="0"/>
              </a:rPr>
              <a:t>covalentes tetraédricos</a:t>
            </a:r>
            <a:r>
              <a:rPr lang="pt-BR" altLang="pt-BR" sz="2000" dirty="0" smtClean="0">
                <a:latin typeface="Lucida Sans" panose="020B0602030504020204" pitchFamily="34" charset="0"/>
              </a:rPr>
              <a:t>, exceto por SnF</a:t>
            </a:r>
            <a:r>
              <a:rPr lang="pt-BR" altLang="pt-BR" sz="2000" baseline="-25000" dirty="0" smtClean="0">
                <a:latin typeface="Lucida Sans" panose="020B0602030504020204" pitchFamily="34" charset="0"/>
              </a:rPr>
              <a:t>4</a:t>
            </a:r>
            <a:r>
              <a:rPr lang="pt-BR" altLang="pt-BR" sz="2000" dirty="0" smtClean="0">
                <a:latin typeface="Lucida Sans" panose="020B0602030504020204" pitchFamily="34" charset="0"/>
              </a:rPr>
              <a:t> </a:t>
            </a:r>
            <a:r>
              <a:rPr lang="pt-BR" altLang="pt-BR" sz="2000" dirty="0">
                <a:latin typeface="Lucida Sans" panose="020B0602030504020204" pitchFamily="34" charset="0"/>
              </a:rPr>
              <a:t>e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PbF</a:t>
            </a:r>
            <a:r>
              <a:rPr lang="pt-BR" altLang="pt-BR" sz="2000" baseline="-25000" dirty="0" smtClean="0">
                <a:latin typeface="Lucida Sans" panose="020B0602030504020204" pitchFamily="34" charset="0"/>
              </a:rPr>
              <a:t>4</a:t>
            </a:r>
            <a:r>
              <a:rPr lang="pt-BR" altLang="pt-BR" sz="2000" dirty="0" smtClean="0">
                <a:latin typeface="Lucida Sans" panose="020B0602030504020204" pitchFamily="34" charset="0"/>
              </a:rPr>
              <a:t> </a:t>
            </a:r>
            <a:r>
              <a:rPr lang="pt-BR" altLang="pt-BR" sz="2000" dirty="0">
                <a:latin typeface="Lucida Sans" panose="020B0602030504020204" pitchFamily="34" charset="0"/>
              </a:rPr>
              <a:t>, que são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iônicos;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pt-BR" altLang="pt-BR" sz="2000" dirty="0">
              <a:latin typeface="Lucida Sans" panose="020B0602030504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latin typeface="Lucida Sans" panose="020B0602030504020204" pitchFamily="34" charset="0"/>
              </a:rPr>
              <a:t>quase </a:t>
            </a:r>
            <a:r>
              <a:rPr lang="pt-BR" altLang="pt-BR" sz="2000" dirty="0">
                <a:latin typeface="Lucida Sans" panose="020B0602030504020204" pitchFamily="34" charset="0"/>
              </a:rPr>
              <a:t>todos são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voláteis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pt-BR" altLang="pt-BR" sz="2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44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53533" y="860217"/>
            <a:ext cx="4625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Haletos</a:t>
            </a:r>
            <a:r>
              <a:rPr lang="en-US" sz="2800" dirty="0" smtClean="0"/>
              <a:t> de Si e Ge: </a:t>
            </a:r>
            <a:r>
              <a:rPr lang="en-US" sz="2800" dirty="0" err="1" smtClean="0"/>
              <a:t>reatividade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94266" y="1629658"/>
            <a:ext cx="334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rápidas</a:t>
            </a:r>
            <a:endParaRPr lang="en-US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6" y="2768430"/>
            <a:ext cx="6299046" cy="3113385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V="1">
            <a:off x="2826929" y="4318407"/>
            <a:ext cx="609601" cy="10752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94266" y="5393674"/>
            <a:ext cx="3266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Intermediário</a:t>
            </a:r>
            <a:r>
              <a:rPr lang="en-US" sz="2400" dirty="0" smtClean="0"/>
              <a:t> com </a:t>
            </a:r>
            <a:r>
              <a:rPr lang="en-US" sz="2400" dirty="0" err="1" smtClean="0"/>
              <a:t>substituinte</a:t>
            </a:r>
            <a:r>
              <a:rPr lang="en-US" sz="2400" dirty="0" smtClean="0"/>
              <a:t> </a:t>
            </a:r>
            <a:r>
              <a:rPr lang="en-US" sz="2400" dirty="0" err="1" smtClean="0"/>
              <a:t>adicional</a:t>
            </a:r>
            <a:r>
              <a:rPr lang="en-US" sz="2400" dirty="0" smtClean="0"/>
              <a:t>, </a:t>
            </a:r>
            <a:r>
              <a:rPr lang="en-US" sz="2400" dirty="0" err="1" smtClean="0"/>
              <a:t>pentacoordenado</a:t>
            </a:r>
            <a:endParaRPr lang="en-US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344256" y="1740524"/>
            <a:ext cx="2668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Intermediário</a:t>
            </a:r>
            <a:r>
              <a:rPr lang="en-US" sz="2400" dirty="0" smtClean="0"/>
              <a:t> </a:t>
            </a:r>
            <a:r>
              <a:rPr lang="en-US" sz="2400" dirty="0" err="1" smtClean="0"/>
              <a:t>pentacoordenado</a:t>
            </a:r>
            <a:endParaRPr lang="en-US" sz="2400" dirty="0" smtClean="0"/>
          </a:p>
          <a:p>
            <a:r>
              <a:rPr lang="en-US" sz="2400" dirty="0" err="1" smtClean="0"/>
              <a:t>Rearrajado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993311" y="5209008"/>
            <a:ext cx="184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Produto</a:t>
            </a:r>
            <a:endParaRPr lang="en-US" sz="2400" dirty="0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5690121" y="2635415"/>
            <a:ext cx="480020" cy="8420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5759885" y="5180990"/>
            <a:ext cx="1365845" cy="3566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6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3419475" y="185738"/>
            <a:ext cx="1619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b="1" dirty="0" smtClean="0">
                <a:latin typeface="Lucida Sans" panose="020B0602030504020204" pitchFamily="34" charset="0"/>
              </a:rPr>
              <a:t>Hidrólise</a:t>
            </a:r>
            <a:endParaRPr lang="it-IT" altLang="pt-BR" sz="2400" b="1" dirty="0">
              <a:latin typeface="Lucida Sans" panose="020B0602030504020204" pitchFamily="34" charset="0"/>
            </a:endParaRP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690663" y="1850683"/>
            <a:ext cx="81359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000" dirty="0">
                <a:latin typeface="Lucida Sans" panose="020B0602030504020204" pitchFamily="34" charset="0"/>
              </a:rPr>
              <a:t>Os </a:t>
            </a:r>
            <a:r>
              <a:rPr lang="pt-BR" altLang="pt-BR" sz="2000" dirty="0" err="1">
                <a:latin typeface="Lucida Sans" panose="020B0602030504020204" pitchFamily="34" charset="0"/>
              </a:rPr>
              <a:t>haletos</a:t>
            </a:r>
            <a:r>
              <a:rPr lang="pt-BR" altLang="pt-BR" sz="2000" dirty="0">
                <a:latin typeface="Lucida Sans" panose="020B0602030504020204" pitchFamily="34" charset="0"/>
              </a:rPr>
              <a:t> de Si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sofrem </a:t>
            </a:r>
            <a:r>
              <a:rPr lang="pt-BR" altLang="pt-BR" sz="2000" dirty="0">
                <a:latin typeface="Lucida Sans" panose="020B0602030504020204" pitchFamily="34" charset="0"/>
              </a:rPr>
              <a:t>hidrólise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rápida, formando SiO</a:t>
            </a:r>
            <a:r>
              <a:rPr lang="pt-BR" altLang="pt-BR" sz="2000" baseline="-25000" dirty="0" smtClean="0">
                <a:latin typeface="Lucida Sans" panose="020B0602030504020204" pitchFamily="34" charset="0"/>
              </a:rPr>
              <a:t>2</a:t>
            </a:r>
            <a:r>
              <a:rPr lang="pt-BR" altLang="pt-BR" sz="2000" dirty="0" smtClean="0">
                <a:latin typeface="Lucida Sans" panose="020B0602030504020204" pitchFamily="34" charset="0"/>
              </a:rPr>
              <a:t> sólido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000" i="1" u="sng" dirty="0" smtClean="0">
                <a:latin typeface="Lucida Sans" panose="020B0602030504020204" pitchFamily="34" charset="0"/>
              </a:rPr>
              <a:t>Pode ser vista como atuação de SiX</a:t>
            </a:r>
            <a:r>
              <a:rPr lang="pt-BR" altLang="pt-BR" sz="2000" i="1" u="sng" baseline="-25000" dirty="0" smtClean="0">
                <a:latin typeface="Lucida Sans" panose="020B0602030504020204" pitchFamily="34" charset="0"/>
              </a:rPr>
              <a:t>4</a:t>
            </a:r>
            <a:r>
              <a:rPr lang="pt-BR" altLang="pt-BR" sz="2000" i="1" u="sng" dirty="0" smtClean="0">
                <a:latin typeface="Lucida Sans" panose="020B0602030504020204" pitchFamily="34" charset="0"/>
              </a:rPr>
              <a:t> como ácido de Lewis, seguida de substituição.</a:t>
            </a:r>
            <a:endParaRPr lang="pt-BR" altLang="pt-BR" sz="2000" i="1" u="sng" dirty="0">
              <a:latin typeface="Lucida Sans" panose="020B0602030504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55113" y="1064800"/>
            <a:ext cx="700589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i="1" dirty="0">
                <a:latin typeface="Lucida Sans" panose="020B0602030504020204" pitchFamily="34" charset="0"/>
              </a:rPr>
              <a:t>Os </a:t>
            </a:r>
            <a:r>
              <a:rPr lang="pt-BR" altLang="pt-BR" sz="2400" i="1" dirty="0" err="1">
                <a:latin typeface="Lucida Sans" panose="020B0602030504020204" pitchFamily="34" charset="0"/>
              </a:rPr>
              <a:t>haletos</a:t>
            </a:r>
            <a:r>
              <a:rPr lang="pt-BR" altLang="pt-BR" sz="2400" i="1" dirty="0">
                <a:latin typeface="Lucida Sans" panose="020B0602030504020204" pitchFamily="34" charset="0"/>
              </a:rPr>
              <a:t> de C dificilmente são hidrolisados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66195" y="3178718"/>
            <a:ext cx="638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SiX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  2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   </a:t>
            </a:r>
            <a:r>
              <a:rPr lang="en-US" sz="2400" dirty="0" smtClean="0">
                <a:sym typeface="Symbol" panose="05050102010706020507" pitchFamily="18" charset="2"/>
              </a:rPr>
              <a:t>      SiX</a:t>
            </a:r>
            <a:r>
              <a:rPr lang="en-US" sz="2400" baseline="-25000" dirty="0" smtClean="0">
                <a:sym typeface="Symbol" panose="05050102010706020507" pitchFamily="18" charset="2"/>
              </a:rPr>
              <a:t>4</a:t>
            </a:r>
            <a:r>
              <a:rPr lang="en-US" sz="2400" dirty="0" smtClean="0">
                <a:sym typeface="Symbol" panose="05050102010706020507" pitchFamily="18" charset="2"/>
              </a:rPr>
              <a:t>(H</a:t>
            </a:r>
            <a:r>
              <a:rPr lang="en-US" sz="2400" baseline="-25000" dirty="0" smtClean="0">
                <a:sym typeface="Symbol" panose="05050102010706020507" pitchFamily="18" charset="2"/>
              </a:rPr>
              <a:t>2</a:t>
            </a:r>
            <a:r>
              <a:rPr lang="en-US" sz="2400" dirty="0" smtClean="0">
                <a:sym typeface="Symbol" panose="05050102010706020507" pitchFamily="18" charset="2"/>
              </a:rPr>
              <a:t>O)</a:t>
            </a:r>
            <a:r>
              <a:rPr lang="en-US" sz="2400" baseline="-25000" dirty="0" smtClean="0">
                <a:sym typeface="Symbol" panose="05050102010706020507" pitchFamily="18" charset="2"/>
              </a:rPr>
              <a:t>2</a:t>
            </a:r>
            <a:r>
              <a:rPr lang="en-US" sz="2400" dirty="0" smtClean="0">
                <a:sym typeface="Symbol" panose="05050102010706020507" pitchFamily="18" charset="2"/>
              </a:rPr>
              <a:t>      SiO</a:t>
            </a:r>
            <a:r>
              <a:rPr lang="en-US" sz="2400" baseline="-25000" dirty="0" smtClean="0">
                <a:sym typeface="Symbol" panose="05050102010706020507" pitchFamily="18" charset="2"/>
              </a:rPr>
              <a:t>2(s)</a:t>
            </a:r>
            <a:r>
              <a:rPr lang="en-US" sz="2400" dirty="0" smtClean="0">
                <a:sym typeface="Symbol" panose="05050102010706020507" pitchFamily="18" charset="2"/>
              </a:rPr>
              <a:t> + 4 HX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1098" y="4713267"/>
            <a:ext cx="3200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(simples </a:t>
            </a:r>
            <a:r>
              <a:rPr lang="en-US" sz="2400" dirty="0" err="1">
                <a:sym typeface="Symbol" panose="05050102010706020507" pitchFamily="18" charset="2"/>
              </a:rPr>
              <a:t>ácido</a:t>
            </a:r>
            <a:r>
              <a:rPr lang="en-US" sz="2400" dirty="0">
                <a:sym typeface="Symbol" panose="05050102010706020507" pitchFamily="18" charset="2"/>
              </a:rPr>
              <a:t> de Lewis)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   SiF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+ 2F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anose="05050102010706020507" pitchFamily="18" charset="2"/>
              </a:rPr>
              <a:t>  SiF</a:t>
            </a:r>
            <a:r>
              <a:rPr lang="en-US" sz="2400" baseline="-25000" dirty="0" smtClean="0">
                <a:sym typeface="Symbol" panose="05050102010706020507" pitchFamily="18" charset="2"/>
              </a:rPr>
              <a:t>6</a:t>
            </a:r>
            <a:r>
              <a:rPr lang="en-US" sz="2400" baseline="30000" dirty="0" smtClean="0">
                <a:sym typeface="Symbol" panose="05050102010706020507" pitchFamily="18" charset="2"/>
              </a:rPr>
              <a:t>2-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01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699270" y="1081253"/>
            <a:ext cx="7127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000" dirty="0" smtClean="0">
                <a:latin typeface="Lucida Sans" panose="020B0602030504020204" pitchFamily="34" charset="0"/>
              </a:rPr>
              <a:t>GeCl</a:t>
            </a:r>
            <a:r>
              <a:rPr lang="pt-BR" altLang="pt-BR" sz="2000" baseline="-25000" dirty="0" smtClean="0">
                <a:latin typeface="Lucida Sans" panose="020B0602030504020204" pitchFamily="34" charset="0"/>
              </a:rPr>
              <a:t>4,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GeBr</a:t>
            </a:r>
            <a:r>
              <a:rPr lang="pt-BR" altLang="pt-BR" sz="2000" baseline="-25000" dirty="0" smtClean="0">
                <a:latin typeface="Lucida Sans" panose="020B0602030504020204" pitchFamily="34" charset="0"/>
              </a:rPr>
              <a:t>4 </a:t>
            </a:r>
            <a:r>
              <a:rPr lang="pt-BR" altLang="pt-BR" sz="2000" dirty="0">
                <a:latin typeface="Lucida Sans" panose="020B0602030504020204" pitchFamily="34" charset="0"/>
              </a:rPr>
              <a:t>,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SnCl</a:t>
            </a:r>
            <a:r>
              <a:rPr lang="pt-BR" altLang="pt-BR" sz="2000" baseline="-25000" dirty="0" smtClean="0">
                <a:latin typeface="Lucida Sans" panose="020B0602030504020204" pitchFamily="34" charset="0"/>
              </a:rPr>
              <a:t>4</a:t>
            </a:r>
            <a:r>
              <a:rPr lang="pt-BR" altLang="pt-BR" sz="2000" dirty="0" smtClean="0">
                <a:latin typeface="Lucida Sans" panose="020B0602030504020204" pitchFamily="34" charset="0"/>
              </a:rPr>
              <a:t> </a:t>
            </a:r>
            <a:r>
              <a:rPr lang="pt-BR" altLang="pt-BR" sz="2000" dirty="0">
                <a:latin typeface="Lucida Sans" panose="020B0602030504020204" pitchFamily="34" charset="0"/>
              </a:rPr>
              <a:t>e PbCl</a:t>
            </a:r>
            <a:r>
              <a:rPr lang="pt-BR" altLang="pt-BR" sz="2000" baseline="-25000" dirty="0">
                <a:latin typeface="Lucida Sans" panose="020B0602030504020204" pitchFamily="34" charset="0"/>
              </a:rPr>
              <a:t>4</a:t>
            </a:r>
            <a:r>
              <a:rPr lang="pt-BR" altLang="pt-BR" sz="2000" dirty="0">
                <a:latin typeface="Lucida Sans" panose="020B0602030504020204" pitchFamily="34" charset="0"/>
              </a:rPr>
              <a:t> sofrem hidrólise mais lenta e parcial (equilíbrio</a:t>
            </a:r>
            <a:r>
              <a:rPr lang="pt-BR" altLang="pt-BR" sz="2000" dirty="0" smtClean="0">
                <a:latin typeface="Lucida Sans" panose="020B0602030504020204" pitchFamily="34" charset="0"/>
              </a:rPr>
              <a:t>);</a:t>
            </a:r>
          </a:p>
        </p:txBody>
      </p:sp>
      <p:graphicFrame>
        <p:nvGraphicFramePr>
          <p:cNvPr id="31747" name="Object 8"/>
          <p:cNvGraphicFramePr>
            <a:graphicFrameLocks noChangeAspect="1"/>
          </p:cNvGraphicFramePr>
          <p:nvPr/>
        </p:nvGraphicFramePr>
        <p:xfrm>
          <a:off x="1763688" y="3356992"/>
          <a:ext cx="547211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4" imgW="2311400" imgH="419100" progId="Equation.3">
                  <p:embed/>
                </p:oleObj>
              </mc:Choice>
              <mc:Fallback>
                <p:oleObj name="Equation" r:id="rId4" imgW="2311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356992"/>
                        <a:ext cx="5472113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ctor de seta reta 2"/>
          <p:cNvCxnSpPr/>
          <p:nvPr/>
        </p:nvCxnSpPr>
        <p:spPr bwMode="auto">
          <a:xfrm flipH="1" flipV="1">
            <a:off x="6490733" y="4118508"/>
            <a:ext cx="350333" cy="4768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CaixaDeTexto 3"/>
          <p:cNvSpPr txBox="1"/>
          <p:nvPr/>
        </p:nvSpPr>
        <p:spPr>
          <a:xfrm>
            <a:off x="5759198" y="4783946"/>
            <a:ext cx="31509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Ácidos</a:t>
            </a:r>
            <a:r>
              <a:rPr lang="en-US" sz="2000" dirty="0" smtClean="0"/>
              <a:t> de Lewis;</a:t>
            </a:r>
          </a:p>
          <a:p>
            <a:r>
              <a:rPr lang="en-US" sz="2000" dirty="0" err="1" smtClean="0"/>
              <a:t>Admitem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substituintes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u="sng" dirty="0" smtClean="0">
                <a:solidFill>
                  <a:schemeClr val="tx1"/>
                </a:solidFill>
              </a:rPr>
              <a:t>NC </a:t>
            </a:r>
            <a:r>
              <a:rPr lang="en-US" sz="2000" u="sng" dirty="0" err="1" smtClean="0">
                <a:solidFill>
                  <a:schemeClr val="tx1"/>
                </a:solidFill>
              </a:rPr>
              <a:t>aumentado</a:t>
            </a:r>
            <a:r>
              <a:rPr lang="en-US" sz="2000" u="sng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NC = 6, </a:t>
            </a:r>
            <a:r>
              <a:rPr lang="en-US" sz="2000" dirty="0" err="1" smtClean="0">
                <a:solidFill>
                  <a:schemeClr val="tx1"/>
                </a:solidFill>
              </a:rPr>
              <a:t>octaédrico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2157306" y="4145796"/>
            <a:ext cx="203200" cy="7991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385366" y="4990003"/>
            <a:ext cx="20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Tetrahedrico</a:t>
            </a:r>
            <a:r>
              <a:rPr lang="en-US" dirty="0" smtClean="0"/>
              <a:t>, NC = 4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68414" y="4944688"/>
            <a:ext cx="2620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Tetrahedrico</a:t>
            </a:r>
            <a:r>
              <a:rPr lang="en-US" dirty="0" smtClean="0"/>
              <a:t>, NC = 4</a:t>
            </a:r>
          </a:p>
          <a:p>
            <a:r>
              <a:rPr lang="en-US" b="1" dirty="0" err="1" smtClean="0"/>
              <a:t>Substituição</a:t>
            </a:r>
            <a:r>
              <a:rPr lang="en-US" b="1" dirty="0" smtClean="0"/>
              <a:t> </a:t>
            </a:r>
            <a:r>
              <a:rPr lang="en-US" b="1" dirty="0" err="1" smtClean="0"/>
              <a:t>nucleofílica</a:t>
            </a:r>
            <a:r>
              <a:rPr lang="en-US" b="1" dirty="0" smtClean="0"/>
              <a:t> </a:t>
            </a:r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leva a </a:t>
            </a:r>
            <a:r>
              <a:rPr lang="en-US" dirty="0" err="1" smtClean="0"/>
              <a:t>hidrólise</a:t>
            </a:r>
            <a:r>
              <a:rPr lang="en-US" dirty="0" smtClean="0"/>
              <a:t> </a:t>
            </a:r>
            <a:r>
              <a:rPr lang="en-US" dirty="0" err="1" smtClean="0"/>
              <a:t>completa</a:t>
            </a:r>
            <a:endParaRPr lang="en-US" dirty="0" smtClean="0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4324019" y="4166981"/>
            <a:ext cx="203200" cy="7991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2564675" y="19825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dirty="0" smtClean="0">
                <a:latin typeface="Lucida Sans" panose="020B0602030504020204" pitchFamily="34" charset="0"/>
              </a:rPr>
              <a:t>Reversível: Podem </a:t>
            </a:r>
            <a:r>
              <a:rPr lang="pt-BR" altLang="pt-BR" dirty="0">
                <a:latin typeface="Lucida Sans" panose="020B0602030504020204" pitchFamily="34" charset="0"/>
              </a:rPr>
              <a:t>ser revertidas pela adição do ácido adequado 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3187337" y="2653069"/>
            <a:ext cx="374469" cy="6800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5625737" y="2523840"/>
            <a:ext cx="426720" cy="8508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3989311" y="3269656"/>
            <a:ext cx="1027531" cy="1291103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6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47</a:t>
            </a:fld>
            <a:endParaRPr lang="pt-BR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24671" y="863362"/>
            <a:ext cx="46833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000" dirty="0" err="1" smtClean="0">
                <a:latin typeface="Lucida Sans" panose="020B0602030504020204" pitchFamily="34" charset="0"/>
              </a:rPr>
              <a:t>Tetrahaletos</a:t>
            </a:r>
            <a:r>
              <a:rPr lang="pt-BR" altLang="pt-BR" sz="2000" dirty="0" smtClean="0">
                <a:latin typeface="Lucida Sans" panose="020B0602030504020204" pitchFamily="34" charset="0"/>
              </a:rPr>
              <a:t> e </a:t>
            </a:r>
            <a:r>
              <a:rPr lang="pt-BR" altLang="pt-BR" sz="2000" dirty="0" err="1" smtClean="0">
                <a:latin typeface="Lucida Sans" panose="020B0602030504020204" pitchFamily="34" charset="0"/>
              </a:rPr>
              <a:t>Dihaletos</a:t>
            </a:r>
            <a:r>
              <a:rPr lang="pt-BR" altLang="pt-BR" sz="2000" dirty="0" smtClean="0">
                <a:latin typeface="Lucida Sans" panose="020B0602030504020204" pitchFamily="34" charset="0"/>
              </a:rPr>
              <a:t> de Sn e </a:t>
            </a:r>
            <a:r>
              <a:rPr lang="pt-BR" altLang="pt-BR" sz="2000" dirty="0" err="1" smtClean="0">
                <a:latin typeface="Lucida Sans" panose="020B0602030504020204" pitchFamily="34" charset="0"/>
              </a:rPr>
              <a:t>Pb</a:t>
            </a:r>
            <a:endParaRPr lang="pt-BR" altLang="pt-BR" sz="2000" dirty="0" smtClean="0">
              <a:latin typeface="Lucida Sans" panose="020B0602030504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6294" y="1901951"/>
            <a:ext cx="7250036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O </a:t>
            </a:r>
            <a:r>
              <a:rPr lang="en-US" sz="2000" dirty="0" err="1" smtClean="0"/>
              <a:t>estado</a:t>
            </a:r>
            <a:r>
              <a:rPr lang="en-US" sz="2000" dirty="0" smtClean="0"/>
              <a:t> de </a:t>
            </a:r>
            <a:r>
              <a:rPr lang="en-US" sz="2000" dirty="0" err="1" smtClean="0"/>
              <a:t>oxidação</a:t>
            </a:r>
            <a:r>
              <a:rPr lang="en-US" sz="2000" dirty="0" smtClean="0"/>
              <a:t> + 2 </a:t>
            </a:r>
            <a:r>
              <a:rPr lang="en-US" sz="2000" dirty="0" err="1" smtClean="0"/>
              <a:t>fica</a:t>
            </a:r>
            <a:r>
              <a:rPr lang="en-US" sz="2000" dirty="0" smtClean="0"/>
              <a:t> </a:t>
            </a:r>
            <a:r>
              <a:rPr lang="en-US" sz="2000" dirty="0" err="1" smtClean="0"/>
              <a:t>progressivamente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estável</a:t>
            </a:r>
            <a:r>
              <a:rPr lang="en-US" sz="2000" dirty="0" smtClean="0"/>
              <a:t> </a:t>
            </a:r>
            <a:r>
              <a:rPr lang="en-US" sz="2000" dirty="0" err="1" smtClean="0"/>
              <a:t>descendo</a:t>
            </a:r>
            <a:r>
              <a:rPr lang="en-US" sz="2000" dirty="0" smtClean="0"/>
              <a:t> no </a:t>
            </a:r>
            <a:r>
              <a:rPr lang="en-US" sz="2000" dirty="0" err="1" smtClean="0"/>
              <a:t>grupo</a:t>
            </a:r>
            <a:r>
              <a:rPr lang="en-US" sz="2000" dirty="0" smtClean="0"/>
              <a:t> (</a:t>
            </a:r>
            <a:r>
              <a:rPr lang="en-US" sz="2000" dirty="0" err="1" smtClean="0"/>
              <a:t>efeito</a:t>
            </a:r>
            <a:r>
              <a:rPr lang="en-US" sz="2000" dirty="0" smtClean="0"/>
              <a:t> do par </a:t>
            </a:r>
            <a:r>
              <a:rPr lang="en-US" sz="2000" dirty="0" err="1" smtClean="0"/>
              <a:t>inerte</a:t>
            </a:r>
            <a:r>
              <a:rPr lang="en-US" sz="2000" dirty="0"/>
              <a:t> </a:t>
            </a:r>
            <a:r>
              <a:rPr lang="en-US" sz="2000" dirty="0" smtClean="0"/>
              <a:t>dos </a:t>
            </a:r>
            <a:r>
              <a:rPr lang="en-US" sz="2000" dirty="0" err="1" smtClean="0"/>
              <a:t>metais</a:t>
            </a:r>
            <a:r>
              <a:rPr lang="en-US" sz="2000" dirty="0" smtClean="0"/>
              <a:t> do </a:t>
            </a:r>
            <a:r>
              <a:rPr lang="en-US" sz="2000" dirty="0" err="1" smtClean="0"/>
              <a:t>bloco</a:t>
            </a:r>
            <a:r>
              <a:rPr lang="en-US" sz="2000" dirty="0" smtClean="0"/>
              <a:t> p)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NOX -2  do </a:t>
            </a:r>
            <a:r>
              <a:rPr lang="en-US" sz="2000" dirty="0" err="1" smtClean="0"/>
              <a:t>estado</a:t>
            </a:r>
            <a:r>
              <a:rPr lang="en-US" sz="2000" dirty="0" smtClean="0"/>
              <a:t> de </a:t>
            </a:r>
            <a:r>
              <a:rPr lang="en-US" sz="2000" dirty="0" err="1" smtClean="0"/>
              <a:t>oxidação</a:t>
            </a:r>
            <a:r>
              <a:rPr lang="en-US" sz="2000" dirty="0" smtClean="0"/>
              <a:t> do </a:t>
            </a:r>
            <a:r>
              <a:rPr lang="en-US" sz="2000" dirty="0" err="1" smtClean="0"/>
              <a:t>grupo</a:t>
            </a:r>
            <a:r>
              <a:rPr lang="en-US" sz="2000" dirty="0" smtClean="0"/>
              <a:t> (</a:t>
            </a:r>
            <a:r>
              <a:rPr lang="en-US" sz="2000" dirty="0" err="1" smtClean="0"/>
              <a:t>assim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Tl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para </a:t>
            </a:r>
            <a:r>
              <a:rPr lang="en-US" sz="2000" dirty="0" err="1" smtClean="0"/>
              <a:t>estado</a:t>
            </a:r>
            <a:r>
              <a:rPr lang="en-US" sz="2000" dirty="0" smtClean="0"/>
              <a:t> +3 do </a:t>
            </a:r>
            <a:r>
              <a:rPr lang="en-US" sz="2000" dirty="0" err="1" smtClean="0"/>
              <a:t>grupo</a:t>
            </a:r>
            <a:r>
              <a:rPr lang="en-US" sz="2000" dirty="0" smtClean="0"/>
              <a:t> do B)</a:t>
            </a:r>
            <a:endParaRPr lang="en-US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6294" y="4371702"/>
            <a:ext cx="8365880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SnX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covalentes</a:t>
            </a:r>
            <a:r>
              <a:rPr lang="en-US" sz="2000" dirty="0" smtClean="0"/>
              <a:t> </a:t>
            </a:r>
            <a:r>
              <a:rPr lang="en-US" sz="2000" dirty="0" err="1" smtClean="0"/>
              <a:t>exceto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SnF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(</a:t>
            </a:r>
            <a:r>
              <a:rPr lang="en-US" sz="2000" dirty="0" err="1" smtClean="0"/>
              <a:t>iônico</a:t>
            </a:r>
            <a:r>
              <a:rPr lang="en-US" sz="2000" dirty="0" smtClean="0"/>
              <a:t>, NC (Sn = 6).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PbX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covalentes</a:t>
            </a:r>
            <a:r>
              <a:rPr lang="en-US" sz="2000" dirty="0" smtClean="0"/>
              <a:t> </a:t>
            </a:r>
            <a:r>
              <a:rPr lang="en-US" sz="2000" dirty="0" err="1" smtClean="0"/>
              <a:t>exceto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PbF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(</a:t>
            </a:r>
            <a:r>
              <a:rPr lang="en-US" sz="2000" dirty="0" err="1" smtClean="0"/>
              <a:t>instável</a:t>
            </a:r>
            <a:r>
              <a:rPr lang="en-US" sz="2000" dirty="0" smtClean="0"/>
              <a:t> e se </a:t>
            </a:r>
            <a:r>
              <a:rPr lang="en-US" sz="2000" dirty="0" err="1" smtClean="0"/>
              <a:t>decompoe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PbF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e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PbX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e SnX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comuns</a:t>
            </a:r>
            <a:r>
              <a:rPr lang="en-US" sz="2000" dirty="0" smtClean="0"/>
              <a:t> e </a:t>
            </a:r>
            <a:r>
              <a:rPr lang="en-US" sz="2000" dirty="0" err="1" smtClean="0"/>
              <a:t>atuam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ácidos</a:t>
            </a:r>
            <a:r>
              <a:rPr lang="en-US" sz="2000" dirty="0" smtClean="0"/>
              <a:t> de Lewis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83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48</a:t>
            </a:fld>
            <a:endParaRPr lang="pt-BR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24671" y="863362"/>
            <a:ext cx="46833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000" dirty="0" smtClean="0">
                <a:latin typeface="Lucida Sans" panose="020B0602030504020204" pitchFamily="34" charset="0"/>
              </a:rPr>
              <a:t>Reatividade de </a:t>
            </a:r>
            <a:r>
              <a:rPr lang="pt-BR" altLang="pt-BR" sz="2000" dirty="0" err="1" smtClean="0">
                <a:latin typeface="Lucida Sans" panose="020B0602030504020204" pitchFamily="34" charset="0"/>
              </a:rPr>
              <a:t>Tetrahaletos</a:t>
            </a:r>
            <a:r>
              <a:rPr lang="pt-BR" altLang="pt-BR" sz="2000" dirty="0" smtClean="0">
                <a:latin typeface="Lucida Sans" panose="020B0602030504020204" pitchFamily="34" charset="0"/>
              </a:rPr>
              <a:t>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e </a:t>
            </a:r>
            <a:r>
              <a:rPr lang="pt-BR" altLang="pt-BR" sz="2000" dirty="0" err="1" smtClean="0">
                <a:latin typeface="Lucida Sans" panose="020B0602030504020204" pitchFamily="34" charset="0"/>
              </a:rPr>
              <a:t>Dihaletos</a:t>
            </a:r>
            <a:r>
              <a:rPr lang="pt-BR" altLang="pt-BR" sz="2000" dirty="0" smtClean="0">
                <a:latin typeface="Lucida Sans" panose="020B0602030504020204" pitchFamily="34" charset="0"/>
              </a:rPr>
              <a:t> de Sn e </a:t>
            </a:r>
            <a:r>
              <a:rPr lang="pt-BR" altLang="pt-BR" sz="2000" dirty="0" err="1" smtClean="0">
                <a:latin typeface="Lucida Sans" panose="020B0602030504020204" pitchFamily="34" charset="0"/>
              </a:rPr>
              <a:t>Pb</a:t>
            </a:r>
            <a:endParaRPr lang="pt-BR" altLang="pt-BR" sz="2000" dirty="0" smtClean="0">
              <a:latin typeface="Lucida Sans" panose="020B0602030504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pt-BR" altLang="pt-BR" sz="2000" dirty="0">
              <a:latin typeface="Lucida Sans" panose="020B0602030504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000" dirty="0" smtClean="0">
                <a:latin typeface="Lucida Sans" panose="020B0602030504020204" pitchFamily="34" charset="0"/>
              </a:rPr>
              <a:t>Atuam como ácido de Lewis. </a:t>
            </a:r>
            <a:endParaRPr lang="pt-BR" altLang="pt-BR" sz="2000" dirty="0" smtClean="0">
              <a:latin typeface="Lucida Sans" panose="020B0602030504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875" y="2405366"/>
            <a:ext cx="1568250" cy="204726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49531" y="4589417"/>
            <a:ext cx="6635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Produtos</a:t>
            </a:r>
            <a:r>
              <a:rPr lang="en-US" sz="2400" dirty="0" smtClean="0"/>
              <a:t> com </a:t>
            </a:r>
            <a:r>
              <a:rPr lang="en-US" sz="2400" dirty="0" err="1" smtClean="0"/>
              <a:t>substituintes</a:t>
            </a:r>
            <a:r>
              <a:rPr lang="en-US" sz="2400" dirty="0" smtClean="0"/>
              <a:t> </a:t>
            </a:r>
            <a:r>
              <a:rPr lang="en-US" sz="2400" dirty="0" err="1" smtClean="0"/>
              <a:t>adicionais</a:t>
            </a:r>
            <a:r>
              <a:rPr lang="en-US" sz="2400" dirty="0" smtClean="0"/>
              <a:t> </a:t>
            </a:r>
            <a:r>
              <a:rPr lang="en-US" sz="2400" dirty="0" err="1" smtClean="0"/>
              <a:t>geralmente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apresetam</a:t>
            </a:r>
            <a:r>
              <a:rPr lang="en-US" sz="2400" dirty="0" smtClean="0"/>
              <a:t> </a:t>
            </a:r>
            <a:r>
              <a:rPr lang="en-US" sz="2400" dirty="0" err="1" smtClean="0"/>
              <a:t>geometria</a:t>
            </a:r>
            <a:r>
              <a:rPr lang="en-US" sz="2400" dirty="0" smtClean="0"/>
              <a:t> </a:t>
            </a:r>
            <a:r>
              <a:rPr lang="en-US" sz="2400" dirty="0" err="1" smtClean="0"/>
              <a:t>destorcida</a:t>
            </a:r>
            <a:r>
              <a:rPr lang="en-US" sz="2400" dirty="0" smtClean="0"/>
              <a:t> </a:t>
            </a:r>
            <a:r>
              <a:rPr lang="en-US" sz="2400" dirty="0" err="1" smtClean="0"/>
              <a:t>devido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par de </a:t>
            </a:r>
            <a:r>
              <a:rPr lang="en-US" sz="2400" dirty="0" err="1" smtClean="0"/>
              <a:t>elétrons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ligante</a:t>
            </a:r>
            <a:r>
              <a:rPr lang="en-US" sz="2400" dirty="0" smtClean="0"/>
              <a:t> </a:t>
            </a:r>
            <a:r>
              <a:rPr lang="en-US" sz="2400" dirty="0" err="1" smtClean="0"/>
              <a:t>estereoquimicamente</a:t>
            </a:r>
            <a:r>
              <a:rPr lang="en-US" sz="2400" dirty="0" smtClean="0"/>
              <a:t> </a:t>
            </a:r>
            <a:r>
              <a:rPr lang="en-US" sz="2400" dirty="0" err="1" smtClean="0"/>
              <a:t>ativo</a:t>
            </a:r>
            <a:endParaRPr lang="en-US" sz="2400" dirty="0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2621280" y="3735977"/>
            <a:ext cx="1166595" cy="7166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081348" y="2472533"/>
            <a:ext cx="310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SnCl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Cl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 </a:t>
            </a:r>
            <a:r>
              <a:rPr lang="en-US" sz="2400" dirty="0" smtClean="0">
                <a:sym typeface="Symbol" panose="05050102010706020507" pitchFamily="18" charset="2"/>
              </a:rPr>
              <a:t>   SnCl</a:t>
            </a:r>
            <a:r>
              <a:rPr lang="en-US" sz="2400" baseline="-25000" dirty="0" smtClean="0">
                <a:sym typeface="Symbol" panose="05050102010706020507" pitchFamily="18" charset="2"/>
              </a:rPr>
              <a:t>3</a:t>
            </a:r>
            <a:r>
              <a:rPr lang="en-US" sz="2400" baseline="30000" dirty="0" smtClean="0">
                <a:sym typeface="Symbol" panose="05050102010706020507" pitchFamily="18" charset="2"/>
              </a:rPr>
              <a:t>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67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6592" y="747936"/>
            <a:ext cx="64658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Compostos de carbono com oxigênio selecionados</a:t>
            </a:r>
          </a:p>
          <a:p>
            <a:endParaRPr lang="pt-BR" sz="2400" dirty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CO e CO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 (CS e CS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93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</a:t>
            </a:fld>
            <a:endParaRPr lang="pt-BR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3978760"/>
            <a:ext cx="7427791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altLang="pt-BR" sz="2000" dirty="0" smtClean="0">
                <a:latin typeface="Lucida Sans" panose="020B0602030504020204" pitchFamily="34" charset="0"/>
              </a:rPr>
              <a:t>Os </a:t>
            </a:r>
            <a:r>
              <a:rPr lang="pt-BR" altLang="pt-BR" sz="2000" dirty="0">
                <a:latin typeface="Lucida Sans" panose="020B0602030504020204" pitchFamily="34" charset="0"/>
              </a:rPr>
              <a:t>raios covalentes aumentam com o aumento do número atômico nesse grupo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164857"/>
              </p:ext>
            </p:extLst>
          </p:nvPr>
        </p:nvGraphicFramePr>
        <p:xfrm>
          <a:off x="128239" y="935648"/>
          <a:ext cx="8785225" cy="2897707"/>
        </p:xfrm>
        <a:graphic>
          <a:graphicData uri="http://schemas.openxmlformats.org/drawingml/2006/table">
            <a:tbl>
              <a:tblPr/>
              <a:tblGrid>
                <a:gridCol w="720725"/>
                <a:gridCol w="1150937"/>
                <a:gridCol w="936625"/>
                <a:gridCol w="1008063"/>
                <a:gridCol w="1081087"/>
                <a:gridCol w="1079500"/>
                <a:gridCol w="936625"/>
                <a:gridCol w="1008063"/>
                <a:gridCol w="863600"/>
              </a:tblGrid>
              <a:tr h="3962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Abund</a:t>
                      </a: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(</a:t>
                      </a:r>
                      <a:r>
                        <a:rPr kumimoji="0" lang="pt-BR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ppm</a:t>
                      </a: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RC 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ahoma" charset="0"/>
                        </a:rPr>
                        <a:t>Å)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EI (kJ/mol)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PF (</a:t>
                      </a: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  <a:sym typeface="Symbol" pitchFamily="18" charset="2"/>
                        </a:rPr>
                        <a:t>C)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Eletr.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</a:t>
                      </a:r>
                      <a:r>
                        <a:rPr kumimoji="0" lang="pt-BR" sz="1600" b="0" i="1" u="sng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a</a:t>
                      </a:r>
                      <a:endParaRPr kumimoji="0" lang="pt-BR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</a:t>
                      </a:r>
                      <a:r>
                        <a:rPr kumimoji="0" lang="pt-BR" sz="1600" b="0" i="1" u="sng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a</a:t>
                      </a:r>
                      <a:endParaRPr kumimoji="0" lang="pt-B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</a:t>
                      </a:r>
                      <a:r>
                        <a:rPr kumimoji="0" lang="pt-BR" sz="1600" b="0" i="1" u="sng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a</a:t>
                      </a:r>
                      <a:endParaRPr kumimoji="0" lang="pt-B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4</a:t>
                      </a:r>
                      <a:r>
                        <a:rPr kumimoji="0" lang="pt-BR" sz="1600" b="0" i="1" u="sng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a</a:t>
                      </a:r>
                      <a:endParaRPr kumimoji="0" lang="pt-B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C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320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0,77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1086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2354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4622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6223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3930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Si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277200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1,17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786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1573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3232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4351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1420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1,8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Ge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1,22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760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1534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3300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4409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949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1,8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Sn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40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1,40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707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1409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2943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3821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232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1,8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Pb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1,46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715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1447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3087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4081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327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1,8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77"/>
          <p:cNvSpPr txBox="1">
            <a:spLocks noChangeArrowheads="1"/>
          </p:cNvSpPr>
          <p:nvPr/>
        </p:nvSpPr>
        <p:spPr bwMode="auto">
          <a:xfrm>
            <a:off x="250825" y="4848755"/>
            <a:ext cx="7944908" cy="6413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altLang="pt-BR" sz="1800" dirty="0">
                <a:latin typeface="Lucida Sans" panose="020B0602030504020204" pitchFamily="34" charset="0"/>
              </a:rPr>
              <a:t>As energias de ionização diminuem </a:t>
            </a:r>
            <a:r>
              <a:rPr lang="pt-BR" altLang="pt-BR" sz="1800" dirty="0" smtClean="0">
                <a:latin typeface="Lucida Sans" panose="020B0602030504020204" pitchFamily="34" charset="0"/>
              </a:rPr>
              <a:t>do </a:t>
            </a:r>
            <a:r>
              <a:rPr lang="pt-BR" altLang="pt-BR" sz="1800" dirty="0">
                <a:latin typeface="Lucida Sans" panose="020B0602030504020204" pitchFamily="34" charset="0"/>
              </a:rPr>
              <a:t>C para o Si e depois são irregulares devido aos preenchimentos dos orbitais d e f </a:t>
            </a:r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179387" y="5652214"/>
            <a:ext cx="8016345" cy="10618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altLang="pt-BR" sz="1800" dirty="0" smtClean="0">
                <a:latin typeface="Lucida Sans" panose="020B0602030504020204" pitchFamily="34" charset="0"/>
              </a:rPr>
              <a:t>O estado de oxidação +4 é o mais relevante;</a:t>
            </a:r>
          </a:p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altLang="pt-BR" sz="1800" dirty="0" smtClean="0">
                <a:latin typeface="Lucida Sans" panose="020B0602030504020204" pitchFamily="34" charset="0"/>
              </a:rPr>
              <a:t>Mas, o estado +2 fica progressivamente mais estável descendo no grupo. Composto de Pb</a:t>
            </a:r>
            <a:r>
              <a:rPr lang="pt-BR" altLang="pt-BR" sz="1800" baseline="30000" dirty="0" smtClean="0">
                <a:latin typeface="Lucida Sans" panose="020B0602030504020204" pitchFamily="34" charset="0"/>
              </a:rPr>
              <a:t>2+</a:t>
            </a:r>
            <a:r>
              <a:rPr lang="pt-BR" altLang="pt-BR" sz="1800" dirty="0" smtClean="0">
                <a:latin typeface="Lucida Sans" panose="020B0602030504020204" pitchFamily="34" charset="0"/>
              </a:rPr>
              <a:t> é estável e comum.</a:t>
            </a:r>
            <a:endParaRPr lang="pt-BR" altLang="pt-BR" sz="1800" dirty="0">
              <a:latin typeface="Lucida Sans" panose="020B0602030504020204" pitchFamily="34" charset="0"/>
            </a:endParaRPr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234739" y="360911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61786" y="245708"/>
            <a:ext cx="3461493" cy="521032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Propriedades</a:t>
            </a:r>
            <a:r>
              <a:rPr lang="en-GB" altLang="pt-B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Gerais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7044744" y="1352282"/>
            <a:ext cx="1030310" cy="262647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cv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062176" y="1504682"/>
            <a:ext cx="1030310" cy="262647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cv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977377" y="1352282"/>
            <a:ext cx="1030310" cy="262647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cv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990689" y="1352282"/>
            <a:ext cx="1030310" cy="262647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603687"/>
            <a:ext cx="64658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Compostos de carbono com oxigênio selecionados</a:t>
            </a:r>
          </a:p>
          <a:p>
            <a:endParaRPr lang="pt-BR" sz="2400" dirty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CO e CO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 (CS e CS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87624" y="2924944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ym typeface="Symbol"/>
              </a:rPr>
              <a:t></a:t>
            </a:r>
            <a:r>
              <a:rPr lang="pt-BR" sz="3600" dirty="0" smtClean="0"/>
              <a:t>C</a:t>
            </a:r>
            <a:r>
              <a:rPr lang="pt-BR" sz="3600" dirty="0" smtClean="0">
                <a:sym typeface="Symbol"/>
              </a:rPr>
              <a:t></a:t>
            </a:r>
            <a:r>
              <a:rPr lang="pt-BR" sz="3600" dirty="0" smtClean="0"/>
              <a:t>O</a:t>
            </a:r>
            <a:r>
              <a:rPr lang="pt-BR" sz="3600" dirty="0" smtClean="0">
                <a:sym typeface="Symbol"/>
              </a:rPr>
              <a:t></a:t>
            </a: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3645024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Estrutura de Lewis</a:t>
            </a:r>
            <a:endParaRPr lang="pt-BR" sz="2400" dirty="0"/>
          </a:p>
        </p:txBody>
      </p:sp>
      <p:grpSp>
        <p:nvGrpSpPr>
          <p:cNvPr id="10" name="Grupo 9"/>
          <p:cNvGrpSpPr/>
          <p:nvPr/>
        </p:nvGrpSpPr>
        <p:grpSpPr>
          <a:xfrm>
            <a:off x="643897" y="2204864"/>
            <a:ext cx="7657550" cy="3811315"/>
            <a:chOff x="574763" y="2060848"/>
            <a:chExt cx="7657550" cy="381131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4794" y="2060848"/>
              <a:ext cx="4377519" cy="381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CaixaDeTexto 11"/>
            <p:cNvSpPr txBox="1"/>
            <p:nvPr/>
          </p:nvSpPr>
          <p:spPr>
            <a:xfrm>
              <a:off x="574763" y="2118838"/>
              <a:ext cx="29380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2400" dirty="0" smtClean="0"/>
                <a:t>Monóxido de carbono</a:t>
              </a:r>
              <a:endParaRPr lang="pt-BR" sz="24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422874" y="4766909"/>
              <a:ext cx="53572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3600" dirty="0" smtClean="0"/>
                <a:t>C </a:t>
              </a:r>
              <a:endParaRPr lang="pt-BR" sz="36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236296" y="5157192"/>
              <a:ext cx="49084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3600" dirty="0" smtClean="0"/>
                <a:t>O</a:t>
              </a:r>
              <a:endParaRPr lang="pt-BR" sz="3600" dirty="0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5330871" y="5541171"/>
            <a:ext cx="167142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CO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8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351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000" dirty="0" smtClean="0">
                <a:latin typeface="Lucida Sans" panose="020B0602030504020204" pitchFamily="34" charset="0"/>
              </a:rPr>
              <a:t>CO é </a:t>
            </a:r>
            <a:r>
              <a:rPr lang="pt-BR" altLang="pt-BR" sz="2000" dirty="0">
                <a:latin typeface="Lucida Sans" panose="020B0602030504020204" pitchFamily="34" charset="0"/>
              </a:rPr>
              <a:t>formado quando C é queimado em atmosfera pobre de O</a:t>
            </a:r>
            <a:r>
              <a:rPr lang="pt-BR" altLang="pt-BR" sz="2000" baseline="-25000" dirty="0">
                <a:latin typeface="Lucida Sans" panose="020B0602030504020204" pitchFamily="34" charset="0"/>
              </a:rPr>
              <a:t>2</a:t>
            </a:r>
            <a:endParaRPr lang="pt-BR" altLang="pt-BR" sz="2000" dirty="0">
              <a:latin typeface="Lucida Sans" panose="020B0602030504020204" pitchFamily="34" charset="0"/>
            </a:endParaRPr>
          </a:p>
        </p:txBody>
      </p:sp>
      <p:graphicFrame>
        <p:nvGraphicFramePr>
          <p:cNvPr id="440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126655"/>
              </p:ext>
            </p:extLst>
          </p:nvPr>
        </p:nvGraphicFramePr>
        <p:xfrm>
          <a:off x="2311400" y="1028994"/>
          <a:ext cx="2393421" cy="456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Equation" r:id="rId4" imgW="1129810" imgH="215806" progId="Equation.3">
                  <p:embed/>
                </p:oleObj>
              </mc:Choice>
              <mc:Fallback>
                <p:oleObj name="Equation" r:id="rId4" imgW="112981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1028994"/>
                        <a:ext cx="2393421" cy="456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23850" y="1773238"/>
            <a:ext cx="842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dirty="0">
                <a:latin typeface="Lucida Sans" panose="020B0602030504020204" pitchFamily="34" charset="0"/>
              </a:rPr>
              <a:t>Queima ao ar com grande desprendimento de calor (é combustível)</a:t>
            </a:r>
          </a:p>
        </p:txBody>
      </p:sp>
      <p:graphicFrame>
        <p:nvGraphicFramePr>
          <p:cNvPr id="440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26960"/>
              </p:ext>
            </p:extLst>
          </p:nvPr>
        </p:nvGraphicFramePr>
        <p:xfrm>
          <a:off x="931334" y="2762251"/>
          <a:ext cx="6351588" cy="55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Equation" r:id="rId6" imgW="2451100" imgH="215900" progId="Equation.3">
                  <p:embed/>
                </p:oleObj>
              </mc:Choice>
              <mc:Fallback>
                <p:oleObj name="Equation" r:id="rId6" imgW="2451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334" y="2762251"/>
                        <a:ext cx="6351588" cy="559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7975" y="3880516"/>
            <a:ext cx="767609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i="1" dirty="0">
                <a:latin typeface="Lucida Sans" panose="020B0602030504020204" pitchFamily="34" charset="0"/>
              </a:rPr>
              <a:t>O CO é um </a:t>
            </a:r>
            <a:r>
              <a:rPr lang="pt-BR" altLang="pt-BR" sz="2000" b="1" i="1" dirty="0">
                <a:solidFill>
                  <a:srgbClr val="FF3300"/>
                </a:solidFill>
                <a:latin typeface="Lucida Sans" panose="020B0602030504020204" pitchFamily="34" charset="0"/>
              </a:rPr>
              <a:t>agente redutor</a:t>
            </a:r>
            <a:r>
              <a:rPr lang="pt-BR" altLang="pt-BR" sz="2000" b="1" i="1" dirty="0">
                <a:latin typeface="Lucida Sans" panose="020B0602030504020204" pitchFamily="34" charset="0"/>
              </a:rPr>
              <a:t> que pode ser utilizado na obtenção de alguns elementos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5779"/>
              </p:ext>
            </p:extLst>
          </p:nvPr>
        </p:nvGraphicFramePr>
        <p:xfrm>
          <a:off x="1028700" y="4817141"/>
          <a:ext cx="5806371" cy="175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Equation" r:id="rId10" imgW="2603500" imgH="698500" progId="Equation.3">
                  <p:embed/>
                </p:oleObj>
              </mc:Choice>
              <mc:Fallback>
                <p:oleObj name="Equation" r:id="rId10" imgW="26035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817141"/>
                        <a:ext cx="5806371" cy="1752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43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52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99592" y="2636912"/>
            <a:ext cx="8100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 smtClean="0"/>
              <a:t>Usos: produção de H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, redução de </a:t>
            </a:r>
            <a:r>
              <a:rPr lang="pt-BR" sz="2800" dirty="0" smtClean="0"/>
              <a:t>metais,</a:t>
            </a:r>
            <a:endParaRPr lang="pt-BR" sz="2800" dirty="0" smtClean="0"/>
          </a:p>
          <a:p>
            <a:r>
              <a:rPr lang="pt-BR" sz="2800" dirty="0"/>
              <a:t>	</a:t>
            </a:r>
            <a:r>
              <a:rPr lang="pt-BR" sz="2800" dirty="0" smtClean="0"/>
              <a:t>produção de </a:t>
            </a:r>
            <a:r>
              <a:rPr lang="pt-BR" sz="2800" dirty="0" smtClean="0"/>
              <a:t>metano, ac</a:t>
            </a:r>
            <a:r>
              <a:rPr lang="pt-BR" sz="2800" dirty="0" smtClean="0"/>
              <a:t>. Acético e aldeídos</a:t>
            </a:r>
          </a:p>
          <a:p>
            <a:endParaRPr lang="pt-BR" sz="2800" dirty="0"/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Excelente ligante para metais de transição 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009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54534" y="102158"/>
            <a:ext cx="6481762" cy="782637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pt-BR" sz="28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Modelo da Ligação de CO a </a:t>
            </a:r>
            <a:r>
              <a:rPr lang="pt-BR" sz="28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Metais</a:t>
            </a:r>
            <a:endParaRPr lang="en-US" sz="28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755650" y="476672"/>
            <a:ext cx="7929563" cy="4652963"/>
            <a:chOff x="755650" y="476672"/>
            <a:chExt cx="7929563" cy="4652963"/>
          </a:xfrm>
        </p:grpSpPr>
        <p:pic>
          <p:nvPicPr>
            <p:cNvPr id="3" name="Picture 6" descr="Synergic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46378"/>
            <a:stretch>
              <a:fillRect/>
            </a:stretch>
          </p:blipFill>
          <p:spPr bwMode="auto">
            <a:xfrm>
              <a:off x="755650" y="2348335"/>
              <a:ext cx="2376488" cy="14779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" name="Imagem 3" descr="http://www.meta-synthesis.com/webbook/39_diatomics/CO_MO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838" y="1989560"/>
              <a:ext cx="2513012" cy="314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 descr="Synergic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56354"/>
            <a:stretch>
              <a:fillRect/>
            </a:stretch>
          </p:blipFill>
          <p:spPr bwMode="auto">
            <a:xfrm>
              <a:off x="6516688" y="476672"/>
              <a:ext cx="2168525" cy="16557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" name="Seta para a esquerda 17"/>
            <p:cNvSpPr>
              <a:spLocks noChangeArrowheads="1"/>
            </p:cNvSpPr>
            <p:nvPr/>
          </p:nvSpPr>
          <p:spPr bwMode="auto">
            <a:xfrm>
              <a:off x="3059113" y="2781722"/>
              <a:ext cx="1296987" cy="431800"/>
            </a:xfrm>
            <a:prstGeom prst="leftArrow">
              <a:avLst>
                <a:gd name="adj1" fmla="val 50000"/>
                <a:gd name="adj2" fmla="val 5006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" name="Seta para a esquerda 18"/>
            <p:cNvSpPr>
              <a:spLocks noChangeArrowheads="1"/>
            </p:cNvSpPr>
            <p:nvPr/>
          </p:nvSpPr>
          <p:spPr bwMode="auto">
            <a:xfrm rot="9089457">
              <a:off x="5845175" y="1545060"/>
              <a:ext cx="969963" cy="455612"/>
            </a:xfrm>
            <a:prstGeom prst="leftArrow">
              <a:avLst>
                <a:gd name="adj1" fmla="val 50000"/>
                <a:gd name="adj2" fmla="val 5004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9" name="Seta para a esquerda 20"/>
            <p:cNvSpPr>
              <a:spLocks noChangeArrowheads="1"/>
            </p:cNvSpPr>
            <p:nvPr/>
          </p:nvSpPr>
          <p:spPr bwMode="auto">
            <a:xfrm>
              <a:off x="5651500" y="621135"/>
              <a:ext cx="971550" cy="455612"/>
            </a:xfrm>
            <a:prstGeom prst="leftArrow">
              <a:avLst>
                <a:gd name="adj1" fmla="val 50000"/>
                <a:gd name="adj2" fmla="val 50131"/>
              </a:avLst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1" name="Seta para a esquerda 22"/>
            <p:cNvSpPr>
              <a:spLocks noChangeArrowheads="1"/>
            </p:cNvSpPr>
            <p:nvPr/>
          </p:nvSpPr>
          <p:spPr bwMode="auto">
            <a:xfrm rot="5857921">
              <a:off x="704057" y="1768103"/>
              <a:ext cx="971550" cy="455613"/>
            </a:xfrm>
            <a:prstGeom prst="leftArrow">
              <a:avLst>
                <a:gd name="adj1" fmla="val 50000"/>
                <a:gd name="adj2" fmla="val 50131"/>
              </a:avLst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pt-BR">
                <a:solidFill>
                  <a:srgbClr val="002060"/>
                </a:solidFill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2339752" y="2852961"/>
              <a:ext cx="72008" cy="216024"/>
              <a:chOff x="2339752" y="4005064"/>
              <a:chExt cx="72008" cy="216024"/>
            </a:xfrm>
          </p:grpSpPr>
          <p:cxnSp>
            <p:nvCxnSpPr>
              <p:cNvPr id="13" name="Conector de seta reta 12"/>
              <p:cNvCxnSpPr/>
              <p:nvPr/>
            </p:nvCxnSpPr>
            <p:spPr>
              <a:xfrm>
                <a:off x="2411760" y="4005064"/>
                <a:ext cx="0" cy="216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de seta reta 13"/>
              <p:cNvCxnSpPr/>
              <p:nvPr/>
            </p:nvCxnSpPr>
            <p:spPr>
              <a:xfrm flipV="1">
                <a:off x="2339752" y="4005064"/>
                <a:ext cx="8384" cy="2076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o 16"/>
            <p:cNvGrpSpPr/>
            <p:nvPr/>
          </p:nvGrpSpPr>
          <p:grpSpPr>
            <a:xfrm>
              <a:off x="7452320" y="836737"/>
              <a:ext cx="72008" cy="216024"/>
              <a:chOff x="2339752" y="4005064"/>
              <a:chExt cx="72008" cy="216024"/>
            </a:xfrm>
          </p:grpSpPr>
          <p:cxnSp>
            <p:nvCxnSpPr>
              <p:cNvPr id="18" name="Conector de seta reta 17"/>
              <p:cNvCxnSpPr/>
              <p:nvPr/>
            </p:nvCxnSpPr>
            <p:spPr>
              <a:xfrm>
                <a:off x="2411760" y="4005064"/>
                <a:ext cx="0" cy="216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de seta reta 18"/>
              <p:cNvCxnSpPr/>
              <p:nvPr/>
            </p:nvCxnSpPr>
            <p:spPr>
              <a:xfrm flipV="1">
                <a:off x="2339752" y="4005064"/>
                <a:ext cx="8384" cy="2076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CaixaDeTexto 20"/>
          <p:cNvSpPr txBox="1"/>
          <p:nvPr/>
        </p:nvSpPr>
        <p:spPr>
          <a:xfrm>
            <a:off x="553060" y="5129344"/>
            <a:ext cx="8590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Liga-se ao ferro da ferro-hemoglobina e </a:t>
            </a:r>
            <a:r>
              <a:rPr lang="pt-BR" sz="2400" dirty="0" err="1" smtClean="0"/>
              <a:t>citocromo</a:t>
            </a:r>
            <a:r>
              <a:rPr lang="pt-BR" sz="2400" dirty="0" smtClean="0"/>
              <a:t> c oxidase</a:t>
            </a:r>
          </a:p>
          <a:p>
            <a:pPr algn="just">
              <a:spcBef>
                <a:spcPct val="50000"/>
              </a:spcBef>
              <a:buClr>
                <a:srgbClr val="FFFF00"/>
              </a:buClr>
            </a:pPr>
            <a:r>
              <a:rPr lang="pt-BR" altLang="pt-BR" sz="2000" i="1" dirty="0" smtClean="0">
                <a:latin typeface="Lucida Sans" panose="020B0602030504020204" pitchFamily="34" charset="0"/>
              </a:rPr>
              <a:t>tóxico</a:t>
            </a:r>
            <a:endParaRPr lang="pt-BR" altLang="pt-BR" sz="2000" i="1" dirty="0">
              <a:latin typeface="Lucida Sans" panose="020B0602030504020204" pitchFamily="34" charset="0"/>
            </a:endParaRPr>
          </a:p>
          <a:p>
            <a:pPr algn="just">
              <a:spcBef>
                <a:spcPct val="50000"/>
              </a:spcBef>
              <a:buClr>
                <a:srgbClr val="FFFF00"/>
              </a:buClr>
            </a:pPr>
            <a:r>
              <a:rPr lang="pt-BR" altLang="pt-BR" sz="2000" i="1" dirty="0" smtClean="0">
                <a:latin typeface="Lucida Sans" panose="020B0602030504020204" pitchFamily="34" charset="0"/>
              </a:rPr>
              <a:t>pouco </a:t>
            </a:r>
            <a:r>
              <a:rPr lang="pt-BR" altLang="pt-BR" sz="2000" i="1" dirty="0">
                <a:latin typeface="Lucida Sans" panose="020B0602030504020204" pitchFamily="34" charset="0"/>
              </a:rPr>
              <a:t>solúvel em água</a:t>
            </a:r>
          </a:p>
          <a:p>
            <a:endParaRPr lang="pt-BR" sz="2400" dirty="0" smtClean="0"/>
          </a:p>
        </p:txBody>
      </p:sp>
      <p:sp>
        <p:nvSpPr>
          <p:cNvPr id="22" name="CaixaDeTexto 21"/>
          <p:cNvSpPr txBox="1"/>
          <p:nvPr/>
        </p:nvSpPr>
        <p:spPr>
          <a:xfrm>
            <a:off x="7236296" y="42930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M=C=O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54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990600" y="3078287"/>
            <a:ext cx="74793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400" dirty="0">
                <a:latin typeface="Lucida Sans" panose="020B0602030504020204" pitchFamily="34" charset="0"/>
              </a:rPr>
              <a:t>Pode ser obtido por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Lucida Sans" panose="020B0602030504020204" pitchFamily="34" charset="0"/>
              </a:rPr>
              <a:t> reação entre</a:t>
            </a:r>
            <a:r>
              <a:rPr lang="pt-BR" altLang="pt-BR" sz="2400" b="1" dirty="0">
                <a:latin typeface="Lucida Sans" panose="020B0602030504020204" pitchFamily="34" charset="0"/>
              </a:rPr>
              <a:t> </a:t>
            </a:r>
            <a:r>
              <a:rPr lang="pt-BR" altLang="pt-BR" sz="2400" dirty="0">
                <a:latin typeface="Lucida Sans" panose="020B0602030504020204" pitchFamily="34" charset="0"/>
              </a:rPr>
              <a:t>ácidos e carbonatos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Lucida Sans" panose="020B0602030504020204" pitchFamily="34" charset="0"/>
              </a:rPr>
              <a:t>decomposição </a:t>
            </a:r>
            <a:r>
              <a:rPr lang="pt-BR" altLang="pt-BR" sz="2400" dirty="0" smtClean="0">
                <a:latin typeface="Lucida Sans" panose="020B0602030504020204" pitchFamily="34" charset="0"/>
              </a:rPr>
              <a:t>do calcário (CaCO</a:t>
            </a:r>
            <a:r>
              <a:rPr lang="pt-BR" altLang="pt-BR" sz="2400" baseline="-25000" dirty="0" smtClean="0">
                <a:latin typeface="Lucida Sans" panose="020B0602030504020204" pitchFamily="34" charset="0"/>
              </a:rPr>
              <a:t>3</a:t>
            </a:r>
            <a:r>
              <a:rPr lang="pt-BR" altLang="pt-BR" sz="2400" dirty="0" smtClean="0">
                <a:latin typeface="Lucida Sans" panose="020B0602030504020204" pitchFamily="34" charset="0"/>
              </a:rPr>
              <a:t>)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Lucida Sans" panose="020B0602030504020204" pitchFamily="34" charset="0"/>
              </a:rPr>
              <a:t>queima de </a:t>
            </a:r>
            <a:r>
              <a:rPr lang="pt-BR" altLang="pt-BR" sz="2400" dirty="0" smtClean="0">
                <a:latin typeface="Lucida Sans" panose="020B0602030504020204" pitchFamily="34" charset="0"/>
              </a:rPr>
              <a:t>C, combustíveis fósseis, animais, </a:t>
            </a:r>
            <a:r>
              <a:rPr lang="pt-BR" altLang="pt-BR" sz="2400" dirty="0" err="1" smtClean="0">
                <a:latin typeface="Lucida Sans" panose="020B0602030504020204" pitchFamily="34" charset="0"/>
              </a:rPr>
              <a:t>etc</a:t>
            </a:r>
            <a:endParaRPr lang="pt-BR" altLang="pt-BR" sz="2400" dirty="0" smtClean="0">
              <a:latin typeface="Lucida Sans" panose="020B0602030504020204" pitchFamily="34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pt-BR" altLang="pt-BR" sz="2400" dirty="0">
              <a:latin typeface="Lucida Sans" panose="020B0602030504020204" pitchFamily="34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pt-BR" altLang="pt-BR" sz="2400" dirty="0">
              <a:latin typeface="Lucida Sans" panose="020B0602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29516" y="686892"/>
            <a:ext cx="7047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/>
          </a:p>
          <a:p>
            <a:r>
              <a:rPr lang="pt-BR" sz="2400" dirty="0" smtClean="0"/>
              <a:t>Dióxido de carbono (anidrido carbônico), gás carbônico CO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 (CS e CS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)</a:t>
            </a:r>
          </a:p>
          <a:p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929516" y="5943811"/>
            <a:ext cx="2578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3200" dirty="0" smtClean="0"/>
              <a:t>Efeito estufa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717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9516" y="386123"/>
            <a:ext cx="15487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/>
          </a:p>
          <a:p>
            <a:r>
              <a:rPr lang="pt-BR" sz="3200" dirty="0" smtClean="0"/>
              <a:t>CO</a:t>
            </a:r>
            <a:r>
              <a:rPr lang="pt-BR" sz="3200" baseline="-25000" dirty="0" smtClean="0"/>
              <a:t>2</a:t>
            </a:r>
            <a:endParaRPr lang="pt-BR" sz="3200" dirty="0" smtClean="0"/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07959" y="1815459"/>
            <a:ext cx="191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Estrutura de Lewis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97631" y="2519859"/>
            <a:ext cx="507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/>
              <a:t>CO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 é um ácido de Lewis muito fraco:</a:t>
            </a:r>
            <a:endParaRPr lang="pt-BR" sz="2400" dirty="0"/>
          </a:p>
        </p:txBody>
      </p:sp>
      <p:pic>
        <p:nvPicPr>
          <p:cNvPr id="43012" name="Picture 4" descr="http://www.uwplatt.edu/~sundin/images/lewC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182" y="1345462"/>
            <a:ext cx="1548738" cy="444850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415252" y="5632873"/>
            <a:ext cx="8203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err="1" smtClean="0"/>
              <a:t>Anidrase</a:t>
            </a:r>
            <a:r>
              <a:rPr lang="pt-BR" sz="2400" dirty="0" smtClean="0"/>
              <a:t> Carbônica acelera a reação 1 bilhão de vezes (pH 7.4)</a:t>
            </a:r>
          </a:p>
          <a:p>
            <a:pPr>
              <a:buFont typeface="Wingdings" pitchFamily="2" charset="2"/>
              <a:buChar char="ü"/>
            </a:pPr>
            <a:endParaRPr lang="pt-B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802134" y="3329259"/>
                <a:ext cx="4878964" cy="528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pt-BR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pt-BR" sz="2400" b="0" i="0" smtClean="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2400" b="0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pt-BR" sz="24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pt-BR" sz="2400" b="0" i="0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 smtClean="0"/>
                  <a:t> 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sz="2400" b="0" i="0" dirty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pt-BR" sz="24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pt-BR" sz="24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34" y="3329259"/>
                <a:ext cx="4878964" cy="528671"/>
              </a:xfrm>
              <a:prstGeom prst="rect">
                <a:avLst/>
              </a:prstGeom>
              <a:blipFill rotWithShape="0">
                <a:blip r:embed="rId3"/>
                <a:stretch>
                  <a:fillRect b="-344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/>
          <p:cNvCxnSpPr/>
          <p:nvPr/>
        </p:nvCxnSpPr>
        <p:spPr>
          <a:xfrm>
            <a:off x="3342056" y="3948989"/>
            <a:ext cx="719198" cy="3241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407959" y="4273186"/>
            <a:ext cx="146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Instável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60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3648" y="620688"/>
            <a:ext cx="25022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3200" dirty="0"/>
          </a:p>
          <a:p>
            <a:r>
              <a:rPr lang="pt-BR" sz="3200" dirty="0" smtClean="0"/>
              <a:t>CO</a:t>
            </a:r>
            <a:r>
              <a:rPr lang="pt-BR" sz="3200" baseline="-25000" dirty="0" smtClean="0"/>
              <a:t>2</a:t>
            </a:r>
            <a:r>
              <a:rPr lang="pt-BR" sz="3200" dirty="0" smtClean="0"/>
              <a:t> (CS e CS</a:t>
            </a:r>
            <a:r>
              <a:rPr lang="pt-BR" sz="3200" baseline="-25000" dirty="0" smtClean="0"/>
              <a:t>2</a:t>
            </a:r>
            <a:r>
              <a:rPr lang="pt-BR" sz="3200" dirty="0" smtClean="0"/>
              <a:t>)</a:t>
            </a:r>
          </a:p>
          <a:p>
            <a:endParaRPr lang="pt-BR" sz="32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84892"/>
            <a:ext cx="66579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87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412221" y="976841"/>
            <a:ext cx="81375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i="1" dirty="0">
                <a:latin typeface="Lucida Sans" panose="020B0602030504020204" pitchFamily="34" charset="0"/>
              </a:rPr>
              <a:t>Óxidos de Silício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pt-BR" altLang="pt-BR" sz="2400" b="1" i="1" dirty="0">
              <a:solidFill>
                <a:srgbClr val="FF3300"/>
              </a:solidFill>
              <a:latin typeface="Lucida Sans" panose="020B0602030504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dirty="0" smtClean="0">
                <a:latin typeface="Lucida Sans" panose="020B0602030504020204" pitchFamily="34" charset="0"/>
              </a:rPr>
              <a:t>SiO</a:t>
            </a:r>
            <a:r>
              <a:rPr lang="pt-BR" altLang="pt-BR" baseline="-25000" dirty="0" smtClean="0">
                <a:latin typeface="Lucida Sans" panose="020B0602030504020204" pitchFamily="34" charset="0"/>
              </a:rPr>
              <a:t>2</a:t>
            </a:r>
            <a:endParaRPr lang="pt-BR" altLang="pt-BR" baseline="-25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58</a:t>
            </a:fld>
            <a:endParaRPr lang="pt-BR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66750" y="1618192"/>
            <a:ext cx="73088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>
                <a:latin typeface="Lucida Sans" panose="020B0602030504020204" pitchFamily="34" charset="0"/>
              </a:rPr>
              <a:t>SiO</a:t>
            </a:r>
            <a:r>
              <a:rPr lang="pt-BR" altLang="pt-BR" sz="2400" baseline="-25000" dirty="0">
                <a:latin typeface="Lucida Sans" panose="020B0602030504020204" pitchFamily="34" charset="0"/>
              </a:rPr>
              <a:t>2</a:t>
            </a:r>
            <a:r>
              <a:rPr lang="pt-BR" altLang="pt-BR" sz="2400" dirty="0">
                <a:latin typeface="Lucida Sans" panose="020B0602030504020204" pitchFamily="34" charset="0"/>
              </a:rPr>
              <a:t> (dióxido de silício ou sílica)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>
                <a:latin typeface="Lucida Sans" panose="020B0602030504020204" pitchFamily="34" charset="0"/>
              </a:rPr>
              <a:t>O carbono pode formar duplas ligações. Isso faz com que o CO</a:t>
            </a:r>
            <a:r>
              <a:rPr lang="pt-BR" altLang="pt-BR" sz="2400" baseline="-25000" dirty="0">
                <a:latin typeface="Lucida Sans" panose="020B0602030504020204" pitchFamily="34" charset="0"/>
              </a:rPr>
              <a:t>2</a:t>
            </a:r>
            <a:r>
              <a:rPr lang="pt-BR" altLang="pt-BR" sz="2400" dirty="0">
                <a:latin typeface="Lucida Sans" panose="020B0602030504020204" pitchFamily="34" charset="0"/>
              </a:rPr>
              <a:t> seja uma molécula </a:t>
            </a:r>
            <a:r>
              <a:rPr lang="pt-BR" altLang="pt-BR" sz="2400" dirty="0" smtClean="0">
                <a:latin typeface="Lucida Sans" panose="020B0602030504020204" pitchFamily="34" charset="0"/>
              </a:rPr>
              <a:t>discreta.</a:t>
            </a:r>
            <a:endParaRPr lang="pt-BR" altLang="pt-BR" sz="2400" dirty="0">
              <a:latin typeface="Lucida Sans" panose="020B0602030504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pt-BR" altLang="pt-BR" sz="2400" dirty="0" smtClean="0">
              <a:latin typeface="Lucida Sans" panose="020B0602030504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 smtClean="0">
                <a:latin typeface="Lucida Sans" panose="020B0602030504020204" pitchFamily="34" charset="0"/>
              </a:rPr>
              <a:t>O </a:t>
            </a:r>
            <a:r>
              <a:rPr lang="pt-BR" altLang="pt-BR" sz="2400" dirty="0">
                <a:latin typeface="Lucida Sans" panose="020B0602030504020204" pitchFamily="34" charset="0"/>
              </a:rPr>
              <a:t>Si não </a:t>
            </a:r>
            <a:r>
              <a:rPr lang="pt-BR" altLang="pt-BR" sz="2400" dirty="0" smtClean="0">
                <a:latin typeface="Lucida Sans" panose="020B0602030504020204" pitchFamily="34" charset="0"/>
              </a:rPr>
              <a:t>forma duplas </a:t>
            </a:r>
            <a:r>
              <a:rPr lang="pt-BR" altLang="pt-BR" sz="2400" dirty="0">
                <a:latin typeface="Lucida Sans" panose="020B0602030504020204" pitchFamily="34" charset="0"/>
              </a:rPr>
              <a:t>ligações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69383" y="4566708"/>
            <a:ext cx="766868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800" b="1" i="1" dirty="0">
                <a:latin typeface="Lucida Sans" panose="020B0602030504020204" pitchFamily="34" charset="0"/>
              </a:rPr>
              <a:t>Por isso, enquanto CO</a:t>
            </a:r>
            <a:r>
              <a:rPr lang="pt-BR" altLang="pt-BR" sz="1800" b="1" i="1" baseline="-25000" dirty="0">
                <a:latin typeface="Lucida Sans" panose="020B0602030504020204" pitchFamily="34" charset="0"/>
              </a:rPr>
              <a:t>2</a:t>
            </a:r>
            <a:r>
              <a:rPr lang="pt-BR" altLang="pt-BR" sz="1800" b="1" i="1" dirty="0">
                <a:latin typeface="Lucida Sans" panose="020B0602030504020204" pitchFamily="34" charset="0"/>
              </a:rPr>
              <a:t> é um gás, SiO</a:t>
            </a:r>
            <a:r>
              <a:rPr lang="pt-BR" altLang="pt-BR" sz="1800" b="1" i="1" baseline="-25000" dirty="0">
                <a:latin typeface="Lucida Sans" panose="020B0602030504020204" pitchFamily="34" charset="0"/>
              </a:rPr>
              <a:t>2</a:t>
            </a:r>
            <a:r>
              <a:rPr lang="pt-BR" altLang="pt-BR" sz="1800" b="1" i="1" dirty="0">
                <a:latin typeface="Lucida Sans" panose="020B0602030504020204" pitchFamily="34" charset="0"/>
              </a:rPr>
              <a:t> </a:t>
            </a:r>
            <a:r>
              <a:rPr lang="pt-BR" altLang="pt-BR" sz="1800" b="1" i="1" dirty="0" smtClean="0">
                <a:latin typeface="Lucida Sans" panose="020B0602030504020204" pitchFamily="34" charset="0"/>
              </a:rPr>
              <a:t>é um </a:t>
            </a:r>
            <a:r>
              <a:rPr lang="pt-BR" altLang="pt-BR" sz="1800" b="1" i="1" dirty="0">
                <a:latin typeface="Lucida Sans" panose="020B0602030504020204" pitchFamily="34" charset="0"/>
              </a:rPr>
              <a:t>sólido de alto ponto de </a:t>
            </a:r>
            <a:r>
              <a:rPr lang="pt-BR" altLang="pt-BR" sz="1800" b="1" i="1" dirty="0" smtClean="0">
                <a:latin typeface="Lucida Sans" panose="020B0602030504020204" pitchFamily="34" charset="0"/>
              </a:rPr>
              <a:t>fusão. SiO</a:t>
            </a:r>
            <a:r>
              <a:rPr lang="pt-BR" altLang="pt-BR" sz="1800" b="1" i="1" baseline="-25000" dirty="0" smtClean="0">
                <a:latin typeface="Lucida Sans" panose="020B0602030504020204" pitchFamily="34" charset="0"/>
              </a:rPr>
              <a:t>2</a:t>
            </a:r>
            <a:r>
              <a:rPr lang="pt-BR" altLang="pt-BR" sz="1800" b="1" i="1" dirty="0" smtClean="0">
                <a:latin typeface="Lucida Sans" panose="020B0602030504020204" pitchFamily="34" charset="0"/>
              </a:rPr>
              <a:t> é um sólido com rede t</a:t>
            </a:r>
            <a:r>
              <a:rPr lang="pt-BR" altLang="pt-BR" sz="1600" b="1" i="1" dirty="0" smtClean="0">
                <a:latin typeface="Lucida Sans" panose="020B0602030504020204" pitchFamily="34" charset="0"/>
              </a:rPr>
              <a:t>ridimensional</a:t>
            </a:r>
            <a:r>
              <a:rPr lang="pt-BR" altLang="pt-BR" sz="1800" b="1" i="1" dirty="0" smtClean="0">
                <a:latin typeface="Lucida Sans" panose="020B0602030504020204" pitchFamily="34" charset="0"/>
              </a:rPr>
              <a:t> infinita com NC do Si = 4</a:t>
            </a:r>
            <a:endParaRPr lang="pt-BR" altLang="pt-BR" sz="1800" b="1" i="1" dirty="0">
              <a:latin typeface="Lucida Sans" panose="020B0602030504020204" pitchFamily="34" charset="0"/>
            </a:endParaRP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800" b="1" i="1" dirty="0" smtClean="0">
                <a:latin typeface="Lucida Sans" panose="020B0602030504020204" pitchFamily="34" charset="0"/>
              </a:rPr>
              <a:t>O </a:t>
            </a:r>
            <a:r>
              <a:rPr lang="pt-BR" altLang="pt-BR" sz="1800" b="1" i="1" dirty="0">
                <a:latin typeface="Lucida Sans" panose="020B0602030504020204" pitchFamily="34" charset="0"/>
              </a:rPr>
              <a:t>SiO</a:t>
            </a:r>
            <a:r>
              <a:rPr lang="pt-BR" altLang="pt-BR" sz="1800" b="1" i="1" baseline="-25000" dirty="0">
                <a:latin typeface="Lucida Sans" panose="020B0602030504020204" pitchFamily="34" charset="0"/>
              </a:rPr>
              <a:t>2</a:t>
            </a:r>
            <a:r>
              <a:rPr lang="pt-BR" altLang="pt-BR" sz="1800" b="1" i="1" dirty="0">
                <a:latin typeface="Lucida Sans" panose="020B0602030504020204" pitchFamily="34" charset="0"/>
              </a:rPr>
              <a:t> é quase inerte, reagindo apenas com HF e álcalis</a:t>
            </a:r>
            <a:endParaRPr lang="pt-BR" altLang="pt-BR" sz="1800" b="1" i="1" baseline="-25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F19-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348932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 descr="F19-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286543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4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971600" y="548680"/>
            <a:ext cx="4412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Abundância e ocorrência </a:t>
            </a:r>
            <a:endParaRPr lang="pt-B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547" r="17612" b="2422"/>
          <a:stretch/>
        </p:blipFill>
        <p:spPr bwMode="auto">
          <a:xfrm>
            <a:off x="2307287" y="1447454"/>
            <a:ext cx="4673600" cy="290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351412" y="5310246"/>
            <a:ext cx="1911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Diamante, </a:t>
            </a:r>
          </a:p>
          <a:p>
            <a:r>
              <a:rPr lang="pt-BR" sz="2400" dirty="0" smtClean="0"/>
              <a:t>Grafite, carvão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91959" y="531024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Areia, Silicatos,</a:t>
            </a:r>
          </a:p>
          <a:p>
            <a:r>
              <a:rPr lang="pt-BR" sz="2400" dirty="0" smtClean="0"/>
              <a:t>rochas,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547648" y="555199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Minérios de Zn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2132743" y="4357214"/>
            <a:ext cx="1130420" cy="9530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3995409" y="4496041"/>
            <a:ext cx="138280" cy="889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5052885" y="4389230"/>
            <a:ext cx="743330" cy="12441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31333" y="939800"/>
            <a:ext cx="289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Óxidos</a:t>
            </a:r>
            <a:r>
              <a:rPr lang="en-US" sz="2400" dirty="0" smtClean="0"/>
              <a:t> de Ge, Sn e </a:t>
            </a:r>
            <a:r>
              <a:rPr lang="en-US" sz="2400" dirty="0" err="1" smtClean="0"/>
              <a:t>Pb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45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5"/>
          <p:cNvSpPr txBox="1">
            <a:spLocks noChangeArrowheads="1"/>
          </p:cNvSpPr>
          <p:nvPr/>
        </p:nvSpPr>
        <p:spPr bwMode="auto">
          <a:xfrm>
            <a:off x="338138" y="603250"/>
            <a:ext cx="84248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i="1" dirty="0" err="1">
                <a:latin typeface="Lucida Sans" panose="020B0602030504020204" pitchFamily="34" charset="0"/>
              </a:rPr>
              <a:t>Siliconas</a:t>
            </a:r>
            <a:endParaRPr lang="pt-BR" altLang="pt-BR" sz="2400" b="1" i="1" dirty="0">
              <a:latin typeface="Lucida Sans" panose="020B0602030504020204" pitchFamily="34" charset="0"/>
            </a:endParaRP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400" i="1" dirty="0">
                <a:latin typeface="Lucida Sans" panose="020B0602030504020204" pitchFamily="34" charset="0"/>
              </a:rPr>
              <a:t>São um grupo de polímeros </a:t>
            </a:r>
            <a:r>
              <a:rPr lang="pt-BR" altLang="pt-BR" sz="2400" i="1" dirty="0" err="1">
                <a:latin typeface="Lucida Sans" panose="020B0602030504020204" pitchFamily="34" charset="0"/>
              </a:rPr>
              <a:t>organosilícicos</a:t>
            </a:r>
            <a:endParaRPr lang="pt-BR" altLang="pt-BR" sz="2400" i="1" dirty="0">
              <a:latin typeface="Lucida Sans" panose="020B0602030504020204" pitchFamily="34" charset="0"/>
            </a:endParaRP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400" i="1" dirty="0">
                <a:latin typeface="Lucida Sans" panose="020B0602030504020204" pitchFamily="34" charset="0"/>
              </a:rPr>
              <a:t>São sintetizadas pela hidrólise de </a:t>
            </a:r>
            <a:r>
              <a:rPr lang="pt-BR" altLang="pt-BR" sz="2400" i="1" dirty="0" err="1">
                <a:latin typeface="Lucida Sans" panose="020B0602030504020204" pitchFamily="34" charset="0"/>
              </a:rPr>
              <a:t>clorosilanos</a:t>
            </a:r>
            <a:r>
              <a:rPr lang="pt-BR" altLang="pt-BR" sz="2400" i="1" dirty="0">
                <a:latin typeface="Lucida Sans" panose="020B0602030504020204" pitchFamily="34" charset="0"/>
              </a:rPr>
              <a:t> </a:t>
            </a:r>
            <a:r>
              <a:rPr lang="pt-BR" altLang="pt-BR" sz="2400" i="1" dirty="0" err="1">
                <a:latin typeface="Lucida Sans" panose="020B0602030504020204" pitchFamily="34" charset="0"/>
              </a:rPr>
              <a:t>alquil</a:t>
            </a:r>
            <a:r>
              <a:rPr lang="pt-BR" altLang="pt-BR" sz="2400" i="1" dirty="0">
                <a:latin typeface="Lucida Sans" panose="020B0602030504020204" pitchFamily="34" charset="0"/>
              </a:rPr>
              <a:t>-substituídos </a:t>
            </a:r>
          </a:p>
        </p:txBody>
      </p:sp>
      <p:graphicFrame>
        <p:nvGraphicFramePr>
          <p:cNvPr id="72708" name="Object 10"/>
          <p:cNvGraphicFramePr>
            <a:graphicFrameLocks noChangeAspect="1"/>
          </p:cNvGraphicFramePr>
          <p:nvPr/>
        </p:nvGraphicFramePr>
        <p:xfrm>
          <a:off x="0" y="3213100"/>
          <a:ext cx="8382000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CS ChemDraw Drawing" r:id="rId4" imgW="6633972" imgH="2232660" progId="ChemDraw.Document.6.0">
                  <p:embed/>
                </p:oleObj>
              </mc:Choice>
              <mc:Fallback>
                <p:oleObj name="CS ChemDraw Drawing" r:id="rId4" imgW="6633972" imgH="22326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13100"/>
                        <a:ext cx="8382000" cy="282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0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250825" y="549275"/>
            <a:ext cx="8534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800" b="1" dirty="0" smtClean="0">
                <a:latin typeface="Lucida Sans" panose="020B0602030504020204" pitchFamily="34" charset="0"/>
              </a:rPr>
              <a:t>estáveis </a:t>
            </a:r>
            <a:r>
              <a:rPr lang="pt-BR" altLang="pt-BR" sz="1800" b="1" dirty="0">
                <a:latin typeface="Lucida Sans" panose="020B0602030504020204" pitchFamily="34" charset="0"/>
              </a:rPr>
              <a:t>ao calor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800" b="1" dirty="0">
                <a:latin typeface="Lucida Sans" panose="020B0602030504020204" pitchFamily="34" charset="0"/>
              </a:rPr>
              <a:t> possuem propriedades hidrofóbicas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800" b="1" dirty="0">
                <a:latin typeface="Lucida Sans" panose="020B0602030504020204" pitchFamily="34" charset="0"/>
              </a:rPr>
              <a:t> o estado físico depende do tamanho da cadeia polimérica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b="1" dirty="0">
                <a:latin typeface="Lucida Sans" panose="020B0602030504020204" pitchFamily="34" charset="0"/>
              </a:rPr>
              <a:t>20 a 500 unidades </a:t>
            </a:r>
            <a:r>
              <a:rPr lang="pt-BR" altLang="pt-BR" sz="1800" b="1" i="1" dirty="0">
                <a:latin typeface="Lucida Sans" panose="020B0602030504020204" pitchFamily="34" charset="0"/>
                <a:sym typeface="Symbol" panose="05050102010706020507" pitchFamily="18" charset="2"/>
              </a:rPr>
              <a:t></a:t>
            </a:r>
            <a:r>
              <a:rPr lang="pt-BR" altLang="pt-BR" sz="1800" b="1" dirty="0">
                <a:latin typeface="Lucida Sans" panose="020B0602030504020204" pitchFamily="34" charset="0"/>
                <a:sym typeface="Symbol" panose="05050102010706020507" pitchFamily="18" charset="2"/>
              </a:rPr>
              <a:t> líquidas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b="1" dirty="0">
                <a:latin typeface="Lucida Sans" panose="020B0602030504020204" pitchFamily="34" charset="0"/>
                <a:sym typeface="Symbol" panose="05050102010706020507" pitchFamily="18" charset="2"/>
              </a:rPr>
              <a:t> 6.000 a 7.000 </a:t>
            </a:r>
            <a:r>
              <a:rPr lang="pt-BR" altLang="pt-BR" sz="1800" b="1" i="1" dirty="0">
                <a:latin typeface="Lucida Sans" panose="020B0602030504020204" pitchFamily="34" charset="0"/>
                <a:sym typeface="Symbol" panose="05050102010706020507" pitchFamily="18" charset="2"/>
              </a:rPr>
              <a:t> possuem propriedades </a:t>
            </a:r>
            <a:r>
              <a:rPr lang="pt-BR" altLang="pt-BR" sz="1800" b="1" i="1" dirty="0" err="1" smtClean="0">
                <a:latin typeface="Lucida Sans" panose="020B0602030504020204" pitchFamily="34" charset="0"/>
                <a:sym typeface="Symbol" panose="05050102010706020507" pitchFamily="18" charset="2"/>
              </a:rPr>
              <a:t>elastoméricas</a:t>
            </a:r>
            <a:endParaRPr lang="pt-BR" altLang="pt-BR" sz="1800" b="1" i="1" dirty="0" smtClean="0">
              <a:latin typeface="Lucida Sans" panose="020B0602030504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b="1" dirty="0" smtClean="0">
                <a:latin typeface="Lucida Sans" panose="020B0602030504020204" pitchFamily="34" charset="0"/>
              </a:rPr>
              <a:t> as </a:t>
            </a:r>
            <a:r>
              <a:rPr lang="pt-BR" altLang="pt-BR" sz="1800" b="1" dirty="0" err="1" smtClean="0">
                <a:latin typeface="Lucida Sans" panose="020B0602030504020204" pitchFamily="34" charset="0"/>
              </a:rPr>
              <a:t>siliconas</a:t>
            </a:r>
            <a:r>
              <a:rPr lang="pt-BR" altLang="pt-BR" sz="1800" b="1" dirty="0" smtClean="0">
                <a:latin typeface="Lucida Sans" panose="020B0602030504020204" pitchFamily="34" charset="0"/>
              </a:rPr>
              <a:t> são caras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pt-BR" altLang="pt-BR" sz="1800" b="1" dirty="0">
              <a:latin typeface="Lucida Sans" panose="020B0602030504020204" pitchFamily="34" charset="0"/>
            </a:endParaRP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323850" y="3429000"/>
            <a:ext cx="85344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altLang="pt-BR" sz="1800" b="1">
                <a:latin typeface="Lucida Sans" panose="020B0602030504020204" pitchFamily="34" charset="0"/>
              </a:rPr>
              <a:t> as siliconas podem possuir cadeia normal ou ramificada (produzidas por ligações cruzadas) </a:t>
            </a:r>
          </a:p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altLang="pt-BR" sz="1800" b="1">
                <a:latin typeface="Lucida Sans" panose="020B0602030504020204" pitchFamily="34" charset="0"/>
              </a:rPr>
              <a:t>após aquecimento acima de 400 </a:t>
            </a:r>
            <a:r>
              <a:rPr lang="pt-BR" altLang="pt-BR" sz="1800" b="1">
                <a:latin typeface="Lucida Sans" panose="020B0602030504020204" pitchFamily="34" charset="0"/>
                <a:sym typeface="Symbol" panose="05050102010706020507" pitchFamily="18" charset="2"/>
              </a:rPr>
              <a:t>C, as ligações cruzadas são oxidadas e as siliconas tornam-se quebradiças</a:t>
            </a:r>
            <a:endParaRPr lang="pt-BR" altLang="pt-BR" sz="1800" b="1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7775575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dirty="0">
                <a:latin typeface="Lucida Sans" panose="020B0602030504020204" pitchFamily="34" charset="0"/>
              </a:rPr>
              <a:t>	  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dirty="0">
                <a:latin typeface="Lucida Sans" panose="020B0602030504020204" pitchFamily="34" charset="0"/>
              </a:rPr>
              <a:t>            |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dirty="0">
                <a:latin typeface="Lucida Sans" panose="020B0602030504020204" pitchFamily="34" charset="0"/>
              </a:rPr>
              <a:t>— O — Si 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dirty="0">
                <a:latin typeface="Lucida Sans" panose="020B0602030504020204" pitchFamily="34" charset="0"/>
              </a:rPr>
              <a:t>            |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dirty="0">
                <a:latin typeface="Lucida Sans" panose="020B0602030504020204" pitchFamily="34" charset="0"/>
              </a:rPr>
              <a:t>            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pt-BR" sz="2400" dirty="0">
              <a:latin typeface="Lucida Sans" panose="020B06020305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pt-BR" sz="2000" b="1" dirty="0">
                <a:latin typeface="Lucida Sans" panose="020B0602030504020204" pitchFamily="34" charset="0"/>
              </a:rPr>
              <a:t>Fluidos, lubricantes, antiaderentes, levemente tóxicas. </a:t>
            </a:r>
          </a:p>
          <a:p>
            <a:pPr eaLnBrk="1" hangingPunct="1">
              <a:spcBef>
                <a:spcPct val="0"/>
              </a:spcBef>
            </a:pPr>
            <a:r>
              <a:rPr lang="it-IT" altLang="pt-BR" sz="2000" b="1" dirty="0">
                <a:latin typeface="Lucida Sans" panose="020B0602030504020204" pitchFamily="34" charset="0"/>
              </a:rPr>
              <a:t>Fluidos para transformadores elétricos, revestimentos antiaderentes, ceras, tratamento de queimaduras, </a:t>
            </a:r>
            <a:r>
              <a:rPr lang="it-IT" altLang="pt-BR" sz="2000" b="1" dirty="0" smtClean="0">
                <a:latin typeface="Lucida Sans" panose="020B0602030504020204" pitchFamily="34" charset="0"/>
              </a:rPr>
              <a:t>cirurgia </a:t>
            </a:r>
            <a:r>
              <a:rPr lang="it-IT" altLang="pt-BR" sz="2000" b="1" dirty="0">
                <a:latin typeface="Lucida Sans" panose="020B0602030504020204" pitchFamily="34" charset="0"/>
              </a:rPr>
              <a:t>estética.</a:t>
            </a:r>
          </a:p>
          <a:p>
            <a:pPr eaLnBrk="1" hangingPunct="1">
              <a:spcBef>
                <a:spcPct val="50000"/>
              </a:spcBef>
            </a:pPr>
            <a:endParaRPr lang="it-IT" altLang="pt-BR" sz="2000" b="1" dirty="0">
              <a:latin typeface="Lucida Sans" panose="020B0602030504020204" pitchFamily="34" charset="0"/>
            </a:endParaRPr>
          </a:p>
        </p:txBody>
      </p:sp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3779838" y="257175"/>
            <a:ext cx="155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b="1" i="1">
                <a:solidFill>
                  <a:srgbClr val="FF3300"/>
                </a:solidFill>
                <a:latin typeface="Lucida Sans" panose="020B0602030504020204" pitchFamily="34" charset="0"/>
              </a:rPr>
              <a:t>Siliconas</a:t>
            </a:r>
          </a:p>
        </p:txBody>
      </p:sp>
    </p:spTree>
    <p:extLst>
      <p:ext uri="{BB962C8B-B14F-4D97-AF65-F5344CB8AC3E}">
        <p14:creationId xmlns:p14="http://schemas.microsoft.com/office/powerpoint/2010/main" val="24367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64</a:t>
            </a:fld>
            <a:endParaRPr lang="pt-BR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72547" y="861872"/>
            <a:ext cx="7359120" cy="719137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92000">
                <a:srgbClr val="002060"/>
              </a:gs>
              <a:gs pos="63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</a:rPr>
              <a:t>Compostos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Silício</a:t>
            </a:r>
            <a:r>
              <a:rPr lang="en-US" sz="2800" dirty="0">
                <a:solidFill>
                  <a:schemeClr val="bg1"/>
                </a:solidFill>
              </a:rPr>
              <a:t> e </a:t>
            </a:r>
            <a:r>
              <a:rPr lang="en-US" sz="2800" dirty="0" err="1">
                <a:solidFill>
                  <a:schemeClr val="bg1"/>
                </a:solidFill>
              </a:rPr>
              <a:t>oxigênio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extendidos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944591" y="2189586"/>
            <a:ext cx="4152344" cy="628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42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Silicatos</a:t>
            </a:r>
            <a:r>
              <a:rPr lang="en-GB" altLang="pt-BR" sz="2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sz="2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Alumino-silicatos</a:t>
            </a:r>
            <a:endParaRPr lang="en-GB" altLang="pt-BR" sz="2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65</a:t>
            </a:fld>
            <a:endParaRPr lang="pt-BR"/>
          </a:p>
        </p:txBody>
      </p:sp>
      <p:pic>
        <p:nvPicPr>
          <p:cNvPr id="3" name="Picture 4" descr="http://classconnection.s3.amazonaws.com/218/flashcards/509218/png/si-o_tetrahedron13478933784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5" y="935493"/>
            <a:ext cx="2701238" cy="21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0616" y="178278"/>
            <a:ext cx="66540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/>
              <a:t>A unidade estrutural fundamental dos silicatos é o SiO</a:t>
            </a:r>
            <a:r>
              <a:rPr lang="pt-BR" sz="2200" baseline="-25000" dirty="0" smtClean="0"/>
              <a:t>4</a:t>
            </a:r>
            <a:r>
              <a:rPr lang="pt-BR" sz="2200" baseline="30000" dirty="0" smtClean="0"/>
              <a:t>4</a:t>
            </a:r>
            <a:r>
              <a:rPr lang="pt-B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9164" y="3138473"/>
            <a:ext cx="4329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Propriedades:</a:t>
            </a: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 Tetraédrico, com Si</a:t>
            </a:r>
            <a:r>
              <a:rPr lang="pt-BR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4+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(FORMAL) no centro e os íons de O</a:t>
            </a:r>
            <a:r>
              <a:rPr lang="pt-BR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nos vértices. </a:t>
            </a: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As quatro ligações são idênticas e muito fortes. (Lewis: 50% iônica e 50% covalente). </a:t>
            </a: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Ligação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simples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Si-O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pode ligar a mais um átomo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5- carga da unidade precisa ser neutralizada.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9092" y="1630368"/>
            <a:ext cx="397625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Estes “problemas” são resolvidos de duas formas: </a:t>
            </a:r>
          </a:p>
          <a:p>
            <a:pPr marL="342900" indent="-342900">
              <a:buAutoNum type="arabicParenR"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Átomos de O são compartilhados com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dois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átomos de Si de diferentes tetraedros. </a:t>
            </a: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nunca entretanto três ou mesmo dois átomos de O são compartilhados por tetraedros adjacentes.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Presença de Cátions </a:t>
            </a: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pt-BR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Na</a:t>
            </a:r>
            <a:r>
              <a:rPr lang="pt-BR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Ca</a:t>
            </a:r>
            <a:r>
              <a:rPr lang="pt-BR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Mg</a:t>
            </a:r>
            <a:r>
              <a:rPr lang="pt-BR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Ba</a:t>
            </a:r>
            <a:r>
              <a:rPr lang="pt-BR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Fe</a:t>
            </a:r>
            <a:r>
              <a:rPr lang="pt-BR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Al</a:t>
            </a:r>
            <a:r>
              <a:rPr lang="pt-BR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   Al</a:t>
            </a:r>
            <a:r>
              <a:rPr lang="pt-BR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forma tetraedros semelhantes com O. Assim AlO</a:t>
            </a:r>
            <a:r>
              <a:rPr lang="pt-BR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pode compartilhar átomos de O com SiO</a:t>
            </a:r>
            <a:r>
              <a:rPr lang="pt-BR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 carga resultante é neutralizada pelos cátions acima. O resultado são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alumino-silicatos.</a:t>
            </a:r>
            <a:endParaRPr lang="pt-BR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66</a:t>
            </a:fld>
            <a:endParaRPr lang="pt-BR"/>
          </a:p>
        </p:txBody>
      </p:sp>
      <p:pic>
        <p:nvPicPr>
          <p:cNvPr id="3" name="Picture 2" descr="http://bc.outcrop.org/images/minerals/press4e/figure-03-1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4" y="446642"/>
            <a:ext cx="7304840" cy="610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75019" y="6246591"/>
            <a:ext cx="121096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Olivina</a:t>
            </a:r>
            <a:endParaRPr lang="pt-BR" sz="1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85875" y="6246590"/>
            <a:ext cx="121096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Piroxênio</a:t>
            </a:r>
            <a:endParaRPr lang="pt-BR" sz="1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49843" y="6234598"/>
            <a:ext cx="121096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Anfibólio</a:t>
            </a:r>
            <a:endParaRPr lang="pt-BR" sz="1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56364" y="6226360"/>
            <a:ext cx="121096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Moscovita</a:t>
            </a:r>
            <a:endParaRPr lang="pt-BR" sz="1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20332" y="6226359"/>
            <a:ext cx="121096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Feldspato</a:t>
            </a:r>
            <a:endParaRPr lang="pt-BR" sz="1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922014" y="464751"/>
            <a:ext cx="7249698" cy="3251292"/>
            <a:chOff x="718814" y="337751"/>
            <a:chExt cx="7249698" cy="3251292"/>
          </a:xfrm>
        </p:grpSpPr>
        <p:sp>
          <p:nvSpPr>
            <p:cNvPr id="10" name="CaixaDeTexto 9"/>
            <p:cNvSpPr txBox="1"/>
            <p:nvPr/>
          </p:nvSpPr>
          <p:spPr>
            <a:xfrm>
              <a:off x="718814" y="337751"/>
              <a:ext cx="65021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Estruturas de Silicatos em Minerais formadores de Rochas</a:t>
              </a:r>
              <a:endParaRPr lang="pt-BR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99070" y="790298"/>
              <a:ext cx="138371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Íon Silicato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90831" y="1124701"/>
              <a:ext cx="1210963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bg1"/>
                  </a:solidFill>
                </a:rPr>
                <a:t>Íon Silício</a:t>
              </a:r>
              <a:endParaRPr lang="pt-BR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935323" y="974964"/>
              <a:ext cx="1304514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chemeClr val="bg1"/>
                  </a:solidFill>
                </a:rPr>
                <a:t>Estrutura do quartzo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50041" y="2402452"/>
              <a:ext cx="1210963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dirty="0" smtClean="0">
                  <a:solidFill>
                    <a:schemeClr val="bg1"/>
                  </a:solidFill>
                </a:rPr>
                <a:t>Íon de O</a:t>
              </a:r>
              <a:endParaRPr lang="pt-BR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365848" y="2850379"/>
              <a:ext cx="1044618" cy="73866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Cadeias simples infinitas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99070" y="2895282"/>
              <a:ext cx="1383712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Tetraedro</a:t>
              </a:r>
            </a:p>
            <a:p>
              <a:r>
                <a:rPr lang="pt-BR" sz="1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Isolado: 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720227" y="2727175"/>
              <a:ext cx="1044618" cy="73866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Cadeias duplas infinitas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924654" y="2788730"/>
              <a:ext cx="866546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Folhas</a:t>
              </a:r>
            </a:p>
            <a:p>
              <a:r>
                <a:rPr lang="pt-BR" sz="1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infinitas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473318" y="2573286"/>
              <a:ext cx="1495194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Estrutura em cadeia tridimensional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5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67</a:t>
            </a:fld>
            <a:endParaRPr lang="pt-BR"/>
          </a:p>
        </p:txBody>
      </p:sp>
      <p:pic>
        <p:nvPicPr>
          <p:cNvPr id="18" name="Picture 2" descr="http://www.geologycafe.com/images/2week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5144"/>
            <a:ext cx="9152238" cy="60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355371" y="400198"/>
            <a:ext cx="8235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Estruturas cristalinas de Silicatos em Minerais formadores de Rochas</a:t>
            </a:r>
            <a:endParaRPr lang="pt-BR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26075" y="1297319"/>
            <a:ext cx="8322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Olivina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66584" y="3397060"/>
            <a:ext cx="1379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piroxênio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805882" y="5409659"/>
            <a:ext cx="27926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Anfibólio </a:t>
            </a:r>
            <a:r>
              <a:rPr lang="pt-BR" sz="1400" dirty="0" smtClean="0"/>
              <a:t>{Mg, Fe, Ca, Na}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pt-B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pt-B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1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751806" y="3766392"/>
            <a:ext cx="10358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quartzo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76709" y="2783671"/>
            <a:ext cx="144827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Cadeias lamelares simples e Infinitas (Si</a:t>
            </a:r>
            <a:r>
              <a:rPr lang="pt-BR" sz="12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2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MgSiO</a:t>
            </a:r>
            <a:r>
              <a:rPr lang="pt-BR" sz="12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795337" y="4039431"/>
            <a:ext cx="128604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Cadeias duplas lamelares</a:t>
            </a:r>
          </a:p>
          <a:p>
            <a:r>
              <a:rPr lang="pt-BR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Infinitas (Si</a:t>
            </a:r>
            <a:r>
              <a:rPr lang="pt-BR" sz="11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1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1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</a:t>
            </a:r>
            <a:r>
              <a:rPr lang="pt-BR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pt-BR" sz="11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pt-BR" sz="11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1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pt-BR" sz="11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817746" y="2247613"/>
            <a:ext cx="162061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Tetraedro isolado</a:t>
            </a:r>
          </a:p>
          <a:p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pt-BR" sz="12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1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Mg,Fe</a:t>
            </a:r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2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pt-BR" sz="12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078116" y="4413392"/>
            <a:ext cx="1286042" cy="6001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de Cadeias tridimensionais infinitas </a:t>
            </a:r>
            <a:r>
              <a: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(SiO</a:t>
            </a:r>
            <a:r>
              <a:rPr lang="pt-BR" sz="11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51089" y="5178826"/>
            <a:ext cx="15953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{Mg, Fe, Ca, Al}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pt-B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sz="14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626075" y="96691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chemeClr val="accent3"/>
                </a:solidFill>
              </a:rPr>
              <a:t>Máfico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66584" y="3060670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chemeClr val="accent3"/>
                </a:solidFill>
              </a:rPr>
              <a:t>Máfico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781866" y="5918989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chemeClr val="accent3"/>
                </a:solidFill>
              </a:rPr>
              <a:t>Máfico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7751806" y="328928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chemeClr val="accent3"/>
                </a:solidFill>
              </a:rPr>
              <a:t>Félsico</a:t>
            </a:r>
            <a:endParaRPr lang="pt-BR" dirty="0">
              <a:solidFill>
                <a:schemeClr val="accent3"/>
              </a:solidFill>
            </a:endParaRP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3871784" y="4020065"/>
            <a:ext cx="494270" cy="206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img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39145" r="20343" b="33064"/>
          <a:stretch>
            <a:fillRect/>
          </a:stretch>
        </p:blipFill>
        <p:spPr bwMode="auto">
          <a:xfrm>
            <a:off x="845056" y="1992664"/>
            <a:ext cx="7268105" cy="451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922338" y="688975"/>
            <a:ext cx="1459054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dirty="0">
                <a:solidFill>
                  <a:schemeClr val="bg1"/>
                </a:solidFill>
                <a:latin typeface="Lucida Sans" panose="020B0602030504020204" pitchFamily="34" charset="0"/>
              </a:rPr>
              <a:t>Vidros</a:t>
            </a:r>
          </a:p>
        </p:txBody>
      </p:sp>
      <p:pic>
        <p:nvPicPr>
          <p:cNvPr id="66564" name="Picture 7" descr="F19-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31658" y="5800578"/>
            <a:ext cx="68949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 smtClean="0"/>
              <a:t>Rede</a:t>
            </a:r>
            <a:r>
              <a:rPr lang="en-US" sz="2000" dirty="0" smtClean="0"/>
              <a:t> tridimensional </a:t>
            </a:r>
            <a:r>
              <a:rPr lang="en-US" sz="2000" dirty="0" err="1" smtClean="0"/>
              <a:t>desordenada</a:t>
            </a:r>
            <a:r>
              <a:rPr lang="en-US" sz="2000" dirty="0" smtClean="0"/>
              <a:t> de </a:t>
            </a:r>
            <a:r>
              <a:rPr lang="en-US" sz="2000" dirty="0" err="1" smtClean="0"/>
              <a:t>tetraedros</a:t>
            </a:r>
            <a:r>
              <a:rPr lang="en-US" sz="2000" dirty="0" smtClean="0"/>
              <a:t> de SiO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no </a:t>
            </a:r>
            <a:r>
              <a:rPr lang="en-US" sz="2000" dirty="0" err="1" smtClean="0"/>
              <a:t>vidro</a:t>
            </a:r>
            <a:endParaRPr lang="en-US" sz="2000" dirty="0" smtClean="0"/>
          </a:p>
          <a:p>
            <a:pPr algn="r"/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59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184417"/>
              </p:ext>
            </p:extLst>
          </p:nvPr>
        </p:nvGraphicFramePr>
        <p:xfrm>
          <a:off x="2374372" y="1620310"/>
          <a:ext cx="45291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ção" r:id="rId4" imgW="1815840" imgH="215640" progId="Equation.3">
                  <p:embed/>
                </p:oleObj>
              </mc:Choice>
              <mc:Fallback>
                <p:oleObj name="Equação" r:id="rId4" imgW="1815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372" y="1620310"/>
                        <a:ext cx="45291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7954" r="3889" b="10332"/>
          <a:stretch>
            <a:fillRect/>
          </a:stretch>
        </p:blipFill>
        <p:spPr bwMode="auto">
          <a:xfrm>
            <a:off x="1515533" y="2761818"/>
            <a:ext cx="6051021" cy="32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11"/>
          <p:cNvSpPr txBox="1">
            <a:spLocks noChangeArrowheads="1"/>
          </p:cNvSpPr>
          <p:nvPr/>
        </p:nvSpPr>
        <p:spPr bwMode="auto">
          <a:xfrm>
            <a:off x="2374372" y="1041930"/>
            <a:ext cx="426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b="1" i="1" u="sng" dirty="0">
                <a:latin typeface="Lucida Sans" panose="020B0602030504020204" pitchFamily="34" charset="0"/>
              </a:rPr>
              <a:t>Silica muito pouco reativa</a:t>
            </a:r>
          </a:p>
        </p:txBody>
      </p:sp>
    </p:spTree>
    <p:extLst>
      <p:ext uri="{BB962C8B-B14F-4D97-AF65-F5344CB8AC3E}">
        <p14:creationId xmlns:p14="http://schemas.microsoft.com/office/powerpoint/2010/main" val="25351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7</a:t>
            </a:fld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35784"/>
              </p:ext>
            </p:extLst>
          </p:nvPr>
        </p:nvGraphicFramePr>
        <p:xfrm>
          <a:off x="1100666" y="2184400"/>
          <a:ext cx="736925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1"/>
                <a:gridCol w="5845256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Elemento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Ocorrência</a:t>
                      </a:r>
                      <a:r>
                        <a:rPr lang="en-US" sz="2400" baseline="0" dirty="0" smtClean="0"/>
                        <a:t> / </a:t>
                      </a:r>
                      <a:r>
                        <a:rPr lang="en-US" sz="2400" baseline="0" dirty="0" err="1" smtClean="0"/>
                        <a:t>origem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Carvão</a:t>
                      </a:r>
                      <a:r>
                        <a:rPr lang="en-US" sz="2400" dirty="0" smtClean="0"/>
                        <a:t> mineral, </a:t>
                      </a:r>
                      <a:r>
                        <a:rPr lang="en-US" sz="2400" dirty="0" err="1" smtClean="0"/>
                        <a:t>petróleo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gás</a:t>
                      </a:r>
                      <a:r>
                        <a:rPr lang="en-US" sz="2400" baseline="0" dirty="0" smtClean="0"/>
                        <a:t> natural, </a:t>
                      </a:r>
                      <a:r>
                        <a:rPr lang="en-US" sz="2400" baseline="0" dirty="0" err="1" smtClean="0"/>
                        <a:t>rochas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calcárias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matéria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orgânica</a:t>
                      </a:r>
                      <a:r>
                        <a:rPr lang="en-US" sz="2400" baseline="0" dirty="0" smtClean="0"/>
                        <a:t> viva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Areia</a:t>
                      </a:r>
                      <a:r>
                        <a:rPr lang="en-US" sz="2400" dirty="0" smtClean="0"/>
                        <a:t> e </a:t>
                      </a:r>
                      <a:r>
                        <a:rPr lang="en-US" sz="2400" dirty="0" err="1" smtClean="0"/>
                        <a:t>quartzo</a:t>
                      </a:r>
                      <a:r>
                        <a:rPr lang="en-US" sz="2400" dirty="0" smtClean="0"/>
                        <a:t> (SiO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), </a:t>
                      </a:r>
                      <a:r>
                        <a:rPr lang="en-US" sz="2400" baseline="0" dirty="0" err="1" smtClean="0"/>
                        <a:t>rochas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Argila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Pouco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abundante</a:t>
                      </a:r>
                      <a:r>
                        <a:rPr lang="en-US" sz="2400" baseline="0" dirty="0" smtClean="0"/>
                        <a:t>(PA), </a:t>
                      </a:r>
                      <a:r>
                        <a:rPr lang="en-US" sz="2400" baseline="0" dirty="0" err="1" smtClean="0"/>
                        <a:t>minérios</a:t>
                      </a:r>
                      <a:r>
                        <a:rPr lang="en-US" sz="2400" baseline="0" dirty="0" smtClean="0"/>
                        <a:t> de Zn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PA; </a:t>
                      </a:r>
                      <a:r>
                        <a:rPr lang="en-US" sz="2400" dirty="0" err="1" smtClean="0"/>
                        <a:t>Cassiteria</a:t>
                      </a:r>
                      <a:r>
                        <a:rPr lang="en-US" sz="2400" dirty="0" smtClean="0"/>
                        <a:t> (SnO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PA; Galena (</a:t>
                      </a:r>
                      <a:r>
                        <a:rPr lang="en-US" sz="2400" dirty="0" err="1" smtClean="0"/>
                        <a:t>PbS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86042" y="1063417"/>
            <a:ext cx="2260600" cy="535404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8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Ocorrência</a:t>
            </a:r>
            <a:endParaRPr lang="en-GB" altLang="pt-BR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70</a:t>
            </a:fld>
            <a:endParaRPr lang="pt-BR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792191" y="1063417"/>
            <a:ext cx="4152344" cy="628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42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Alumino-silicatos</a:t>
            </a:r>
            <a:endParaRPr lang="en-GB" altLang="pt-BR" sz="2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410257" y="2531906"/>
            <a:ext cx="6489142" cy="58545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42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Estruturas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lamelares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tridimensionais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434725" y="3957325"/>
            <a:ext cx="4567208" cy="513075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42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Peneira</a:t>
            </a:r>
            <a:r>
              <a:rPr lang="en-GB" altLang="pt-BR" sz="2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Moleculares</a:t>
            </a:r>
            <a:r>
              <a:rPr lang="en-GB" altLang="pt-BR" sz="2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sz="2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Zeolitas</a:t>
            </a:r>
            <a:endParaRPr lang="en-GB" altLang="pt-BR" sz="2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6200"/>
            <a:ext cx="5562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5572125" y="285750"/>
            <a:ext cx="2916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b="1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Alumino-silicatos</a:t>
            </a:r>
            <a:endParaRPr lang="it-IT" altLang="pt-BR" sz="2400" b="1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pic>
        <p:nvPicPr>
          <p:cNvPr id="645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89238"/>
            <a:ext cx="514826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0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950913" y="303213"/>
            <a:ext cx="10144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1600" b="1">
                <a:latin typeface="Lucida Sans" panose="020B0602030504020204" pitchFamily="34" charset="0"/>
              </a:rPr>
              <a:t>Tecto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1600" b="1">
                <a:latin typeface="Lucida Sans" panose="020B0602030504020204" pitchFamily="34" charset="0"/>
              </a:rPr>
              <a:t>3D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1600" b="1">
                <a:latin typeface="Lucida Sans" panose="020B0602030504020204" pitchFamily="34" charset="0"/>
              </a:rPr>
              <a:t>Zeolitas</a:t>
            </a:r>
          </a:p>
        </p:txBody>
      </p:sp>
      <p:pic>
        <p:nvPicPr>
          <p:cNvPr id="62467" name="Picture 6" descr="fig103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6262688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CS19-0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9" y="958850"/>
            <a:ext cx="208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CS19-0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79" y="2671233"/>
            <a:ext cx="36004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8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71550" y="404813"/>
            <a:ext cx="7162800" cy="2997200"/>
            <a:chOff x="432" y="2384"/>
            <a:chExt cx="4512" cy="1888"/>
          </a:xfrm>
        </p:grpSpPr>
        <p:graphicFrame>
          <p:nvGraphicFramePr>
            <p:cNvPr id="21509" name="Object 5"/>
            <p:cNvGraphicFramePr>
              <a:graphicFrameLocks noChangeAspect="1"/>
            </p:cNvGraphicFramePr>
            <p:nvPr/>
          </p:nvGraphicFramePr>
          <p:xfrm>
            <a:off x="3360" y="2384"/>
            <a:ext cx="1584" cy="1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0" name="Imagem de bitmap" r:id="rId4" imgW="2514286" imgH="2133898" progId="Paint.Picture">
                    <p:embed/>
                  </p:oleObj>
                </mc:Choice>
                <mc:Fallback>
                  <p:oleObj name="Imagem de bitmap" r:id="rId4" imgW="2514286" imgH="213389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384"/>
                          <a:ext cx="1584" cy="1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0" name="Object 6"/>
            <p:cNvGraphicFramePr>
              <a:graphicFrameLocks noChangeAspect="1"/>
            </p:cNvGraphicFramePr>
            <p:nvPr/>
          </p:nvGraphicFramePr>
          <p:xfrm>
            <a:off x="432" y="2432"/>
            <a:ext cx="970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1" name="Imagem de bitmap" r:id="rId6" imgW="923810" imgH="1142857" progId="Paint.Picture">
                    <p:embed/>
                  </p:oleObj>
                </mc:Choice>
                <mc:Fallback>
                  <p:oleObj name="Imagem de bitmap" r:id="rId6" imgW="923810" imgH="1142857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432"/>
                          <a:ext cx="970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1" name="Object 7"/>
            <p:cNvGraphicFramePr>
              <a:graphicFrameLocks noChangeAspect="1"/>
            </p:cNvGraphicFramePr>
            <p:nvPr/>
          </p:nvGraphicFramePr>
          <p:xfrm>
            <a:off x="1824" y="2432"/>
            <a:ext cx="1248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2" name="Imagem de bitmap" r:id="rId8" imgW="952633" imgH="952633" progId="Paint.Picture">
                    <p:embed/>
                  </p:oleObj>
                </mc:Choice>
                <mc:Fallback>
                  <p:oleObj name="Imagem de bitmap" r:id="rId8" imgW="952633" imgH="95263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432"/>
                          <a:ext cx="1248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3686" y="3802"/>
              <a:ext cx="7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1">
                  <a:solidFill>
                    <a:schemeClr val="accent2"/>
                  </a:solidFill>
                </a:rPr>
                <a:t>Panelas</a:t>
              </a:r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2033" y="3754"/>
              <a:ext cx="74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1">
                  <a:solidFill>
                    <a:schemeClr val="accent2"/>
                  </a:solidFill>
                </a:rPr>
                <a:t>Fibras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1">
                  <a:solidFill>
                    <a:schemeClr val="accent2"/>
                  </a:solidFill>
                </a:rPr>
                <a:t>Ópticas</a:t>
              </a: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544" y="3754"/>
              <a:ext cx="81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1">
                  <a:solidFill>
                    <a:schemeClr val="accent2"/>
                  </a:solidFill>
                </a:rPr>
                <a:t>Vidro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1">
                  <a:solidFill>
                    <a:schemeClr val="accent2"/>
                  </a:solidFill>
                </a:rPr>
                <a:t>Romano</a:t>
              </a:r>
            </a:p>
          </p:txBody>
        </p:sp>
      </p:grpSp>
      <p:graphicFrame>
        <p:nvGraphicFramePr>
          <p:cNvPr id="21507" name="Object 11"/>
          <p:cNvGraphicFramePr>
            <a:graphicFrameLocks noChangeAspect="1"/>
          </p:cNvGraphicFramePr>
          <p:nvPr/>
        </p:nvGraphicFramePr>
        <p:xfrm>
          <a:off x="827088" y="4149725"/>
          <a:ext cx="24384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Imagem de Bitmap" r:id="rId10" imgW="1991003" imgH="1838095" progId="Paint.Picture">
                  <p:embed/>
                </p:oleObj>
              </mc:Choice>
              <mc:Fallback>
                <p:oleObj name="Imagem de Bitmap" r:id="rId10" imgW="1991003" imgH="18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149725"/>
                        <a:ext cx="2438400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8" name="Picture 12" descr="componentesóptico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2600"/>
            <a:ext cx="30099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8</a:t>
            </a:fld>
            <a:endParaRPr lang="pt-BR" dirty="0"/>
          </a:p>
        </p:txBody>
      </p:sp>
      <p:sp>
        <p:nvSpPr>
          <p:cNvPr id="291" name="Oval 6"/>
          <p:cNvSpPr>
            <a:spLocks noChangeAspect="1" noChangeArrowheads="1"/>
          </p:cNvSpPr>
          <p:nvPr/>
        </p:nvSpPr>
        <p:spPr bwMode="auto">
          <a:xfrm>
            <a:off x="938516" y="1200306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4" name="AutoShape 4"/>
          <p:cNvSpPr>
            <a:spLocks noChangeArrowheads="1"/>
          </p:cNvSpPr>
          <p:nvPr/>
        </p:nvSpPr>
        <p:spPr bwMode="auto">
          <a:xfrm>
            <a:off x="1320993" y="1008867"/>
            <a:ext cx="2438207" cy="687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87000">
                <a:schemeClr val="accent1">
                  <a:lumMod val="75000"/>
                </a:schemeClr>
              </a:gs>
              <a:gs pos="34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Ocorrência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1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4" name="Text Box 128"/>
          <p:cNvSpPr txBox="1">
            <a:spLocks noChangeArrowheads="1"/>
          </p:cNvSpPr>
          <p:nvPr/>
        </p:nvSpPr>
        <p:spPr bwMode="auto">
          <a:xfrm>
            <a:off x="1079274" y="2804583"/>
            <a:ext cx="688785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Lucida Sans" panose="020B0602030504020204" pitchFamily="34" charset="0"/>
              </a:rPr>
              <a:t>Exceto o Ge, todos os elementos desse grupo são bastante </a:t>
            </a:r>
            <a:r>
              <a:rPr lang="pt-BR" altLang="pt-BR" sz="2000" dirty="0" smtClean="0">
                <a:latin typeface="Lucida Sans" panose="020B0602030504020204" pitchFamily="34" charset="0"/>
              </a:rPr>
              <a:t>conhecidos</a:t>
            </a:r>
            <a:r>
              <a:rPr lang="pt-BR" altLang="pt-BR" sz="2000" dirty="0">
                <a:latin typeface="Lucida Sans" panose="020B0602030504020204" pitchFamily="34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Lucida Sans" panose="020B0602030504020204" pitchFamily="34" charset="0"/>
              </a:rPr>
              <a:t>Apesar do Sn e do </a:t>
            </a:r>
            <a:r>
              <a:rPr lang="pt-BR" altLang="pt-BR" sz="2000" dirty="0" err="1">
                <a:latin typeface="Lucida Sans" panose="020B0602030504020204" pitchFamily="34" charset="0"/>
              </a:rPr>
              <a:t>Pb</a:t>
            </a:r>
            <a:r>
              <a:rPr lang="pt-BR" altLang="pt-BR" sz="2000" dirty="0">
                <a:latin typeface="Lucida Sans" panose="020B0602030504020204" pitchFamily="34" charset="0"/>
              </a:rPr>
              <a:t> serem relativamente raros, encontram-se concentrados em minérios, facilitando a obtenção </a:t>
            </a:r>
          </a:p>
        </p:txBody>
      </p:sp>
    </p:spTree>
    <p:extLst>
      <p:ext uri="{BB962C8B-B14F-4D97-AF65-F5344CB8AC3E}">
        <p14:creationId xmlns:p14="http://schemas.microsoft.com/office/powerpoint/2010/main" val="25095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19-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43656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F19-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13100"/>
            <a:ext cx="406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328738" y="3519488"/>
            <a:ext cx="211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pt-BR" sz="1800" b="1">
                <a:latin typeface="Lucida Sans" panose="020B0602030504020204" pitchFamily="34" charset="0"/>
              </a:rPr>
              <a:t>Mica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pt-BR" sz="1800" b="1">
                <a:latin typeface="Lucida Sans" panose="020B0602030504020204" pitchFamily="34" charset="0"/>
              </a:rPr>
              <a:t>aluminossilicato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848350" y="6038850"/>
            <a:ext cx="1036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1800" b="1">
                <a:latin typeface="Lucida Sans" panose="020B0602030504020204" pitchFamily="34" charset="0"/>
              </a:rPr>
              <a:t>granito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5097" y="69562"/>
            <a:ext cx="1342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dirty="0" smtClean="0">
                <a:latin typeface="Lucida Sans" panose="020B0602030504020204" pitchFamily="34" charset="0"/>
              </a:rPr>
              <a:t>Silício</a:t>
            </a:r>
            <a:endParaRPr lang="it-IT" altLang="pt-BR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Personalizada 1">
      <a:dk1>
        <a:srgbClr val="000000"/>
      </a:dk1>
      <a:lt1>
        <a:srgbClr val="FFFFFF"/>
      </a:lt1>
      <a:dk2>
        <a:srgbClr val="FFFFFF"/>
      </a:dk2>
      <a:lt2>
        <a:srgbClr val="8F8F8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39614</TotalTime>
  <Words>2828</Words>
  <Application>Microsoft Office PowerPoint</Application>
  <PresentationFormat>Apresentação na tela (4:3)</PresentationFormat>
  <Paragraphs>681</Paragraphs>
  <Slides>74</Slides>
  <Notes>34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5</vt:i4>
      </vt:variant>
      <vt:variant>
        <vt:lpstr>Títulos de slides</vt:lpstr>
      </vt:variant>
      <vt:variant>
        <vt:i4>74</vt:i4>
      </vt:variant>
    </vt:vector>
  </HeadingPairs>
  <TitlesOfParts>
    <vt:vector size="92" baseType="lpstr">
      <vt:lpstr>Aharoni</vt:lpstr>
      <vt:lpstr>Arial</vt:lpstr>
      <vt:lpstr>Calibri</vt:lpstr>
      <vt:lpstr>Calibri Light</vt:lpstr>
      <vt:lpstr>Cambria Math</vt:lpstr>
      <vt:lpstr>Courier New</vt:lpstr>
      <vt:lpstr>Lucida Sans</vt:lpstr>
      <vt:lpstr>Symbol</vt:lpstr>
      <vt:lpstr>Tahoma</vt:lpstr>
      <vt:lpstr>Times New Roman</vt:lpstr>
      <vt:lpstr>Wingdings</vt:lpstr>
      <vt:lpstr>Wingdings 3</vt:lpstr>
      <vt:lpstr>Íon - Sala da Diretoria</vt:lpstr>
      <vt:lpstr>Equação</vt:lpstr>
      <vt:lpstr>Equation</vt:lpstr>
      <vt:lpstr>CS ChemDraw Drawing</vt:lpstr>
      <vt:lpstr>Imagem de bitmap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toledo</dc:creator>
  <cp:lastModifiedBy>Conta da Microsoft</cp:lastModifiedBy>
  <cp:revision>380</cp:revision>
  <dcterms:created xsi:type="dcterms:W3CDTF">2017-08-14T18:16:58Z</dcterms:created>
  <dcterms:modified xsi:type="dcterms:W3CDTF">2023-10-26T14:14:01Z</dcterms:modified>
</cp:coreProperties>
</file>