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3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75E9CD-5BEF-4B7B-A832-907CE9991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585785-5B09-481F-B54E-1FC526FF0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C8D92B-B2AE-4DFD-AC9C-38EA48F4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279B-21D0-407B-AAD2-D8D447B63EF8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164E79-E632-446F-9361-6FB9E468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5218C9-6EB2-4626-A2B2-ED191606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98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A9319A4-834D-46A8-91C2-F14069B2B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279B-21D0-407B-AAD2-D8D447B63EF8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19F0958-9F2E-4453-A77F-D3A9E040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4BED3BA-BA96-44AD-8594-9B1553053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14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t.wikipedia.org/wiki/Faculdade_de_Direito_da_Universidade_de_S%C3%A3o_Paulo" TargetMode="Externa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7000"/>
            <a:lum/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F928702-F6F8-45F2-8996-7109E798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E58DB64-8BC9-4552-8C03-4794C4554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8D37B3-F19E-4362-8ED8-5E8EBFCC2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D279B-21D0-407B-AAD2-D8D447B63EF8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F140C4-7419-41AF-BD09-DDF1D8EDC5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F3BB07-B8B4-46A1-8336-F6E98FF8D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0FA8D-581A-43A0-A314-72498ADC8C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6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Faculdade_de_Direito_da_Universidade_de_S%C3%A3o_Paulo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4">
            <a:extLst>
              <a:ext uri="{FF2B5EF4-FFF2-40B4-BE49-F238E27FC236}">
                <a16:creationId xmlns:a16="http://schemas.microsoft.com/office/drawing/2014/main" id="{CBCFB7D4-D8BF-47E7-9226-2D288CB8BA66}"/>
              </a:ext>
            </a:extLst>
          </p:cNvPr>
          <p:cNvSpPr txBox="1">
            <a:spLocks/>
          </p:cNvSpPr>
          <p:nvPr/>
        </p:nvSpPr>
        <p:spPr>
          <a:xfrm>
            <a:off x="2210180" y="1467053"/>
            <a:ext cx="83800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5400" b="1" spc="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Direito </a:t>
            </a:r>
            <a:r>
              <a:rPr lang="pt-BR" sz="5400" b="1" spc="-1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Administrativo</a:t>
            </a:r>
            <a:r>
              <a:rPr lang="pt-BR" sz="5400" b="1" spc="-5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pt-BR" sz="5400" b="1" spc="5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I:</a:t>
            </a:r>
            <a:endParaRPr lang="pt-BR" sz="5400" b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object 55">
            <a:extLst>
              <a:ext uri="{FF2B5EF4-FFF2-40B4-BE49-F238E27FC236}">
                <a16:creationId xmlns:a16="http://schemas.microsoft.com/office/drawing/2014/main" id="{6A064B24-A06A-4E3F-B3EE-F47A4664BE71}"/>
              </a:ext>
            </a:extLst>
          </p:cNvPr>
          <p:cNvSpPr txBox="1"/>
          <p:nvPr/>
        </p:nvSpPr>
        <p:spPr>
          <a:xfrm>
            <a:off x="1251610" y="2909138"/>
            <a:ext cx="10301605" cy="8124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lang="pt-BR" sz="5200" b="1" spc="-3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Tema: Organização Administrativa</a:t>
            </a:r>
          </a:p>
        </p:txBody>
      </p:sp>
      <p:sp>
        <p:nvSpPr>
          <p:cNvPr id="4" name="object 56">
            <a:extLst>
              <a:ext uri="{FF2B5EF4-FFF2-40B4-BE49-F238E27FC236}">
                <a16:creationId xmlns:a16="http://schemas.microsoft.com/office/drawing/2014/main" id="{624CC5CD-2659-4381-9BDE-5FD41128A98C}"/>
              </a:ext>
            </a:extLst>
          </p:cNvPr>
          <p:cNvSpPr txBox="1"/>
          <p:nvPr/>
        </p:nvSpPr>
        <p:spPr>
          <a:xfrm>
            <a:off x="2204745" y="4526712"/>
            <a:ext cx="9348470" cy="1499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0555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sz="2250" b="1" spc="-10" dirty="0">
                <a:latin typeface="Segoe UI" panose="020B0502040204020203" pitchFamily="34" charset="0"/>
                <a:cs typeface="Segoe UI" panose="020B0502040204020203" pitchFamily="34" charset="0"/>
              </a:rPr>
              <a:t>ROF</a:t>
            </a:r>
            <a:r>
              <a:rPr sz="2800" b="1" spc="-10" dirty="0">
                <a:latin typeface="Segoe UI" panose="020B0502040204020203" pitchFamily="34" charset="0"/>
                <a:cs typeface="Segoe UI" panose="020B0502040204020203" pitchFamily="34" charset="0"/>
              </a:rPr>
              <a:t>. D</a:t>
            </a:r>
            <a:r>
              <a:rPr sz="2250" b="1" spc="-10" dirty="0"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  <a:r>
              <a:rPr sz="2800" b="1" spc="-1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sz="2800" b="1" spc="-5" dirty="0">
                <a:latin typeface="Segoe UI" panose="020B0502040204020203" pitchFamily="34" charset="0"/>
                <a:cs typeface="Segoe UI" panose="020B0502040204020203" pitchFamily="34" charset="0"/>
              </a:rPr>
              <a:t>G</a:t>
            </a:r>
            <a:r>
              <a:rPr sz="2250" b="1" spc="-5" dirty="0">
                <a:latin typeface="Segoe UI" panose="020B0502040204020203" pitchFamily="34" charset="0"/>
                <a:cs typeface="Segoe UI" panose="020B0502040204020203" pitchFamily="34" charset="0"/>
              </a:rPr>
              <a:t>USTAVO </a:t>
            </a:r>
            <a:r>
              <a:rPr sz="2800" b="1" spc="-10" dirty="0">
                <a:latin typeface="Segoe UI" panose="020B0502040204020203" pitchFamily="34" charset="0"/>
                <a:cs typeface="Segoe UI" panose="020B0502040204020203" pitchFamily="34" charset="0"/>
              </a:rPr>
              <a:t>J</a:t>
            </a:r>
            <a:r>
              <a:rPr sz="2250" b="1" spc="-10" dirty="0">
                <a:latin typeface="Segoe UI" panose="020B0502040204020203" pitchFamily="34" charset="0"/>
                <a:cs typeface="Segoe UI" panose="020B0502040204020203" pitchFamily="34" charset="0"/>
              </a:rPr>
              <a:t>USTINO DE</a:t>
            </a:r>
            <a:r>
              <a:rPr sz="2250" b="1" spc="56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2800" b="1" spc="-1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  <a:r>
              <a:rPr sz="2250" b="1" spc="-10" dirty="0">
                <a:latin typeface="Segoe UI" panose="020B0502040204020203" pitchFamily="34" charset="0"/>
                <a:cs typeface="Segoe UI" panose="020B0502040204020203" pitchFamily="34" charset="0"/>
              </a:rPr>
              <a:t>LIVEIRA</a:t>
            </a:r>
            <a:endParaRPr sz="225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9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2700">
              <a:lnSpc>
                <a:spcPts val="2295"/>
              </a:lnSpc>
            </a:pPr>
            <a:r>
              <a:rPr sz="2000" dirty="0">
                <a:latin typeface="Segoe UI" panose="020B0502040204020203" pitchFamily="34" charset="0"/>
                <a:cs typeface="Segoe UI" panose="020B0502040204020203" pitchFamily="34" charset="0"/>
              </a:rPr>
              <a:t>Faculdade de Direito da Universidade de </a:t>
            </a:r>
            <a:r>
              <a:rPr sz="2000" spc="-5" dirty="0">
                <a:latin typeface="Segoe UI" panose="020B0502040204020203" pitchFamily="34" charset="0"/>
                <a:cs typeface="Segoe UI" panose="020B0502040204020203" pitchFamily="34" charset="0"/>
              </a:rPr>
              <a:t>São </a:t>
            </a:r>
            <a:r>
              <a:rPr sz="2000" dirty="0">
                <a:latin typeface="Segoe UI" panose="020B0502040204020203" pitchFamily="34" charset="0"/>
                <a:cs typeface="Segoe UI" panose="020B0502040204020203" pitchFamily="34" charset="0"/>
              </a:rPr>
              <a:t>Paulo</a:t>
            </a:r>
            <a:r>
              <a:rPr sz="2000" spc="-11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2000" dirty="0">
                <a:latin typeface="Segoe UI" panose="020B0502040204020203" pitchFamily="34" charset="0"/>
                <a:cs typeface="Segoe UI" panose="020B0502040204020203" pitchFamily="34" charset="0"/>
              </a:rPr>
              <a:t>(USP)</a:t>
            </a:r>
            <a:endParaRPr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3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0F833573-78D5-44BF-B968-C523D5C3E751}"/>
              </a:ext>
            </a:extLst>
          </p:cNvPr>
          <p:cNvSpPr txBox="1"/>
          <p:nvPr/>
        </p:nvSpPr>
        <p:spPr>
          <a:xfrm>
            <a:off x="722142" y="196947"/>
            <a:ext cx="107477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Caso Prático</a:t>
            </a:r>
            <a:endParaRPr lang="pt-BR" sz="1500" i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D756925B-CBF9-4BB5-B45B-051BEBCBC086}"/>
              </a:ext>
            </a:extLst>
          </p:cNvPr>
          <p:cNvSpPr/>
          <p:nvPr/>
        </p:nvSpPr>
        <p:spPr>
          <a:xfrm>
            <a:off x="436098" y="1283740"/>
            <a:ext cx="11380763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900" dirty="0">
                <a:latin typeface="Segoe UI" panose="020B0502040204020203" pitchFamily="34" charset="0"/>
                <a:cs typeface="Segoe UI" panose="020B0502040204020203" pitchFamily="34" charset="0"/>
              </a:rPr>
              <a:t>Em 2015, o BNDES deixou de enviar informações ao TCU sobre operações de crédito realizadas com o Grupo JBS/Friboi. Ato contínuo, o BNDES impetrou </a:t>
            </a:r>
            <a:r>
              <a:rPr lang="pt-BR" sz="1900" b="1" dirty="0">
                <a:latin typeface="Segoe UI" panose="020B0502040204020203" pitchFamily="34" charset="0"/>
                <a:cs typeface="Segoe UI" panose="020B0502040204020203" pitchFamily="34" charset="0"/>
              </a:rPr>
              <a:t>MS contra o acórdão do TCU </a:t>
            </a:r>
            <a:r>
              <a:rPr lang="pt-BR" sz="1900" dirty="0">
                <a:latin typeface="Segoe UI" panose="020B0502040204020203" pitchFamily="34" charset="0"/>
                <a:cs typeface="Segoe UI" panose="020B0502040204020203" pitchFamily="34" charset="0"/>
              </a:rPr>
              <a:t>que determinou o envio de tais informações. </a:t>
            </a:r>
          </a:p>
          <a:p>
            <a:pPr algn="just"/>
            <a:endParaRPr lang="pt-BR" sz="19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900" dirty="0">
                <a:latin typeface="Segoe UI" panose="020B0502040204020203" pitchFamily="34" charset="0"/>
                <a:cs typeface="Segoe UI" panose="020B0502040204020203" pitchFamily="34" charset="0"/>
              </a:rPr>
              <a:t>Segundo o BNDES, os dados solicitados se tratam de operações de crédito com empresa privada e por isso, estão submetidos ao </a:t>
            </a:r>
            <a:r>
              <a:rPr lang="pt-BR" sz="1900" b="1" dirty="0">
                <a:latin typeface="Segoe UI" panose="020B0502040204020203" pitchFamily="34" charset="0"/>
                <a:cs typeface="Segoe UI" panose="020B0502040204020203" pitchFamily="34" charset="0"/>
              </a:rPr>
              <a:t>sigilo bancário</a:t>
            </a:r>
            <a:r>
              <a:rPr lang="pt-BR" sz="1900" dirty="0">
                <a:latin typeface="Segoe UI" panose="020B0502040204020203" pitchFamily="34" charset="0"/>
                <a:cs typeface="Segoe UI" panose="020B0502040204020203" pitchFamily="34" charset="0"/>
              </a:rPr>
              <a:t>. No mesmo sentido, por ter o BNDES natureza jurídica de direito privado, não estaria ele autorizado, em tese, a enviar toda e qualquer informação ao TCU. </a:t>
            </a:r>
          </a:p>
          <a:p>
            <a:pPr algn="just"/>
            <a:endParaRPr lang="pt-BR" sz="19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1900" dirty="0">
                <a:latin typeface="Segoe UI" panose="020B0502040204020203" pitchFamily="34" charset="0"/>
                <a:cs typeface="Segoe UI" panose="020B0502040204020203" pitchFamily="34" charset="0"/>
              </a:rPr>
              <a:t>A 1º Turma do STF julgou o MS nº 33340. </a:t>
            </a:r>
            <a:r>
              <a:rPr lang="pt-BR" sz="1900" b="1" dirty="0">
                <a:latin typeface="Segoe UI" panose="020B0502040204020203" pitchFamily="34" charset="0"/>
                <a:cs typeface="Segoe UI" panose="020B0502040204020203" pitchFamily="34" charset="0"/>
              </a:rPr>
              <a:t>Pergunta-se:</a:t>
            </a:r>
          </a:p>
          <a:p>
            <a:pPr algn="just"/>
            <a:endParaRPr lang="pt-BR" sz="19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900" dirty="0">
                <a:latin typeface="Segoe UI" panose="020B0502040204020203" pitchFamily="34" charset="0"/>
                <a:cs typeface="Segoe UI" panose="020B0502040204020203" pitchFamily="34" charset="0"/>
              </a:rPr>
              <a:t>A quem assistiu razão? O BNDES, por ser pessoa jurídica de direito privado e por contratar com entidades privadas, se submete à regra do sigilo bancário?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19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900" dirty="0">
                <a:latin typeface="Segoe UI" panose="020B0502040204020203" pitchFamily="34" charset="0"/>
                <a:cs typeface="Segoe UI" panose="020B0502040204020203" pitchFamily="34" charset="0"/>
              </a:rPr>
              <a:t>O TCU pode solicitar informações bancárias ao BNDES de forma direta? Ou a solicitação de envio de dados bancários deve partir do Judiciário?</a:t>
            </a:r>
          </a:p>
        </p:txBody>
      </p:sp>
    </p:spTree>
    <p:extLst>
      <p:ext uri="{BB962C8B-B14F-4D97-AF65-F5344CB8AC3E}">
        <p14:creationId xmlns:p14="http://schemas.microsoft.com/office/powerpoint/2010/main" val="59965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0F833573-78D5-44BF-B968-C523D5C3E751}"/>
              </a:ext>
            </a:extLst>
          </p:cNvPr>
          <p:cNvSpPr txBox="1"/>
          <p:nvPr/>
        </p:nvSpPr>
        <p:spPr>
          <a:xfrm>
            <a:off x="722142" y="196947"/>
            <a:ext cx="107477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Caso Prático</a:t>
            </a:r>
            <a:endParaRPr lang="pt-BR" sz="1500" i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D756925B-CBF9-4BB5-B45B-051BEBCBC086}"/>
              </a:ext>
            </a:extLst>
          </p:cNvPr>
          <p:cNvSpPr/>
          <p:nvPr/>
        </p:nvSpPr>
        <p:spPr>
          <a:xfrm>
            <a:off x="405618" y="1522891"/>
            <a:ext cx="1138076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Segoe UI" panose="020B0502040204020203" pitchFamily="34" charset="0"/>
                <a:cs typeface="Segoe UI" panose="020B0502040204020203" pitchFamily="34" charset="0"/>
              </a:rPr>
              <a:t>O STF entendeu que o envio de informações ao TCU relativa às operações de crédito originárias de recursos públicos não está acobertado pelo sigilo bancário. </a:t>
            </a:r>
          </a:p>
          <a:p>
            <a:pPr algn="just"/>
            <a:endParaRPr lang="pt-B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Segoe UI" panose="020B0502040204020203" pitchFamily="34" charset="0"/>
                <a:cs typeface="Segoe UI" panose="020B0502040204020203" pitchFamily="34" charset="0"/>
              </a:rPr>
              <a:t>E ainda que houvesse sigilo, ele não seria quebrado no repasse de informações ao TCU, já que as informações permitem que o órgão atue em sua missão constitucional de controle externo. </a:t>
            </a:r>
          </a:p>
          <a:p>
            <a:pPr algn="just"/>
            <a:endParaRPr lang="pt-B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>
                <a:latin typeface="Segoe UI" panose="020B0502040204020203" pitchFamily="34" charset="0"/>
                <a:cs typeface="Segoe UI" panose="020B0502040204020203" pitchFamily="34" charset="0"/>
              </a:rPr>
              <a:t>Argumentou que aquele que contrata com o BNDES deve aceitar a exigência de transparência, dado que a entidade é um “banco público de fomento econômico e social e não uma instituição financeira privada comum”. </a:t>
            </a:r>
          </a:p>
          <a:p>
            <a:pPr algn="just"/>
            <a:endParaRPr lang="pt-B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pt-BR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Voto divergente: </a:t>
            </a:r>
            <a:r>
              <a:rPr lang="pt-BR" sz="2000" dirty="0">
                <a:latin typeface="Segoe UI" panose="020B0502040204020203" pitchFamily="34" charset="0"/>
                <a:cs typeface="Segoe UI" panose="020B0502040204020203" pitchFamily="34" charset="0"/>
              </a:rPr>
              <a:t>apesar da existência de interesse público na informação sobre alocação de recursos públicos, parte das informações exigidas pelo TCI só poderiam ser entregues mediante autorização judicial.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6D535D2-6A98-41C8-831C-40FBD8CD41A6}"/>
              </a:ext>
            </a:extLst>
          </p:cNvPr>
          <p:cNvSpPr txBox="1"/>
          <p:nvPr/>
        </p:nvSpPr>
        <p:spPr>
          <a:xfrm>
            <a:off x="722141" y="836922"/>
            <a:ext cx="107477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Resposta:</a:t>
            </a:r>
            <a:endParaRPr lang="pt-BR" sz="1500" i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485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329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Semibold</vt:lpstr>
      <vt:lpstr>Wingdings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</dc:creator>
  <cp:lastModifiedBy>Eduardo D. Araújo</cp:lastModifiedBy>
  <cp:revision>110</cp:revision>
  <dcterms:created xsi:type="dcterms:W3CDTF">2018-02-06T23:33:08Z</dcterms:created>
  <dcterms:modified xsi:type="dcterms:W3CDTF">2018-02-27T19:20:32Z</dcterms:modified>
</cp:coreProperties>
</file>