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D07A8-C0C5-44A9-BD16-C41A2A1BB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2964EA-0DA4-414B-ADF3-96334773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F65FEA-A8AE-46A1-8364-61F17D55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DDAFF2-C860-4817-97C3-F290A287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A2C9AB-EA4F-4516-8C5D-46020308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26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6AB24-8B62-4E36-BB4B-4CEA7EE8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9CFF2E-59BB-423B-9A50-64B8C5034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51D474-EC07-47CA-9FCD-C75BF13AD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4C656B-BA2A-4DCD-BD8F-4DC7F614B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2C64E0-27BE-4CD8-865B-D978FD08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12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8E5A8F-4C7C-4ADC-B229-DB0433385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F14CA2-E108-478D-9601-2253C06C6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106D4F-8AC2-4FD8-847C-F1A536FBE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18A01C-3086-4E7C-981B-71619697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02CE59-142A-45DF-9599-C437561E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47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22931-8C83-4DBC-BC29-66840F77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51198A-B56F-4A38-AF1C-ACA37E740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A0B404-FC57-4E9B-8CDB-78ADB7B9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F08695-135F-419F-8C36-1C07EF81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B9E39D-0156-4A56-9320-19FA5EEF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82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F896D-ECA6-466F-85CD-BC29BE0F7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6B9645-3A52-4A1A-8600-163B55CC8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4EE7C1-83E2-4FE3-8869-CDB93984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67B668-3F06-41EE-AA23-0FFF81C8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943CAB-5561-478C-B274-7E903A23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17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BEBAD-9237-46EF-AB20-DEB31A87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666588-287C-41DA-A2A7-E76FA78AF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7A2ADC-69F7-4C35-9605-68A993E5B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90B4A6-13CE-46AC-82BF-3C891E76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A44DDE-A44D-48EF-ABA7-FC5D259D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A0EEA0-BE2A-4EBC-AEB5-E86DAC38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08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28DCB-5821-472D-ABD3-F91241F9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23CD18-915E-4A3E-B010-21046491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51D12B-1E78-4AE6-968C-737976C42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94496B7-C4AF-46A2-A150-C95955D7F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12854C-B4D5-427F-83FF-0924FAB88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0C2B1A6-7613-4F8A-A1EB-FBBD9174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F0D9FC3-FC47-4F4C-9C87-40F90471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50707B-94BC-4CF6-B108-A452693F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07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95A84-7827-447E-BB35-048B94FA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AD9FD8-3AC7-4289-AF5A-5F12FF07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3634975-64B9-4AE1-8AFB-9B647F0A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52C2F29-7187-4D0F-B67C-4124EEFD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74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625CB1E-865E-4262-80FB-444F1B4A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A1ECC6-E7C0-42DD-8D17-9A581B38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E48F11F-6FA6-4492-84C5-AD171D2C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56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75AB5-EEC2-4D4D-B080-9EBFD6F1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89A270-DCB3-4564-8199-329062B3D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964D9C-7484-4F6B-886D-103FCBA57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63A438-1A2A-4E16-A0A3-6065823B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EF0C63-58B6-4BAC-A1C8-1E7A70F38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3633C2-934D-493C-8D0C-88C36F581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61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5A278-2EB8-4FFD-843C-C4DE7BEDA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9C90E34-24A1-4357-B9B6-725F1C804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B88AA0-7062-4BBE-AF68-0113BB9F8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D53C77-796B-4B71-B9DE-83235A9B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478CE9-AAB9-4FB9-9460-806BE68B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0E77F2-5AC1-4C9E-B061-8F27F76D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84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939969A-8380-46E9-AA69-7F640CA9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EE0BB4-CEC4-4A23-9991-D02D83740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DD5042-765E-4DF8-AA8F-C5759295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B81F-5B46-4D58-AAA5-9218BBEE6F5E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3DF9FD-BF91-46E8-A1E1-FC9A0A19F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A6C453-A8A2-42BA-8E75-7175233CD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82C0-4795-4D86-9AEC-965C355E0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92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71D0F10-4FFC-46F2-95E3-E2DD8EAC71DB}"/>
              </a:ext>
            </a:extLst>
          </p:cNvPr>
          <p:cNvSpPr txBox="1"/>
          <p:nvPr/>
        </p:nvSpPr>
        <p:spPr>
          <a:xfrm>
            <a:off x="522515" y="435429"/>
            <a:ext cx="1178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Gill Sans Nova" panose="020B0602020104020203" pitchFamily="34" charset="0"/>
              </a:rPr>
              <a:t>Lead Your Business Through the Coronavirus Crisis </a:t>
            </a:r>
            <a:endParaRPr lang="pt-BR" sz="3600" b="1" dirty="0">
              <a:latin typeface="Gill Sans Nova" panose="020B0602020104020203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7F755D2-7648-4DAE-BD45-BD65758E7C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91" t="37243" r="24524" b="20832"/>
          <a:stretch/>
        </p:blipFill>
        <p:spPr>
          <a:xfrm>
            <a:off x="4537365" y="2540000"/>
            <a:ext cx="7654635" cy="431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87BB34A-C097-4B52-87E3-B7FFEB48E435}"/>
              </a:ext>
            </a:extLst>
          </p:cNvPr>
          <p:cNvSpPr txBox="1"/>
          <p:nvPr/>
        </p:nvSpPr>
        <p:spPr>
          <a:xfrm>
            <a:off x="5757707" y="1081760"/>
            <a:ext cx="6293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Gill Sans Nova Light" panose="020B0302020104020203" pitchFamily="34" charset="0"/>
              </a:rPr>
              <a:t>por Martin Reeves, </a:t>
            </a:r>
            <a:r>
              <a:rPr lang="pt-BR" sz="2000" dirty="0" err="1">
                <a:latin typeface="Gill Sans Nova Light" panose="020B0302020104020203" pitchFamily="34" charset="0"/>
              </a:rPr>
              <a:t>Nikolaus</a:t>
            </a:r>
            <a:r>
              <a:rPr lang="pt-BR" sz="2000" dirty="0">
                <a:latin typeface="Gill Sans Nova Light" panose="020B0302020104020203" pitchFamily="34" charset="0"/>
              </a:rPr>
              <a:t> Lang e </a:t>
            </a:r>
            <a:r>
              <a:rPr lang="pt-BR" sz="2000" dirty="0" err="1">
                <a:latin typeface="Gill Sans Nova Light" panose="020B0302020104020203" pitchFamily="34" charset="0"/>
              </a:rPr>
              <a:t>Philipp</a:t>
            </a:r>
            <a:r>
              <a:rPr lang="pt-BR" sz="2000" dirty="0">
                <a:latin typeface="Gill Sans Nova Light" panose="020B0302020104020203" pitchFamily="34" charset="0"/>
              </a:rPr>
              <a:t> Carlsson-</a:t>
            </a:r>
            <a:r>
              <a:rPr lang="pt-BR" sz="2000" dirty="0" err="1">
                <a:latin typeface="Gill Sans Nova Light" panose="020B0302020104020203" pitchFamily="34" charset="0"/>
              </a:rPr>
              <a:t>Szlezak</a:t>
            </a:r>
            <a:r>
              <a:rPr lang="pt-BR" sz="2000" dirty="0">
                <a:latin typeface="Gill Sans Nova Light" panose="020B0302020104020203" pitchFamily="34" charset="0"/>
              </a:rPr>
              <a:t>,</a:t>
            </a:r>
          </a:p>
          <a:p>
            <a:r>
              <a:rPr lang="pt-BR" sz="2000" dirty="0">
                <a:latin typeface="Gill Sans Nova Light" panose="020B0302020104020203" pitchFamily="34" charset="0"/>
              </a:rPr>
              <a:t>sócios e diretores de gestão do BCG.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A7B096D-E2B0-4AD0-851F-76A2EDE05029}"/>
              </a:ext>
            </a:extLst>
          </p:cNvPr>
          <p:cNvSpPr txBox="1"/>
          <p:nvPr/>
        </p:nvSpPr>
        <p:spPr>
          <a:xfrm>
            <a:off x="49343" y="6169351"/>
            <a:ext cx="4065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latin typeface="Gill Sans Nova Light" panose="020B0302020104020203" pitchFamily="34" charset="0"/>
                <a:cs typeface="Times New Roman" panose="02020603050405020304" pitchFamily="18" charset="0"/>
              </a:rPr>
              <a:t>João Gabriel Soares Accorsi – 10274137</a:t>
            </a:r>
          </a:p>
        </p:txBody>
      </p:sp>
    </p:spTree>
    <p:extLst>
      <p:ext uri="{BB962C8B-B14F-4D97-AF65-F5344CB8AC3E}">
        <p14:creationId xmlns:p14="http://schemas.microsoft.com/office/powerpoint/2010/main" val="340564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DA3363E-8C09-4DF8-82DA-3A168B309616}"/>
              </a:ext>
            </a:extLst>
          </p:cNvPr>
          <p:cNvSpPr txBox="1"/>
          <p:nvPr/>
        </p:nvSpPr>
        <p:spPr>
          <a:xfrm>
            <a:off x="110194" y="42204"/>
            <a:ext cx="7244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12 lições extraídas até o momento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988785F-DF3B-4BB5-9BDE-8B88B5BB0ECE}"/>
              </a:ext>
            </a:extLst>
          </p:cNvPr>
          <p:cNvSpPr txBox="1"/>
          <p:nvPr/>
        </p:nvSpPr>
        <p:spPr>
          <a:xfrm>
            <a:off x="110194" y="439745"/>
            <a:ext cx="1169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Gill Sans Nova Light" panose="020B0302020104020203" pitchFamily="34" charset="0"/>
                <a:cs typeface="Times New Roman" panose="02020603050405020304" pitchFamily="18" charset="0"/>
              </a:rPr>
              <a:t>O texto visa extrair aprendizados dos eventos que ocorreram até o momento de sua elaboração, chegando nas </a:t>
            </a:r>
            <a:r>
              <a:rPr lang="pt-BR" u="sng" dirty="0">
                <a:latin typeface="Gill Sans Nova Light" panose="020B0302020104020203" pitchFamily="34" charset="0"/>
                <a:cs typeface="Times New Roman" panose="02020603050405020304" pitchFamily="18" charset="0"/>
              </a:rPr>
              <a:t>12 lições</a:t>
            </a:r>
            <a:r>
              <a:rPr lang="pt-BR" dirty="0">
                <a:latin typeface="Gill Sans Nova Light" panose="020B0302020104020203" pitchFamily="34" charset="0"/>
                <a:cs typeface="Times New Roman" panose="02020603050405020304" pitchFamily="18" charset="0"/>
              </a:rPr>
              <a:t>.  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D36BA0AA-E75B-460C-AF90-75A2D537F900}"/>
              </a:ext>
            </a:extLst>
          </p:cNvPr>
          <p:cNvGrpSpPr/>
          <p:nvPr/>
        </p:nvGrpSpPr>
        <p:grpSpPr>
          <a:xfrm>
            <a:off x="417298" y="1307767"/>
            <a:ext cx="1059811" cy="999052"/>
            <a:chOff x="642381" y="1097291"/>
            <a:chExt cx="1232505" cy="1209528"/>
          </a:xfrm>
        </p:grpSpPr>
        <p:sp>
          <p:nvSpPr>
            <p:cNvPr id="4" name="Fluxograma: Conector 3">
              <a:extLst>
                <a:ext uri="{FF2B5EF4-FFF2-40B4-BE49-F238E27FC236}">
                  <a16:creationId xmlns:a16="http://schemas.microsoft.com/office/drawing/2014/main" id="{9827FF5F-A9A9-4F2D-B3A9-2ACB2622AC7D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84F4486E-7FAA-4746-859D-4739432B8A98}"/>
                </a:ext>
              </a:extLst>
            </p:cNvPr>
            <p:cNvSpPr txBox="1"/>
            <p:nvPr/>
          </p:nvSpPr>
          <p:spPr>
            <a:xfrm>
              <a:off x="986762" y="1314048"/>
              <a:ext cx="3094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1</a:t>
              </a:r>
            </a:p>
          </p:txBody>
        </p:sp>
      </p:grpSp>
      <p:sp>
        <p:nvSpPr>
          <p:cNvPr id="7" name="CaixaDeTexto 6">
            <a:extLst>
              <a:ext uri="{FF2B5EF4-FFF2-40B4-BE49-F238E27FC236}">
                <a16:creationId xmlns:a16="http://schemas.microsoft.com/office/drawing/2014/main" id="{0F051C02-86F8-4530-B417-A765643D49A5}"/>
              </a:ext>
            </a:extLst>
          </p:cNvPr>
          <p:cNvSpPr txBox="1"/>
          <p:nvPr/>
        </p:nvSpPr>
        <p:spPr>
          <a:xfrm>
            <a:off x="1614260" y="1322081"/>
            <a:ext cx="4378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Atualize a inteligência diariamente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O cenário pode mudar muito de um dia para o outro.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31392D0A-32E0-446D-A716-4D63FFC7DC7D}"/>
              </a:ext>
            </a:extLst>
          </p:cNvPr>
          <p:cNvGrpSpPr/>
          <p:nvPr/>
        </p:nvGrpSpPr>
        <p:grpSpPr>
          <a:xfrm>
            <a:off x="417297" y="3034712"/>
            <a:ext cx="1059811" cy="999052"/>
            <a:chOff x="642381" y="1097291"/>
            <a:chExt cx="1232505" cy="1209528"/>
          </a:xfrm>
        </p:grpSpPr>
        <p:sp>
          <p:nvSpPr>
            <p:cNvPr id="9" name="Fluxograma: Conector 8">
              <a:extLst>
                <a:ext uri="{FF2B5EF4-FFF2-40B4-BE49-F238E27FC236}">
                  <a16:creationId xmlns:a16="http://schemas.microsoft.com/office/drawing/2014/main" id="{2B5EE597-AFDD-4697-B482-14E82D75A59C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C875BEEA-ABC3-41BA-9CFD-162A36E791F7}"/>
                </a:ext>
              </a:extLst>
            </p:cNvPr>
            <p:cNvSpPr txBox="1"/>
            <p:nvPr/>
          </p:nvSpPr>
          <p:spPr>
            <a:xfrm>
              <a:off x="986762" y="1314048"/>
              <a:ext cx="3094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2</a:t>
              </a: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B2EEFF3-B9BB-4E7D-9D25-925B93D75DFB}"/>
              </a:ext>
            </a:extLst>
          </p:cNvPr>
          <p:cNvSpPr txBox="1"/>
          <p:nvPr/>
        </p:nvSpPr>
        <p:spPr>
          <a:xfrm>
            <a:off x="1614260" y="2905927"/>
            <a:ext cx="4378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Cuidado com os ciclos de tendências e notícias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É necessário olhar para o cenário como um todo (</a:t>
            </a:r>
            <a:r>
              <a:rPr lang="pt-BR" i="1" dirty="0">
                <a:latin typeface="Gill Sans Nova Light" panose="020B0302020104020203" pitchFamily="34" charset="0"/>
              </a:rPr>
              <a:t>Big Picture</a:t>
            </a:r>
            <a:r>
              <a:rPr lang="pt-BR" dirty="0">
                <a:latin typeface="Gill Sans Nova Light" panose="020B0302020104020203" pitchFamily="34" charset="0"/>
              </a:rPr>
              <a:t>), sem superestimar sinais fracos.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C46F6927-022C-44A1-9730-3DEFBDF65960}"/>
              </a:ext>
            </a:extLst>
          </p:cNvPr>
          <p:cNvGrpSpPr/>
          <p:nvPr/>
        </p:nvGrpSpPr>
        <p:grpSpPr>
          <a:xfrm>
            <a:off x="417297" y="4895557"/>
            <a:ext cx="1059811" cy="999052"/>
            <a:chOff x="642381" y="1097291"/>
            <a:chExt cx="1232505" cy="1209528"/>
          </a:xfrm>
        </p:grpSpPr>
        <p:sp>
          <p:nvSpPr>
            <p:cNvPr id="13" name="Fluxograma: Conector 12">
              <a:extLst>
                <a:ext uri="{FF2B5EF4-FFF2-40B4-BE49-F238E27FC236}">
                  <a16:creationId xmlns:a16="http://schemas.microsoft.com/office/drawing/2014/main" id="{E564477D-CD6D-48CF-8311-C4A65BFCC46F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79E5BE45-AA3C-4867-A740-5507B8446382}"/>
                </a:ext>
              </a:extLst>
            </p:cNvPr>
            <p:cNvSpPr txBox="1"/>
            <p:nvPr/>
          </p:nvSpPr>
          <p:spPr>
            <a:xfrm>
              <a:off x="986762" y="1314048"/>
              <a:ext cx="3094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3</a:t>
              </a:r>
            </a:p>
          </p:txBody>
        </p:sp>
      </p:grp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DEBB42A-DD83-402E-9C25-FA59B2FC8A20}"/>
              </a:ext>
            </a:extLst>
          </p:cNvPr>
          <p:cNvSpPr txBox="1"/>
          <p:nvPr/>
        </p:nvSpPr>
        <p:spPr>
          <a:xfrm>
            <a:off x="1614260" y="4766772"/>
            <a:ext cx="4378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Não assuma que informação gera informação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Ter muita informação acessível não significa que isso basta. É necessário que se crie e compartilhe mais informações.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B0CEDA7A-A945-480B-8FA9-3BF95AFEC2AD}"/>
              </a:ext>
            </a:extLst>
          </p:cNvPr>
          <p:cNvGrpSpPr/>
          <p:nvPr/>
        </p:nvGrpSpPr>
        <p:grpSpPr>
          <a:xfrm>
            <a:off x="6421531" y="1307767"/>
            <a:ext cx="1059811" cy="999052"/>
            <a:chOff x="642381" y="1097291"/>
            <a:chExt cx="1232505" cy="1209528"/>
          </a:xfrm>
        </p:grpSpPr>
        <p:sp>
          <p:nvSpPr>
            <p:cNvPr id="17" name="Fluxograma: Conector 16">
              <a:extLst>
                <a:ext uri="{FF2B5EF4-FFF2-40B4-BE49-F238E27FC236}">
                  <a16:creationId xmlns:a16="http://schemas.microsoft.com/office/drawing/2014/main" id="{4A450F7A-0B7C-4936-B03C-7E4210395D3A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24C993B6-1FD2-470F-A87A-A53459BACC06}"/>
                </a:ext>
              </a:extLst>
            </p:cNvPr>
            <p:cNvSpPr txBox="1"/>
            <p:nvPr/>
          </p:nvSpPr>
          <p:spPr>
            <a:xfrm>
              <a:off x="970402" y="1279984"/>
              <a:ext cx="309490" cy="857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4</a:t>
              </a:r>
            </a:p>
          </p:txBody>
        </p: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D8AC9E-B87A-4FF0-96D7-63E4463E1A62}"/>
              </a:ext>
            </a:extLst>
          </p:cNvPr>
          <p:cNvSpPr txBox="1"/>
          <p:nvPr/>
        </p:nvSpPr>
        <p:spPr>
          <a:xfrm>
            <a:off x="7618498" y="1206618"/>
            <a:ext cx="439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Use especialistas e previsões com cuidado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Especialistas divergem em diversos pontos. Assim, vale coletar informações de mais de uma fonte para tomar conclusões.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5F73064F-C2FD-4D77-BBCA-825DF9940343}"/>
              </a:ext>
            </a:extLst>
          </p:cNvPr>
          <p:cNvGrpSpPr/>
          <p:nvPr/>
        </p:nvGrpSpPr>
        <p:grpSpPr>
          <a:xfrm>
            <a:off x="6421531" y="3007076"/>
            <a:ext cx="1059811" cy="999052"/>
            <a:chOff x="642381" y="1097291"/>
            <a:chExt cx="1232505" cy="1209528"/>
          </a:xfrm>
        </p:grpSpPr>
        <p:sp>
          <p:nvSpPr>
            <p:cNvPr id="21" name="Fluxograma: Conector 20">
              <a:extLst>
                <a:ext uri="{FF2B5EF4-FFF2-40B4-BE49-F238E27FC236}">
                  <a16:creationId xmlns:a16="http://schemas.microsoft.com/office/drawing/2014/main" id="{A5BB4906-2FCA-4C23-8394-96DB3E6D04D6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8A992E01-68B2-430E-9D4E-8578AE6C14F8}"/>
                </a:ext>
              </a:extLst>
            </p:cNvPr>
            <p:cNvSpPr txBox="1"/>
            <p:nvPr/>
          </p:nvSpPr>
          <p:spPr>
            <a:xfrm>
              <a:off x="970402" y="1279984"/>
              <a:ext cx="309490" cy="857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5</a:t>
              </a:r>
            </a:p>
          </p:txBody>
        </p:sp>
      </p:grp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F2F9B2C-8A00-45E6-91FB-69EE301FE6DF}"/>
              </a:ext>
            </a:extLst>
          </p:cNvPr>
          <p:cNvSpPr txBox="1"/>
          <p:nvPr/>
        </p:nvSpPr>
        <p:spPr>
          <a:xfrm>
            <a:off x="7618498" y="3068906"/>
            <a:ext cx="4392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Reformule constantemente sua compreensão do que está acontecendo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Não se prender aos planos já feitos.</a:t>
            </a:r>
          </a:p>
        </p:txBody>
      </p: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41EB6EA8-56B7-486A-AE02-17F09E66C995}"/>
              </a:ext>
            </a:extLst>
          </p:cNvPr>
          <p:cNvGrpSpPr/>
          <p:nvPr/>
        </p:nvGrpSpPr>
        <p:grpSpPr>
          <a:xfrm>
            <a:off x="6421531" y="4865450"/>
            <a:ext cx="1059811" cy="999052"/>
            <a:chOff x="642381" y="1097291"/>
            <a:chExt cx="1232505" cy="1209528"/>
          </a:xfrm>
        </p:grpSpPr>
        <p:sp>
          <p:nvSpPr>
            <p:cNvPr id="25" name="Fluxograma: Conector 24">
              <a:extLst>
                <a:ext uri="{FF2B5EF4-FFF2-40B4-BE49-F238E27FC236}">
                  <a16:creationId xmlns:a16="http://schemas.microsoft.com/office/drawing/2014/main" id="{1D8749C8-1124-44B9-A315-4DAB2404761B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2F9324E6-F3F9-46B2-94FF-1AFBD6311E2E}"/>
                </a:ext>
              </a:extLst>
            </p:cNvPr>
            <p:cNvSpPr txBox="1"/>
            <p:nvPr/>
          </p:nvSpPr>
          <p:spPr>
            <a:xfrm>
              <a:off x="970402" y="1279984"/>
              <a:ext cx="309490" cy="857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6</a:t>
              </a:r>
            </a:p>
          </p:txBody>
        </p:sp>
      </p:grp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ED36B6F-934F-45D1-8119-3453A7E47170}"/>
              </a:ext>
            </a:extLst>
          </p:cNvPr>
          <p:cNvSpPr txBox="1"/>
          <p:nvPr/>
        </p:nvSpPr>
        <p:spPr>
          <a:xfrm>
            <a:off x="7618498" y="4764301"/>
            <a:ext cx="439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Cuidado com a burocracia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Com a rapidez das mudanças e a exigência de uma rapidez também nas respostas, não se pode dar ao luxo de perder tempo.</a:t>
            </a:r>
          </a:p>
        </p:txBody>
      </p:sp>
    </p:spTree>
    <p:extLst>
      <p:ext uri="{BB962C8B-B14F-4D97-AF65-F5344CB8AC3E}">
        <p14:creationId xmlns:p14="http://schemas.microsoft.com/office/powerpoint/2010/main" val="27493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DA3363E-8C09-4DF8-82DA-3A168B309616}"/>
              </a:ext>
            </a:extLst>
          </p:cNvPr>
          <p:cNvSpPr txBox="1"/>
          <p:nvPr/>
        </p:nvSpPr>
        <p:spPr>
          <a:xfrm>
            <a:off x="110194" y="42204"/>
            <a:ext cx="7244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12 lições extraídas até o momento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988785F-DF3B-4BB5-9BDE-8B88B5BB0ECE}"/>
              </a:ext>
            </a:extLst>
          </p:cNvPr>
          <p:cNvSpPr txBox="1"/>
          <p:nvPr/>
        </p:nvSpPr>
        <p:spPr>
          <a:xfrm>
            <a:off x="110194" y="439745"/>
            <a:ext cx="1169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Gill Sans Nova Light" panose="020B0302020104020203" pitchFamily="34" charset="0"/>
                <a:cs typeface="Times New Roman" panose="02020603050405020304" pitchFamily="18" charset="0"/>
              </a:rPr>
              <a:t>O texto visa extrair aprendizados dos eventos que ocorreram até o momento de sua elaboração, chegando nas </a:t>
            </a:r>
            <a:r>
              <a:rPr lang="pt-BR" u="sng" dirty="0">
                <a:latin typeface="Gill Sans Nova Light" panose="020B0302020104020203" pitchFamily="34" charset="0"/>
                <a:cs typeface="Times New Roman" panose="02020603050405020304" pitchFamily="18" charset="0"/>
              </a:rPr>
              <a:t>12 lições</a:t>
            </a:r>
            <a:r>
              <a:rPr lang="pt-BR" dirty="0">
                <a:latin typeface="Gill Sans Nova Light" panose="020B0302020104020203" pitchFamily="34" charset="0"/>
                <a:cs typeface="Times New Roman" panose="02020603050405020304" pitchFamily="18" charset="0"/>
              </a:rPr>
              <a:t>.  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D36BA0AA-E75B-460C-AF90-75A2D537F900}"/>
              </a:ext>
            </a:extLst>
          </p:cNvPr>
          <p:cNvGrpSpPr/>
          <p:nvPr/>
        </p:nvGrpSpPr>
        <p:grpSpPr>
          <a:xfrm>
            <a:off x="417298" y="1307767"/>
            <a:ext cx="1059811" cy="999052"/>
            <a:chOff x="642381" y="1097291"/>
            <a:chExt cx="1232505" cy="1209528"/>
          </a:xfrm>
        </p:grpSpPr>
        <p:sp>
          <p:nvSpPr>
            <p:cNvPr id="4" name="Fluxograma: Conector 3">
              <a:extLst>
                <a:ext uri="{FF2B5EF4-FFF2-40B4-BE49-F238E27FC236}">
                  <a16:creationId xmlns:a16="http://schemas.microsoft.com/office/drawing/2014/main" id="{9827FF5F-A9A9-4F2D-B3A9-2ACB2622AC7D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84F4486E-7FAA-4746-859D-4739432B8A98}"/>
                </a:ext>
              </a:extLst>
            </p:cNvPr>
            <p:cNvSpPr txBox="1"/>
            <p:nvPr/>
          </p:nvSpPr>
          <p:spPr>
            <a:xfrm>
              <a:off x="986762" y="1314048"/>
              <a:ext cx="309490" cy="857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7</a:t>
              </a:r>
            </a:p>
          </p:txBody>
        </p:sp>
      </p:grpSp>
      <p:sp>
        <p:nvSpPr>
          <p:cNvPr id="7" name="CaixaDeTexto 6">
            <a:extLst>
              <a:ext uri="{FF2B5EF4-FFF2-40B4-BE49-F238E27FC236}">
                <a16:creationId xmlns:a16="http://schemas.microsoft.com/office/drawing/2014/main" id="{0F051C02-86F8-4530-B417-A765643D49A5}"/>
              </a:ext>
            </a:extLst>
          </p:cNvPr>
          <p:cNvSpPr txBox="1"/>
          <p:nvPr/>
        </p:nvSpPr>
        <p:spPr>
          <a:xfrm>
            <a:off x="1550163" y="963585"/>
            <a:ext cx="4577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Verifique se sua resposta está equilibrada nessas sete dimensões: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Comunicação, necessidade dos empregados, viagem, trabalho remoto, estabilização das cadeias de suprimentos, acompanhamento/previsão dos negócios e ser parte da solução mais ampla.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31392D0A-32E0-446D-A716-4D63FFC7DC7D}"/>
              </a:ext>
            </a:extLst>
          </p:cNvPr>
          <p:cNvGrpSpPr/>
          <p:nvPr/>
        </p:nvGrpSpPr>
        <p:grpSpPr>
          <a:xfrm>
            <a:off x="417297" y="3034712"/>
            <a:ext cx="1059811" cy="999052"/>
            <a:chOff x="642381" y="1097291"/>
            <a:chExt cx="1232505" cy="1209528"/>
          </a:xfrm>
        </p:grpSpPr>
        <p:sp>
          <p:nvSpPr>
            <p:cNvPr id="9" name="Fluxograma: Conector 8">
              <a:extLst>
                <a:ext uri="{FF2B5EF4-FFF2-40B4-BE49-F238E27FC236}">
                  <a16:creationId xmlns:a16="http://schemas.microsoft.com/office/drawing/2014/main" id="{2B5EE597-AFDD-4697-B482-14E82D75A59C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C875BEEA-ABC3-41BA-9CFD-162A36E791F7}"/>
                </a:ext>
              </a:extLst>
            </p:cNvPr>
            <p:cNvSpPr txBox="1"/>
            <p:nvPr/>
          </p:nvSpPr>
          <p:spPr>
            <a:xfrm>
              <a:off x="986762" y="1314048"/>
              <a:ext cx="309490" cy="857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8</a:t>
              </a: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B2EEFF3-B9BB-4E7D-9D25-925B93D75DFB}"/>
              </a:ext>
            </a:extLst>
          </p:cNvPr>
          <p:cNvSpPr txBox="1"/>
          <p:nvPr/>
        </p:nvSpPr>
        <p:spPr>
          <a:xfrm>
            <a:off x="1582211" y="3007076"/>
            <a:ext cx="4513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Use os princípios de resiliência no desenvolvimento de políticas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Em um momento tão imprevisível, não basta ser eficiente: é necessário ser resiliente.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C46F6927-022C-44A1-9730-3DEFBDF65960}"/>
              </a:ext>
            </a:extLst>
          </p:cNvPr>
          <p:cNvGrpSpPr/>
          <p:nvPr/>
        </p:nvGrpSpPr>
        <p:grpSpPr>
          <a:xfrm>
            <a:off x="417297" y="4895557"/>
            <a:ext cx="1059811" cy="999052"/>
            <a:chOff x="642381" y="1097291"/>
            <a:chExt cx="1232505" cy="1209528"/>
          </a:xfrm>
        </p:grpSpPr>
        <p:sp>
          <p:nvSpPr>
            <p:cNvPr id="13" name="Fluxograma: Conector 12">
              <a:extLst>
                <a:ext uri="{FF2B5EF4-FFF2-40B4-BE49-F238E27FC236}">
                  <a16:creationId xmlns:a16="http://schemas.microsoft.com/office/drawing/2014/main" id="{E564477D-CD6D-48CF-8311-C4A65BFCC46F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79E5BE45-AA3C-4867-A740-5507B8446382}"/>
                </a:ext>
              </a:extLst>
            </p:cNvPr>
            <p:cNvSpPr txBox="1"/>
            <p:nvPr/>
          </p:nvSpPr>
          <p:spPr>
            <a:xfrm>
              <a:off x="986762" y="1314048"/>
              <a:ext cx="309490" cy="857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9</a:t>
              </a:r>
            </a:p>
          </p:txBody>
        </p:sp>
      </p:grp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DEBB42A-DD83-402E-9C25-FA59B2FC8A20}"/>
              </a:ext>
            </a:extLst>
          </p:cNvPr>
          <p:cNvSpPr txBox="1"/>
          <p:nvPr/>
        </p:nvSpPr>
        <p:spPr>
          <a:xfrm>
            <a:off x="1614264" y="4794918"/>
            <a:ext cx="4481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Prepare-se agora para a próxima crise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Tomar a situação atual como lição e se preparar para não ter tantas dificuldades em uma próxima crise.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B0CEDA7A-A945-480B-8FA9-3BF95AFEC2AD}"/>
              </a:ext>
            </a:extLst>
          </p:cNvPr>
          <p:cNvGrpSpPr/>
          <p:nvPr/>
        </p:nvGrpSpPr>
        <p:grpSpPr>
          <a:xfrm>
            <a:off x="6421531" y="1307767"/>
            <a:ext cx="1059811" cy="999052"/>
            <a:chOff x="642381" y="1097291"/>
            <a:chExt cx="1232505" cy="1209528"/>
          </a:xfrm>
        </p:grpSpPr>
        <p:sp>
          <p:nvSpPr>
            <p:cNvPr id="17" name="Fluxograma: Conector 16">
              <a:extLst>
                <a:ext uri="{FF2B5EF4-FFF2-40B4-BE49-F238E27FC236}">
                  <a16:creationId xmlns:a16="http://schemas.microsoft.com/office/drawing/2014/main" id="{4A450F7A-0B7C-4936-B03C-7E4210395D3A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24C993B6-1FD2-470F-A87A-A53459BACC06}"/>
                </a:ext>
              </a:extLst>
            </p:cNvPr>
            <p:cNvSpPr txBox="1"/>
            <p:nvPr/>
          </p:nvSpPr>
          <p:spPr>
            <a:xfrm>
              <a:off x="815080" y="1290270"/>
              <a:ext cx="995065" cy="857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10</a:t>
              </a:r>
            </a:p>
          </p:txBody>
        </p: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D8AC9E-B87A-4FF0-96D7-63E4463E1A62}"/>
              </a:ext>
            </a:extLst>
          </p:cNvPr>
          <p:cNvSpPr txBox="1"/>
          <p:nvPr/>
        </p:nvSpPr>
        <p:spPr>
          <a:xfrm>
            <a:off x="7618498" y="1373511"/>
            <a:ext cx="4392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A preparação intelectual não é suficiente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É necessária uma equipe preparada para lidar com o estresse, um time que decida e execute.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5F73064F-C2FD-4D77-BBCA-825DF9940343}"/>
              </a:ext>
            </a:extLst>
          </p:cNvPr>
          <p:cNvGrpSpPr/>
          <p:nvPr/>
        </p:nvGrpSpPr>
        <p:grpSpPr>
          <a:xfrm>
            <a:off x="6421531" y="3007076"/>
            <a:ext cx="1063408" cy="999052"/>
            <a:chOff x="642381" y="1097291"/>
            <a:chExt cx="1236688" cy="1209528"/>
          </a:xfrm>
        </p:grpSpPr>
        <p:sp>
          <p:nvSpPr>
            <p:cNvPr id="21" name="Fluxograma: Conector 20">
              <a:extLst>
                <a:ext uri="{FF2B5EF4-FFF2-40B4-BE49-F238E27FC236}">
                  <a16:creationId xmlns:a16="http://schemas.microsoft.com/office/drawing/2014/main" id="{A5BB4906-2FCA-4C23-8394-96DB3E6D04D6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8A992E01-68B2-430E-9D4E-8578AE6C14F8}"/>
                </a:ext>
              </a:extLst>
            </p:cNvPr>
            <p:cNvSpPr txBox="1"/>
            <p:nvPr/>
          </p:nvSpPr>
          <p:spPr>
            <a:xfrm>
              <a:off x="815080" y="1302563"/>
              <a:ext cx="1063989" cy="857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11</a:t>
              </a:r>
            </a:p>
          </p:txBody>
        </p:sp>
      </p:grp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F2F9B2C-8A00-45E6-91FB-69EE301FE6DF}"/>
              </a:ext>
            </a:extLst>
          </p:cNvPr>
          <p:cNvSpPr txBox="1"/>
          <p:nvPr/>
        </p:nvSpPr>
        <p:spPr>
          <a:xfrm>
            <a:off x="7618498" y="3068906"/>
            <a:ext cx="4392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Reflita o que você aprendeu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Reflita sobre o que ocorreu e documente as respostas e impactos para futuros estudos.</a:t>
            </a:r>
          </a:p>
        </p:txBody>
      </p: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41EB6EA8-56B7-486A-AE02-17F09E66C995}"/>
              </a:ext>
            </a:extLst>
          </p:cNvPr>
          <p:cNvGrpSpPr/>
          <p:nvPr/>
        </p:nvGrpSpPr>
        <p:grpSpPr>
          <a:xfrm>
            <a:off x="6421531" y="4865450"/>
            <a:ext cx="1059811" cy="999052"/>
            <a:chOff x="642381" y="1097291"/>
            <a:chExt cx="1232505" cy="1209528"/>
          </a:xfrm>
        </p:grpSpPr>
        <p:sp>
          <p:nvSpPr>
            <p:cNvPr id="25" name="Fluxograma: Conector 24">
              <a:extLst>
                <a:ext uri="{FF2B5EF4-FFF2-40B4-BE49-F238E27FC236}">
                  <a16:creationId xmlns:a16="http://schemas.microsoft.com/office/drawing/2014/main" id="{1D8749C8-1124-44B9-A315-4DAB2404761B}"/>
                </a:ext>
              </a:extLst>
            </p:cNvPr>
            <p:cNvSpPr/>
            <p:nvPr/>
          </p:nvSpPr>
          <p:spPr>
            <a:xfrm>
              <a:off x="642381" y="1097291"/>
              <a:ext cx="1232505" cy="1209528"/>
            </a:xfrm>
            <a:prstGeom prst="flowChartConnector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Nova" panose="020B0602020104020203" pitchFamily="34" charset="0"/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2F9324E6-F3F9-46B2-94FF-1AFBD6311E2E}"/>
                </a:ext>
              </a:extLst>
            </p:cNvPr>
            <p:cNvSpPr txBox="1"/>
            <p:nvPr/>
          </p:nvSpPr>
          <p:spPr>
            <a:xfrm>
              <a:off x="806390" y="1304850"/>
              <a:ext cx="904484" cy="857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000" b="1" dirty="0">
                  <a:latin typeface="Gill Sans Nova" panose="020B0602020104020203" pitchFamily="34" charset="0"/>
                </a:rPr>
                <a:t>12</a:t>
              </a:r>
            </a:p>
          </p:txBody>
        </p:sp>
      </p:grp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ED36B6F-934F-45D1-8119-3453A7E47170}"/>
              </a:ext>
            </a:extLst>
          </p:cNvPr>
          <p:cNvSpPr txBox="1"/>
          <p:nvPr/>
        </p:nvSpPr>
        <p:spPr>
          <a:xfrm>
            <a:off x="7618498" y="4933417"/>
            <a:ext cx="4392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latin typeface="Gill Sans Nova Light" panose="020B0302020104020203" pitchFamily="34" charset="0"/>
              </a:rPr>
              <a:t>Prepare-se para um mundo diferente</a:t>
            </a:r>
          </a:p>
          <a:p>
            <a:pPr algn="just"/>
            <a:r>
              <a:rPr lang="pt-BR" dirty="0">
                <a:latin typeface="Gill Sans Nova Light" panose="020B0302020104020203" pitchFamily="34" charset="0"/>
              </a:rPr>
              <a:t>Tanto os negócios quanto a sociedade como um todo passarão por mudanças após a crise.</a:t>
            </a:r>
          </a:p>
        </p:txBody>
      </p:sp>
    </p:spTree>
    <p:extLst>
      <p:ext uri="{BB962C8B-B14F-4D97-AF65-F5344CB8AC3E}">
        <p14:creationId xmlns:p14="http://schemas.microsoft.com/office/powerpoint/2010/main" val="15448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CC8A681-A653-4314-8743-1B6F076FE9C6}"/>
              </a:ext>
            </a:extLst>
          </p:cNvPr>
          <p:cNvSpPr txBox="1"/>
          <p:nvPr/>
        </p:nvSpPr>
        <p:spPr>
          <a:xfrm>
            <a:off x="110194" y="42204"/>
            <a:ext cx="7244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Análise e síntese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ACD3469-1AF5-433B-BB75-96B33FDBAEB9}"/>
              </a:ext>
            </a:extLst>
          </p:cNvPr>
          <p:cNvSpPr txBox="1"/>
          <p:nvPr/>
        </p:nvSpPr>
        <p:spPr>
          <a:xfrm>
            <a:off x="110194" y="543431"/>
            <a:ext cx="11496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Gill Sans Nova Light" panose="020B0302020104020203" pitchFamily="34" charset="0"/>
              </a:rPr>
              <a:t>O texto é muito relevante no atual momento. Consegue ser extremamente útil não só dando </a:t>
            </a:r>
            <a:r>
              <a:rPr lang="pt-BR" u="sng" dirty="0">
                <a:latin typeface="Gill Sans Nova Light" panose="020B0302020104020203" pitchFamily="34" charset="0"/>
              </a:rPr>
              <a:t>dicas práticas</a:t>
            </a:r>
            <a:r>
              <a:rPr lang="pt-BR" dirty="0">
                <a:latin typeface="Gill Sans Nova Light" panose="020B0302020104020203" pitchFamily="34" charset="0"/>
              </a:rPr>
              <a:t>, como também tratando de </a:t>
            </a:r>
            <a:r>
              <a:rPr lang="pt-BR" u="sng" dirty="0">
                <a:latin typeface="Gill Sans Nova Light" panose="020B0302020104020203" pitchFamily="34" charset="0"/>
              </a:rPr>
              <a:t>como agir</a:t>
            </a:r>
            <a:r>
              <a:rPr lang="pt-BR" dirty="0">
                <a:latin typeface="Gill Sans Nova Light" panose="020B0302020104020203" pitchFamily="34" charset="0"/>
              </a:rPr>
              <a:t>, </a:t>
            </a:r>
            <a:r>
              <a:rPr lang="pt-BR" u="sng" dirty="0">
                <a:latin typeface="Gill Sans Nova Light" panose="020B0302020104020203" pitchFamily="34" charset="0"/>
              </a:rPr>
              <a:t>que cuidados tomar</a:t>
            </a:r>
            <a:r>
              <a:rPr lang="pt-BR" dirty="0">
                <a:latin typeface="Gill Sans Nova Light" panose="020B0302020104020203" pitchFamily="34" charset="0"/>
              </a:rPr>
              <a:t> e </a:t>
            </a:r>
            <a:r>
              <a:rPr lang="pt-BR" u="sng" dirty="0">
                <a:latin typeface="Gill Sans Nova Light" panose="020B0302020104020203" pitchFamily="34" charset="0"/>
              </a:rPr>
              <a:t>como se preparar para o futuro</a:t>
            </a:r>
            <a:r>
              <a:rPr lang="pt-BR" dirty="0">
                <a:latin typeface="Gill Sans Nova Light" panose="020B0302020104020203" pitchFamily="34" charset="0"/>
              </a:rPr>
              <a:t>. 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5762B0-DB8F-4268-9183-93D41585411E}"/>
              </a:ext>
            </a:extLst>
          </p:cNvPr>
          <p:cNvSpPr txBox="1"/>
          <p:nvPr/>
        </p:nvSpPr>
        <p:spPr>
          <a:xfrm>
            <a:off x="4659333" y="2264617"/>
            <a:ext cx="2873334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b="1" dirty="0">
                <a:latin typeface="Gill Sans Nova Light" panose="020B0302020104020203" pitchFamily="34" charset="0"/>
              </a:rPr>
              <a:t>Principais pontos tratados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8F172E27-B468-495F-9B71-9501097177E3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783686" y="2472366"/>
            <a:ext cx="3875647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8C07F7F-8D44-45A3-AA13-DD9645029A95}"/>
              </a:ext>
            </a:extLst>
          </p:cNvPr>
          <p:cNvCxnSpPr>
            <a:cxnSpLocks/>
          </p:cNvCxnSpPr>
          <p:nvPr/>
        </p:nvCxnSpPr>
        <p:spPr>
          <a:xfrm>
            <a:off x="7532667" y="2472366"/>
            <a:ext cx="3817032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20AE4FD-627A-48DD-B691-820E06089213}"/>
              </a:ext>
            </a:extLst>
          </p:cNvPr>
          <p:cNvCxnSpPr>
            <a:cxnSpLocks/>
          </p:cNvCxnSpPr>
          <p:nvPr/>
        </p:nvCxnSpPr>
        <p:spPr>
          <a:xfrm>
            <a:off x="783686" y="2472366"/>
            <a:ext cx="0" cy="363301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35DE1F7A-CB53-4832-B373-91E54BE26EB8}"/>
              </a:ext>
            </a:extLst>
          </p:cNvPr>
          <p:cNvCxnSpPr>
            <a:cxnSpLocks/>
          </p:cNvCxnSpPr>
          <p:nvPr/>
        </p:nvCxnSpPr>
        <p:spPr>
          <a:xfrm>
            <a:off x="11349699" y="2472365"/>
            <a:ext cx="0" cy="363301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áfico 13" descr="Repetir">
            <a:extLst>
              <a:ext uri="{FF2B5EF4-FFF2-40B4-BE49-F238E27FC236}">
                <a16:creationId xmlns:a16="http://schemas.microsoft.com/office/drawing/2014/main" id="{E2FC6F3A-FA73-4CD9-838D-30199C1B6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62098" y="3346732"/>
            <a:ext cx="914400" cy="9144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5375A71E-338B-477A-84F5-232DEC2DB054}"/>
              </a:ext>
            </a:extLst>
          </p:cNvPr>
          <p:cNvSpPr txBox="1"/>
          <p:nvPr/>
        </p:nvSpPr>
        <p:spPr>
          <a:xfrm>
            <a:off x="840530" y="4287555"/>
            <a:ext cx="247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Gill Sans Nova Light" panose="020B0302020104020203" pitchFamily="34" charset="0"/>
              </a:rPr>
              <a:t>Atualizar-se e não se prender ao presente.</a:t>
            </a:r>
          </a:p>
        </p:txBody>
      </p:sp>
      <p:pic>
        <p:nvPicPr>
          <p:cNvPr id="18" name="Gráfico 17" descr="Saúde mental">
            <a:extLst>
              <a:ext uri="{FF2B5EF4-FFF2-40B4-BE49-F238E27FC236}">
                <a16:creationId xmlns:a16="http://schemas.microsoft.com/office/drawing/2014/main" id="{C34FE9FE-B1C0-4DF8-AA74-F7F7CD685E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59218" y="3346732"/>
            <a:ext cx="914400" cy="914400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E183D39F-7F33-40FB-9770-74FD4F5D17CD}"/>
              </a:ext>
            </a:extLst>
          </p:cNvPr>
          <p:cNvSpPr txBox="1"/>
          <p:nvPr/>
        </p:nvSpPr>
        <p:spPr>
          <a:xfrm>
            <a:off x="3581385" y="4287555"/>
            <a:ext cx="247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Gill Sans Nova Light" panose="020B0302020104020203" pitchFamily="34" charset="0"/>
              </a:rPr>
              <a:t>Saber ser resiliente e lidar com o estresse.</a:t>
            </a:r>
          </a:p>
        </p:txBody>
      </p:sp>
      <p:pic>
        <p:nvPicPr>
          <p:cNvPr id="21" name="Gráfico 20" descr="Gráfico de barras com tendência descendente">
            <a:extLst>
              <a:ext uri="{FF2B5EF4-FFF2-40B4-BE49-F238E27FC236}">
                <a16:creationId xmlns:a16="http://schemas.microsoft.com/office/drawing/2014/main" id="{FFF79CC8-C15E-4752-B305-F16FCABE45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3061" y="3373155"/>
            <a:ext cx="914400" cy="914400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F799E586-AA5C-4EA7-9E34-CE228CC6751D}"/>
              </a:ext>
            </a:extLst>
          </p:cNvPr>
          <p:cNvSpPr txBox="1"/>
          <p:nvPr/>
        </p:nvSpPr>
        <p:spPr>
          <a:xfrm>
            <a:off x="6225228" y="4261132"/>
            <a:ext cx="247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Gill Sans Nova Light" panose="020B0302020104020203" pitchFamily="34" charset="0"/>
              </a:rPr>
              <a:t>Não se iludir com notícias e possíveis tendências.</a:t>
            </a:r>
          </a:p>
        </p:txBody>
      </p:sp>
      <p:pic>
        <p:nvPicPr>
          <p:cNvPr id="26" name="Gráfico 25" descr="Futuro">
            <a:extLst>
              <a:ext uri="{FF2B5EF4-FFF2-40B4-BE49-F238E27FC236}">
                <a16:creationId xmlns:a16="http://schemas.microsoft.com/office/drawing/2014/main" id="{3E27310E-3C4F-41E2-9FDB-D4AB907E95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17028" y="3346732"/>
            <a:ext cx="914400" cy="914400"/>
          </a:xfrm>
          <a:prstGeom prst="rect">
            <a:avLst/>
          </a:prstGeom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C51F2AA6-F471-4C3E-9790-C9D96F607F7D}"/>
              </a:ext>
            </a:extLst>
          </p:cNvPr>
          <p:cNvSpPr txBox="1"/>
          <p:nvPr/>
        </p:nvSpPr>
        <p:spPr>
          <a:xfrm>
            <a:off x="8911287" y="4275200"/>
            <a:ext cx="2354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Gill Sans Nova Light" panose="020B0302020104020203" pitchFamily="34" charset="0"/>
              </a:rPr>
              <a:t>Pensar  no futuro, utilizando ensinamentos da crise.</a:t>
            </a:r>
          </a:p>
        </p:txBody>
      </p:sp>
    </p:spTree>
    <p:extLst>
      <p:ext uri="{BB962C8B-B14F-4D97-AF65-F5344CB8AC3E}">
        <p14:creationId xmlns:p14="http://schemas.microsoft.com/office/powerpoint/2010/main" val="856919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469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Nova</vt:lpstr>
      <vt:lpstr>Gill Sans Nova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Gabriel</dc:creator>
  <cp:lastModifiedBy>Flavio Fisch</cp:lastModifiedBy>
  <cp:revision>10</cp:revision>
  <dcterms:created xsi:type="dcterms:W3CDTF">2020-04-30T17:06:27Z</dcterms:created>
  <dcterms:modified xsi:type="dcterms:W3CDTF">2020-05-06T13:40:30Z</dcterms:modified>
</cp:coreProperties>
</file>