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8F99-023E-4949-A16D-A307A25AFA8E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755C4-D7C4-48FC-A99D-3B1647F1C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47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9C22-ABB5-4674-9692-E3625E0735DC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Penrose</a:t>
            </a:r>
            <a:r>
              <a:rPr lang="pt-BR" dirty="0"/>
              <a:t> e a teoria  da firma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 smtClean="0"/>
              <a:t>Metamorfose</a:t>
            </a:r>
            <a:r>
              <a:rPr lang="pt-BR" dirty="0" smtClean="0"/>
              <a:t> </a:t>
            </a:r>
            <a:r>
              <a:rPr lang="pt-BR" b="1" dirty="0" smtClean="0"/>
              <a:t>contemporânea</a:t>
            </a:r>
            <a:endParaRPr lang="pt-BR" dirty="0" smtClean="0"/>
          </a:p>
          <a:p>
            <a:pPr lvl="0"/>
            <a:r>
              <a:rPr lang="pt-BR" dirty="0" smtClean="0"/>
              <a:t>núcleo ou core = enfatizar a importância da atividade principal </a:t>
            </a:r>
          </a:p>
          <a:p>
            <a:pPr lvl="0"/>
            <a:r>
              <a:rPr lang="pt-BR" dirty="0" smtClean="0"/>
              <a:t>Rede: arranjos ou </a:t>
            </a:r>
            <a:r>
              <a:rPr lang="pt-BR" i="1" dirty="0" smtClean="0"/>
              <a:t>clusters = </a:t>
            </a:r>
            <a:r>
              <a:rPr lang="pt-BR" dirty="0" smtClean="0"/>
              <a:t>potencializar e recursos </a:t>
            </a:r>
            <a:r>
              <a:rPr lang="pt-BR" dirty="0">
                <a:cs typeface="Calibri"/>
              </a:rPr>
              <a:t>→ compartilhar x competir →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fronteiras</a:t>
            </a:r>
            <a:r>
              <a:rPr lang="pt-BR" dirty="0">
                <a:cs typeface="Calibri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indistintas</a:t>
            </a:r>
            <a:r>
              <a:rPr lang="pt-BR" dirty="0">
                <a:cs typeface="Calibri"/>
              </a:rPr>
              <a:t> (p. 25) </a:t>
            </a:r>
            <a:endParaRPr lang="pt-BR" i="1" dirty="0" smtClean="0"/>
          </a:p>
          <a:p>
            <a:pPr lvl="0"/>
            <a:r>
              <a:rPr lang="pt-BR" i="0" dirty="0" smtClean="0"/>
              <a:t>Diferem dos cartéis  em termos de estrutura, organização e propósitos </a:t>
            </a:r>
            <a:r>
              <a:rPr lang="pt-BR" dirty="0">
                <a:cs typeface="Calibri"/>
              </a:rPr>
              <a:t>→  nova teoria da </a:t>
            </a:r>
            <a:r>
              <a:rPr lang="pt-BR" dirty="0" smtClean="0">
                <a:cs typeface="Calibri"/>
              </a:rPr>
              <a:t>firma (p.26)</a:t>
            </a:r>
            <a:endParaRPr lang="pt-BR" i="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PENROSE, E. (2006).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teoria do Crescimento da Firma</a:t>
            </a:r>
            <a:r>
              <a:rPr lang="pt-BR" dirty="0"/>
              <a:t>. Editora da </a:t>
            </a:r>
            <a:r>
              <a:rPr lang="pt-BR" dirty="0" smtClean="0"/>
              <a:t>Unicamp.</a:t>
            </a:r>
          </a:p>
          <a:p>
            <a:r>
              <a:rPr lang="pt-BR" dirty="0"/>
              <a:t>SZMERECSÁNYI,T. Contribuições de Edith </a:t>
            </a:r>
            <a:r>
              <a:rPr lang="pt-BR" dirty="0" err="1"/>
              <a:t>Penrose</a:t>
            </a:r>
            <a:r>
              <a:rPr lang="pt-BR" dirty="0"/>
              <a:t> às Teorias do Progresso Técnico na Concorrência Oligopolista.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Revista de Economia Política</a:t>
            </a:r>
            <a:r>
              <a:rPr lang="pt-BR" dirty="0"/>
              <a:t>, vol. 21, no. 1 (81), </a:t>
            </a:r>
            <a:r>
              <a:rPr lang="pt-BR" dirty="0" err="1"/>
              <a:t>jan</a:t>
            </a:r>
            <a:r>
              <a:rPr lang="pt-BR" dirty="0"/>
              <a:t>-mar/2001.</a:t>
            </a:r>
          </a:p>
        </p:txBody>
      </p:sp>
    </p:spTree>
    <p:extLst>
      <p:ext uri="{BB962C8B-B14F-4D97-AF65-F5344CB8AC3E}">
        <p14:creationId xmlns:p14="http://schemas.microsoft.com/office/powerpoint/2010/main" val="344962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Penrose</a:t>
            </a:r>
            <a:r>
              <a:rPr lang="pt-BR" smtClean="0"/>
              <a:t> (1914-96) </a:t>
            </a:r>
            <a:r>
              <a:rPr lang="pt-BR" dirty="0" smtClean="0"/>
              <a:t>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Questão: comportamento, crescimento, as estruturas organizacionais e problemas administrativos das firmas</a:t>
            </a:r>
          </a:p>
          <a:p>
            <a:r>
              <a:rPr lang="pt-BR" dirty="0" smtClean="0"/>
              <a:t>Ponto de partida é a teoria neoclássica da firma (mercados perfeitamente competitivos, dos preços relativos e da alocação ótima de </a:t>
            </a:r>
            <a:r>
              <a:rPr lang="pt-BR" dirty="0" err="1" smtClean="0"/>
              <a:t>Pareto</a:t>
            </a:r>
            <a:r>
              <a:rPr lang="pt-BR" dirty="0" smtClean="0"/>
              <a:t>) → “ciência madura” sem as instituições (exclusive a firma como organização)</a:t>
            </a:r>
          </a:p>
          <a:p>
            <a:r>
              <a:rPr lang="pt-BR" dirty="0" smtClean="0"/>
              <a:t>Economistas livre pensadores: sociólogos, institucionalistas, psicólogos do comportamento econômico, analistas de negócios gozavam de status inferior → carentes de fundamentação </a:t>
            </a:r>
            <a:r>
              <a:rPr lang="pt-BR" dirty="0" smtClean="0"/>
              <a:t>teórica. Como incorporar sua contribuição? </a:t>
            </a:r>
          </a:p>
          <a:p>
            <a:r>
              <a:rPr lang="pt-BR" dirty="0" smtClean="0"/>
              <a:t>Separação macro (contribuições das C. Humanas) e micro (economia pura) 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A micro tradicional por seu lado desconsidera a firma como organização (p.11</a:t>
            </a:r>
            <a:r>
              <a:rPr lang="pt-BR" dirty="0" smtClean="0"/>
              <a:t>)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Não é útil tentar integrar essas abordagens! (11)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Inquietação: </a:t>
            </a:r>
            <a:r>
              <a:rPr lang="pt-BR" dirty="0" err="1" smtClean="0"/>
              <a:t>pq</a:t>
            </a:r>
            <a:r>
              <a:rPr lang="pt-BR" dirty="0" smtClean="0"/>
              <a:t> a firma na busca de seu equilíbrio </a:t>
            </a:r>
            <a:r>
              <a:rPr lang="pt-BR" dirty="0" err="1" smtClean="0"/>
              <a:t>maximizador</a:t>
            </a:r>
            <a:r>
              <a:rPr lang="pt-BR" dirty="0" smtClean="0"/>
              <a:t> de lucros deveria ser pequena, ou “não deveria ser de  um tamanho que destruísse os próprios fundamentos do modelo teórico de uma economia perfeitamente competitiva”? (p. 11)</a:t>
            </a:r>
          </a:p>
          <a:p>
            <a:r>
              <a:rPr lang="pt-BR" dirty="0" smtClean="0"/>
              <a:t>Entender o interior da firma, a organização; buscar entender a administração dos negócios, suas </a:t>
            </a:r>
            <a:r>
              <a:rPr lang="pt-BR" dirty="0" smtClean="0"/>
              <a:t>políticas → área de estudo</a:t>
            </a:r>
            <a:endParaRPr lang="pt-BR" dirty="0" smtClean="0"/>
          </a:p>
          <a:p>
            <a:r>
              <a:rPr lang="pt-BR" dirty="0" smtClean="0"/>
              <a:t>Anos 50 - questão: haveria algo inerente as firmas que tanto promovia seu crescimento como limitava seu rumo? Firma dotada de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interior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/>
              <a:t>Penrose</a:t>
            </a:r>
            <a:r>
              <a:rPr lang="pt-BR" dirty="0" smtClean="0"/>
              <a:t> empreendeu o estudo sobre o crescimento da firma, em sua natureza → sua “parte interna” </a:t>
            </a:r>
          </a:p>
          <a:p>
            <a:r>
              <a:rPr lang="pt-BR" dirty="0" smtClean="0"/>
              <a:t>Limita a análise às firmas produtivas: aquisição e organização de recursos (insumos, humanos e técnicos), fornecer bens e serviços e obter lucros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 = conjunto de recursos interligados numa estrutura administrativa</a:t>
            </a:r>
            <a:r>
              <a:rPr lang="pt-BR" dirty="0" smtClean="0"/>
              <a:t>, cujas fronteiras são determinadas pela “área de coordenação administrativa” e por “comunicações dotadas de autoridade.” </a:t>
            </a:r>
          </a:p>
          <a:p>
            <a:r>
              <a:rPr lang="pt-BR" dirty="0" smtClean="0"/>
              <a:t>Decidiu examinar a “firma gerencial” compromisso com os interesses de crescimento da firma.</a:t>
            </a:r>
          </a:p>
          <a:p>
            <a:r>
              <a:rPr lang="pt-BR" dirty="0" smtClean="0"/>
              <a:t>(problema contemporâneo: diretores comprometidos em aumentar os </a:t>
            </a:r>
            <a:r>
              <a:rPr lang="pt-BR" i="1" dirty="0" smtClean="0"/>
              <a:t>pró-labores</a:t>
            </a:r>
            <a:r>
              <a:rPr lang="pt-BR" dirty="0" smtClean="0"/>
              <a:t> próprios e dos acionistas, problema relativo as instituições bancárias, como observou Marx)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Organizações administrativas coerentes (teoria do conhecimento </a:t>
            </a:r>
            <a:r>
              <a:rPr lang="pt-BR" dirty="0" smtClean="0"/>
              <a:t>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pressupostos fundamentais</a:t>
            </a:r>
            <a:r>
              <a:rPr lang="pt-B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a</a:t>
            </a:r>
            <a:r>
              <a:rPr lang="pt-BR" dirty="0" smtClean="0"/>
              <a:t>dministradores interessados em reter os lucros nas firmas;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i</a:t>
            </a:r>
            <a:r>
              <a:rPr lang="pt-BR" dirty="0" smtClean="0"/>
              <a:t>nteresse pelos lucros → fonte barata de recursos para o crescimento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(pressupostos que já não são tão aplicáveis atualmente)</a:t>
            </a:r>
          </a:p>
          <a:p>
            <a:r>
              <a:rPr lang="pt-BR" dirty="0" smtClean="0"/>
              <a:t>Condição para o crescimento enquanto organizações administrativas coerentes era a disponibilidade desses recursos humanos – “administradores herdados”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Tão logo se consubstanciasse o crescimento o  corpo administrativo se dedicaria a nova expansão; não há limite → 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 procura meios para usar mais lucrativamente os serviços de seus próprios recursos (p.14)</a:t>
            </a:r>
            <a:r>
              <a:rPr lang="pt-BR" dirty="0" smtClean="0"/>
              <a:t>→ recursos humanos são a um só tempo estímulo e limite à expansão da firma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Oportunidades externas</a:t>
            </a:r>
            <a:r>
              <a:rPr lang="pt-BR" dirty="0" smtClean="0"/>
              <a:t>: entorno </a:t>
            </a:r>
            <a:r>
              <a:rPr lang="pt-BR" dirty="0"/>
              <a:t>relevante → captura </a:t>
            </a:r>
            <a:r>
              <a:rPr lang="pt-BR" dirty="0" smtClean="0"/>
              <a:t>das oportunidades do entorno (oportunidades de negócios) também passível de manipulação pelos recursos humanos para o benefício da firma;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</a:t>
            </a:r>
            <a:r>
              <a:rPr lang="pt-BR" dirty="0" smtClean="0"/>
              <a:t>: a firma estaria limitada aos produtos existentes, ou a demanda deveria ser vista a partir de seus recursos e conhecimentos?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diversificação da firma</a:t>
            </a:r>
            <a:r>
              <a:rPr lang="pt-BR" dirty="0" smtClean="0"/>
              <a:t>, o que coloca a questão pelo lado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</a:t>
            </a:r>
            <a:r>
              <a:rPr lang="pt-BR" dirty="0" smtClean="0"/>
              <a:t> e dos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custos</a:t>
            </a:r>
            <a:r>
              <a:rPr lang="pt-BR" dirty="0" smtClean="0"/>
              <a:t> para o crescimento.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Crescimento cumulativo dos conhecimentos: história tem importância </a:t>
            </a:r>
            <a:r>
              <a:rPr lang="pt-BR" dirty="0" smtClean="0"/>
              <a:t>→ processo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evolucionário</a:t>
            </a:r>
            <a:r>
              <a:rPr lang="pt-BR" dirty="0" smtClean="0"/>
              <a:t> em que os administradores aprendem a agir eficientemente dentro do ambiente </a:t>
            </a:r>
            <a:r>
              <a:rPr lang="pt-BR" dirty="0" smtClean="0"/>
              <a:t>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equilíbrio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teórico e político </a:t>
            </a:r>
            <a:r>
              <a:rPr lang="pt-BR" dirty="0" smtClean="0"/>
              <a:t>= </a:t>
            </a:r>
            <a:r>
              <a:rPr lang="pt-BR" dirty="0" smtClean="0"/>
              <a:t>estabilidade da firma (ideias e ações e não preços e quantidades)</a:t>
            </a:r>
          </a:p>
          <a:p>
            <a:pPr marL="0" indent="0">
              <a:buNone/>
            </a:pPr>
            <a:r>
              <a:rPr lang="pt-BR" dirty="0" smtClean="0"/>
              <a:t>    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governamentais importam!</a:t>
            </a:r>
          </a:p>
          <a:p>
            <a:r>
              <a:rPr lang="pt-BR" dirty="0" smtClean="0"/>
              <a:t>Lembra </a:t>
            </a:r>
            <a:r>
              <a:rPr lang="pt-BR" dirty="0" err="1" smtClean="0"/>
              <a:t>Shumpeter</a:t>
            </a:r>
            <a:r>
              <a:rPr lang="pt-BR" dirty="0" smtClean="0"/>
              <a:t>: “destruição criadora” → revolução por dentro → “impulsos descontínuos” sendo as grandes firmas o motor do capitalismo, da destruição criadora → empresários com grandes ideias</a:t>
            </a:r>
          </a:p>
          <a:p>
            <a:r>
              <a:rPr lang="pt-BR" dirty="0" smtClean="0"/>
              <a:t>Comportamento estratégico das firmas = institucionalização da inovação organizacional </a:t>
            </a:r>
            <a:r>
              <a:rPr lang="pt-BR" dirty="0" err="1" smtClean="0"/>
              <a:t>shumpteriana</a:t>
            </a:r>
            <a:r>
              <a:rPr lang="pt-BR" dirty="0" smtClean="0"/>
              <a:t> (ler pag. 18, citação de Best:1990)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Multinacionais</a:t>
            </a:r>
            <a:r>
              <a:rPr lang="pt-BR" dirty="0" smtClean="0"/>
              <a:t>: firmas globais → impacto nas economias nacionais </a:t>
            </a:r>
            <a:r>
              <a:rPr lang="pt-BR" dirty="0" smtClean="0"/>
              <a:t>→ busca de oportunidades</a:t>
            </a:r>
            <a:endParaRPr lang="pt-BR" dirty="0" smtClean="0"/>
          </a:p>
          <a:p>
            <a:r>
              <a:rPr lang="pt-BR" dirty="0" smtClean="0"/>
              <a:t>IDE como síntese contemporânea dos processos das firmas (p. 19), ainda assim, merecem uma análise empírica</a:t>
            </a:r>
          </a:p>
          <a:p>
            <a:r>
              <a:rPr lang="pt-BR" b="1" dirty="0" smtClean="0"/>
              <a:t>O problema dos limites</a:t>
            </a:r>
          </a:p>
          <a:p>
            <a:r>
              <a:rPr lang="pt-BR" dirty="0" smtClean="0"/>
              <a:t>Fronteira da firma: gerenciamento </a:t>
            </a:r>
            <a:r>
              <a:rPr lang="pt-BR" dirty="0"/>
              <a:t>e </a:t>
            </a:r>
            <a:r>
              <a:rPr lang="pt-BR" dirty="0" smtClean="0"/>
              <a:t>administração,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 o que a distingue do mercado </a:t>
            </a:r>
            <a:r>
              <a:rPr lang="pt-BR" dirty="0" smtClean="0"/>
              <a:t>→ </a:t>
            </a:r>
            <a:r>
              <a:rPr lang="pt-BR" dirty="0"/>
              <a:t>unidade </a:t>
            </a:r>
            <a:r>
              <a:rPr lang="pt-BR" dirty="0" smtClean="0"/>
              <a:t>de planejamento, à medida que cresce, expande as fronteiras e responsabilidades </a:t>
            </a:r>
            <a:r>
              <a:rPr lang="pt-BR" dirty="0"/>
              <a:t>administrativas </a:t>
            </a:r>
            <a:r>
              <a:rPr lang="pt-BR" dirty="0" smtClean="0"/>
              <a:t>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distinção é o mercado/dicotomia firma x mercado </a:t>
            </a:r>
            <a:r>
              <a:rPr lang="pt-BR" dirty="0" smtClean="0"/>
              <a:t>(?) mercado = rede integrada por rivais em concorrência direta, como diferenciar cooperação e transações de mercado?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argumento é que o limite é o conhecimento → </a:t>
            </a:r>
            <a:r>
              <a:rPr lang="pt-BR" b="1" dirty="0" smtClean="0"/>
              <a:t>papel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pesquisa na capacitação tecnológica</a:t>
            </a:r>
          </a:p>
          <a:p>
            <a:r>
              <a:rPr lang="pt-BR" dirty="0" smtClean="0"/>
              <a:t>Neoclássicos ao desconsiderarem a organização, o limite era externo: demanda e custos crescentes, </a:t>
            </a:r>
          </a:p>
          <a:p>
            <a:r>
              <a:rPr lang="pt-BR" dirty="0" smtClean="0"/>
              <a:t>se a demanda não é fator limitante </a:t>
            </a:r>
            <a:r>
              <a:rPr lang="pt-BR" dirty="0" smtClean="0"/>
              <a:t>(diversificação) </a:t>
            </a:r>
            <a:r>
              <a:rPr lang="pt-BR" dirty="0" smtClean="0"/>
              <a:t>o limite estaria na curva de custos, porém </a:t>
            </a:r>
            <a:r>
              <a:rPr lang="pt-BR" dirty="0" smtClean="0"/>
              <a:t>considerando ganhos de escala, não há limites ao tamanho, pois qualquer um pode ser eficiente.</a:t>
            </a:r>
            <a:endParaRPr lang="pt-BR" dirty="0" smtClean="0"/>
          </a:p>
          <a:p>
            <a:r>
              <a:rPr lang="pt-BR" dirty="0"/>
              <a:t>e</a:t>
            </a:r>
            <a:r>
              <a:rPr lang="pt-BR" dirty="0" smtClean="0"/>
              <a:t>nquanto organização e unidade de planejamento:  recorre aos estudos relativos a estrutura organizacional → teoria dos custos de transação (multidivisional) e  teoria das organizações (modelo japonês, </a:t>
            </a:r>
            <a:r>
              <a:rPr lang="pt-BR" dirty="0" err="1" smtClean="0"/>
              <a:t>pex</a:t>
            </a:r>
            <a:r>
              <a:rPr lang="pt-BR" dirty="0" smtClean="0"/>
              <a:t>.)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934</Words>
  <Application>Microsoft Office PowerPoint</Application>
  <PresentationFormat>Apresentação na tela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do Office</vt:lpstr>
      <vt:lpstr>Penrose e a teoria  da firma</vt:lpstr>
      <vt:lpstr>Penrose (1914-96)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Eliana</dc:creator>
  <cp:lastModifiedBy>USP</cp:lastModifiedBy>
  <cp:revision>42</cp:revision>
  <cp:lastPrinted>2013-11-04T14:11:58Z</cp:lastPrinted>
  <dcterms:created xsi:type="dcterms:W3CDTF">2012-10-30T17:51:18Z</dcterms:created>
  <dcterms:modified xsi:type="dcterms:W3CDTF">2014-11-04T12:28:09Z</dcterms:modified>
</cp:coreProperties>
</file>