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71" r:id="rId12"/>
    <p:sldId id="275" r:id="rId13"/>
    <p:sldId id="281" r:id="rId14"/>
    <p:sldId id="285" r:id="rId15"/>
    <p:sldId id="286" r:id="rId16"/>
    <p:sldId id="287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99" r:id="rId25"/>
    <p:sldId id="304" r:id="rId26"/>
    <p:sldId id="316" r:id="rId27"/>
    <p:sldId id="318" r:id="rId28"/>
    <p:sldId id="322" r:id="rId29"/>
    <p:sldId id="334" r:id="rId30"/>
    <p:sldId id="34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6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35D64-8A68-654D-9ED2-DB046E4A0472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9D0D-5AC2-9144-9168-7D9781A2F4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5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F8A483-7644-084F-A6B9-E86E726C271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AA5823-B1C2-564F-9FB1-714F183DAE5D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Aleitamento</a:t>
            </a:r>
            <a:r>
              <a:rPr lang="en-US" dirty="0" smtClean="0"/>
              <a:t> </a:t>
            </a:r>
            <a:r>
              <a:rPr lang="en-US" dirty="0" err="1" smtClean="0"/>
              <a:t>Materno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FSP </a:t>
            </a:r>
          </a:p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733362" y="5497043"/>
            <a:ext cx="385458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Sandra Regina de </a:t>
            </a:r>
            <a:r>
              <a:rPr lang="en-US" dirty="0" smtClean="0"/>
              <a:t>Souza</a:t>
            </a:r>
          </a:p>
          <a:p>
            <a:r>
              <a:rPr lang="en-US" dirty="0" smtClean="0"/>
              <a:t>Denise </a:t>
            </a:r>
            <a:r>
              <a:rPr lang="en-US" dirty="0" err="1" smtClean="0"/>
              <a:t>Niy</a:t>
            </a:r>
            <a:endParaRPr lang="en-US" dirty="0" smtClean="0"/>
          </a:p>
          <a:p>
            <a:r>
              <a:rPr lang="en-US" dirty="0" smtClean="0"/>
              <a:t>Simone </a:t>
            </a:r>
            <a:r>
              <a:rPr lang="en-US" dirty="0" err="1" smtClean="0"/>
              <a:t>Grilo</a:t>
            </a:r>
            <a:r>
              <a:rPr lang="en-US" dirty="0" smtClean="0"/>
              <a:t> </a:t>
            </a:r>
            <a:r>
              <a:rPr lang="en-US" dirty="0" err="1" smtClean="0"/>
              <a:t>Diniz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76" y="469557"/>
            <a:ext cx="3183308" cy="482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48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008000"/>
          </a:solidFill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200" b="1">
                <a:solidFill>
                  <a:schemeClr val="bg1"/>
                </a:solidFill>
                <a:latin typeface="Arial" charset="0"/>
              </a:rPr>
              <a:t>Como apoiar a prática da amamentação na sala de parto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5029200"/>
          </a:xfrm>
          <a:solidFill>
            <a:srgbClr val="CCFFCC"/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pt-BR" sz="2800" b="1">
                <a:latin typeface="Arial" charset="0"/>
              </a:rPr>
              <a:t>A experiência do trabalho de parto e parto pode afetar a amamentação e determinar sua duração.</a:t>
            </a:r>
          </a:p>
          <a:p>
            <a:pPr>
              <a:lnSpc>
                <a:spcPct val="140000"/>
              </a:lnSpc>
            </a:pPr>
            <a:r>
              <a:rPr lang="pt-BR" sz="2800" b="1">
                <a:latin typeface="Arial" charset="0"/>
              </a:rPr>
              <a:t>As práticas que separam as mães de seus bebês precisam ser mudadas.</a:t>
            </a:r>
          </a:p>
          <a:p>
            <a:pPr>
              <a:lnSpc>
                <a:spcPct val="140000"/>
              </a:lnSpc>
            </a:pPr>
            <a:r>
              <a:rPr lang="pt-BR" sz="2800" b="1">
                <a:latin typeface="Arial" charset="0"/>
              </a:rPr>
              <a:t>As mães precisam de uma atmosfera de afeto e tranqüilidade para se sentirem bem cuidadas.</a:t>
            </a:r>
          </a:p>
        </p:txBody>
      </p:sp>
    </p:spTree>
    <p:extLst>
      <p:ext uri="{BB962C8B-B14F-4D97-AF65-F5344CB8AC3E}">
        <p14:creationId xmlns:p14="http://schemas.microsoft.com/office/powerpoint/2010/main" val="13227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219200"/>
          </a:xfrm>
          <a:solidFill>
            <a:srgbClr val="CCFFCC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3200" b="1">
                <a:solidFill>
                  <a:schemeClr val="tx1"/>
                </a:solidFill>
                <a:latin typeface="Arial" charset="0"/>
              </a:rPr>
              <a:t>Como criar uma atmosfera favorável na sala de parto e facilitar a amamentação precoce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5181600"/>
          </a:xfrm>
          <a:solidFill>
            <a:srgbClr val="0080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Estimule e favoreça a presença de um acompanhante, de escolha da mãe, durante o trabalho de parto e parto.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Não utilize analgésicos e/ou anestesia se não for estritamente necessário.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Não insista para que as mães fiquem deitadas durante todo o trabalho de parto.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Permita que mães e bebês mantenham contato ininterrupto durante pelo menos uma hora após o nascimento.</a:t>
            </a:r>
          </a:p>
        </p:txBody>
      </p:sp>
    </p:spTree>
    <p:extLst>
      <p:ext uri="{BB962C8B-B14F-4D97-AF65-F5344CB8AC3E}">
        <p14:creationId xmlns:p14="http://schemas.microsoft.com/office/powerpoint/2010/main" val="41558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914400"/>
          </a:xfrm>
          <a:solidFill>
            <a:srgbClr val="008000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3200">
                <a:solidFill>
                  <a:schemeClr val="bg1"/>
                </a:solidFill>
                <a:latin typeface="Arial" charset="0"/>
              </a:rPr>
              <a:t>Como ajudar a mãe após uma cesárea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5562600"/>
          </a:xfrm>
          <a:solidFill>
            <a:srgbClr val="CCFFCC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2800" b="1">
                <a:latin typeface="Arial" charset="0"/>
              </a:rPr>
              <a:t>Encoraje-a a amamentar dentro de 30 minutos após estar em condições de responder ao bebê.</a:t>
            </a:r>
          </a:p>
          <a:p>
            <a:pPr>
              <a:lnSpc>
                <a:spcPct val="120000"/>
              </a:lnSpc>
            </a:pPr>
            <a:r>
              <a:rPr lang="pt-BR" sz="2800" b="1">
                <a:latin typeface="Arial" charset="0"/>
              </a:rPr>
              <a:t>Se a mãe for responsiva, isso pode acontecer na sala de parto, mesmo que ela ainda esteja </a:t>
            </a:r>
            <a:r>
              <a:rPr lang="en-US" sz="2800" b="1">
                <a:latin typeface="Arial" charset="0"/>
              </a:rPr>
              <a:t>anestesiada.</a:t>
            </a:r>
            <a:endParaRPr lang="pt-BR" sz="2800" b="1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2800" b="1">
                <a:latin typeface="Arial" charset="0"/>
              </a:rPr>
              <a:t>Talvez seja necessário alterar a posição do soro para deixar o bebê junto à mãe.</a:t>
            </a:r>
          </a:p>
          <a:p>
            <a:pPr>
              <a:lnSpc>
                <a:spcPct val="120000"/>
              </a:lnSpc>
            </a:pPr>
            <a:r>
              <a:rPr lang="pt-BR" sz="2800" b="1">
                <a:latin typeface="Arial" charset="0"/>
              </a:rPr>
              <a:t>Propicie o alojamento conjunto assim que a mãe possa responder ao bebê.</a:t>
            </a:r>
          </a:p>
        </p:txBody>
      </p:sp>
    </p:spTree>
    <p:extLst>
      <p:ext uri="{BB962C8B-B14F-4D97-AF65-F5344CB8AC3E}">
        <p14:creationId xmlns:p14="http://schemas.microsoft.com/office/powerpoint/2010/main" val="22441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609600" y="228600"/>
            <a:ext cx="7848600" cy="6477000"/>
            <a:chOff x="384" y="144"/>
            <a:chExt cx="4944" cy="4080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576" y="144"/>
              <a:ext cx="4608" cy="19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4000" b="1">
                  <a:solidFill>
                    <a:srgbClr val="008000"/>
                  </a:solidFill>
                  <a:latin typeface="Arial" charset="0"/>
                </a:rPr>
                <a:t>Oferecer ajuda às mães na sala de parto, facilita o estabelecimento precoce da amamentação e estimula o trabalho em equipe.</a:t>
              </a:r>
            </a:p>
          </p:txBody>
        </p:sp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696"/>
              <a:ext cx="49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34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292"/>
              <a:ext cx="3264" cy="1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3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3505200" cy="6553200"/>
          </a:xfrm>
          <a:solidFill>
            <a:schemeClr val="bg1"/>
          </a:solidFill>
          <a:ln w="57150">
            <a:solidFill>
              <a:srgbClr val="CC99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</a:t>
            </a:r>
            <a: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 O LEITE </a:t>
            </a:r>
            <a:b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VAI DO PEITO </a:t>
            </a:r>
            <a:b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</a:t>
            </a:r>
            <a:r>
              <a:rPr lang="en-US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O </a:t>
            </a:r>
            <a: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BEBÊ</a:t>
            </a:r>
            <a:endParaRPr lang="pt-BR" sz="4000" b="1">
              <a:solidFill>
                <a:srgbClr val="FF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943600" y="58674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Instituto de Saúde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CIP/SES-SP</a:t>
            </a:r>
          </a:p>
        </p:txBody>
      </p: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228600" y="228600"/>
            <a:ext cx="2133600" cy="3186113"/>
            <a:chOff x="144" y="144"/>
            <a:chExt cx="1344" cy="2007"/>
          </a:xfrm>
        </p:grpSpPr>
        <p:pic>
          <p:nvPicPr>
            <p:cNvPr id="46096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1296" cy="1968"/>
            </a:xfrm>
            <a:prstGeom prst="rect">
              <a:avLst/>
            </a:prstGeom>
            <a:noFill/>
            <a:ln w="38100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6099" name="Text Box 19"/>
            <p:cNvSpPr txBox="1">
              <a:spLocks noChangeArrowheads="1"/>
            </p:cNvSpPr>
            <p:nvPr/>
          </p:nvSpPr>
          <p:spPr bwMode="auto">
            <a:xfrm>
              <a:off x="144" y="192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</a:t>
              </a:r>
            </a:p>
          </p:txBody>
        </p:sp>
      </p:grpSp>
      <p:grpSp>
        <p:nvGrpSpPr>
          <p:cNvPr id="46103" name="Group 23"/>
          <p:cNvGrpSpPr>
            <a:grpSpLocks/>
          </p:cNvGrpSpPr>
          <p:nvPr/>
        </p:nvGrpSpPr>
        <p:grpSpPr bwMode="auto">
          <a:xfrm>
            <a:off x="268288" y="3581400"/>
            <a:ext cx="2093912" cy="3124200"/>
            <a:chOff x="169" y="2256"/>
            <a:chExt cx="1319" cy="1968"/>
          </a:xfrm>
        </p:grpSpPr>
        <p:pic>
          <p:nvPicPr>
            <p:cNvPr id="46098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" y="2256"/>
              <a:ext cx="1319" cy="1968"/>
            </a:xfrm>
            <a:prstGeom prst="rect">
              <a:avLst/>
            </a:prstGeom>
            <a:noFill/>
            <a:ln w="38100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192" y="399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6104" name="Group 24"/>
          <p:cNvGrpSpPr>
            <a:grpSpLocks/>
          </p:cNvGrpSpPr>
          <p:nvPr/>
        </p:nvGrpSpPr>
        <p:grpSpPr bwMode="auto">
          <a:xfrm>
            <a:off x="6197600" y="304800"/>
            <a:ext cx="3175000" cy="4114800"/>
            <a:chOff x="3904" y="192"/>
            <a:chExt cx="2000" cy="2592"/>
          </a:xfrm>
        </p:grpSpPr>
        <p:pic>
          <p:nvPicPr>
            <p:cNvPr id="46093" name="Picture 13" descr="C:\PROJETO IHAC e uso de software\Site aleitamento.org.br\uk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" y="192"/>
              <a:ext cx="1760" cy="2592"/>
            </a:xfrm>
            <a:prstGeom prst="rect">
              <a:avLst/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01" name="Text Box 21"/>
            <p:cNvSpPr txBox="1">
              <a:spLocks noChangeArrowheads="1"/>
            </p:cNvSpPr>
            <p:nvPr/>
          </p:nvSpPr>
          <p:spPr bwMode="auto">
            <a:xfrm>
              <a:off x="5472" y="2457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3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09800"/>
            <a:ext cx="8229600" cy="44196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40000"/>
              </a:lnSpc>
              <a:buFontTx/>
              <a:buChar char="•"/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 um peito que produza </a:t>
            </a:r>
          </a:p>
          <a:p>
            <a:pPr algn="l">
              <a:lnSpc>
                <a:spcPct val="14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	e libere leite.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 um bebê capaz de retirar leite do 	peito por meio de sucção 	eficiente.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85800" y="457200"/>
            <a:ext cx="4495800" cy="11049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rgbClr val="FF0066"/>
                </a:solidFill>
              </a:rPr>
              <a:t>PARA AMAMENTAR É NECESSÁRIO: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276350"/>
            <a:ext cx="3543300" cy="2686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8686800" y="35956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06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 descr="M:\JPG\TransPeito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3608388" cy="485775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2227" name="Text Box 1027"/>
          <p:cNvSpPr txBox="1">
            <a:spLocks noChangeArrowheads="1"/>
          </p:cNvSpPr>
          <p:nvPr/>
        </p:nvSpPr>
        <p:spPr bwMode="auto">
          <a:xfrm>
            <a:off x="3200400" y="5029200"/>
            <a:ext cx="25908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 b="1"/>
              <a:t>ALVÉOLO</a:t>
            </a:r>
          </a:p>
        </p:txBody>
      </p:sp>
      <p:sp>
        <p:nvSpPr>
          <p:cNvPr id="52228" name="Text Box 1028"/>
          <p:cNvSpPr txBox="1">
            <a:spLocks noChangeArrowheads="1"/>
          </p:cNvSpPr>
          <p:nvPr/>
        </p:nvSpPr>
        <p:spPr bwMode="auto">
          <a:xfrm>
            <a:off x="4114800" y="4419600"/>
            <a:ext cx="41910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000" b="1"/>
              <a:t>GLÂNDULA DE MONTGOMERY</a:t>
            </a:r>
          </a:p>
        </p:txBody>
      </p:sp>
      <p:sp>
        <p:nvSpPr>
          <p:cNvPr id="52229" name="Text Box 1029"/>
          <p:cNvSpPr txBox="1">
            <a:spLocks noChangeArrowheads="1"/>
          </p:cNvSpPr>
          <p:nvPr/>
        </p:nvSpPr>
        <p:spPr bwMode="auto">
          <a:xfrm>
            <a:off x="4724400" y="3657600"/>
            <a:ext cx="27432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 b="1"/>
              <a:t>ARÉOLA</a:t>
            </a:r>
          </a:p>
        </p:txBody>
      </p:sp>
      <p:sp>
        <p:nvSpPr>
          <p:cNvPr id="52230" name="Text Box 1030"/>
          <p:cNvSpPr txBox="1">
            <a:spLocks noChangeArrowheads="1"/>
          </p:cNvSpPr>
          <p:nvPr/>
        </p:nvSpPr>
        <p:spPr bwMode="auto">
          <a:xfrm>
            <a:off x="5410200" y="2971800"/>
            <a:ext cx="20574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 b="1"/>
              <a:t>MAMILO</a:t>
            </a:r>
          </a:p>
        </p:txBody>
      </p:sp>
      <p:sp>
        <p:nvSpPr>
          <p:cNvPr id="52231" name="Text Box 1031"/>
          <p:cNvSpPr txBox="1">
            <a:spLocks noChangeArrowheads="1"/>
          </p:cNvSpPr>
          <p:nvPr/>
        </p:nvSpPr>
        <p:spPr bwMode="auto">
          <a:xfrm>
            <a:off x="4648200" y="2209800"/>
            <a:ext cx="28194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 b="1"/>
              <a:t>SEIO LACTÍFERO</a:t>
            </a:r>
          </a:p>
        </p:txBody>
      </p:sp>
      <p:sp>
        <p:nvSpPr>
          <p:cNvPr id="52232" name="Text Box 1032"/>
          <p:cNvSpPr txBox="1">
            <a:spLocks noChangeArrowheads="1"/>
          </p:cNvSpPr>
          <p:nvPr/>
        </p:nvSpPr>
        <p:spPr bwMode="auto">
          <a:xfrm>
            <a:off x="4419600" y="1524000"/>
            <a:ext cx="29718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000" b="1"/>
              <a:t>  DUCTO LACTÍFERO</a:t>
            </a:r>
          </a:p>
        </p:txBody>
      </p:sp>
      <p:sp>
        <p:nvSpPr>
          <p:cNvPr id="52233" name="Text Box 1033"/>
          <p:cNvSpPr txBox="1">
            <a:spLocks noChangeArrowheads="1"/>
          </p:cNvSpPr>
          <p:nvPr/>
        </p:nvSpPr>
        <p:spPr bwMode="auto">
          <a:xfrm>
            <a:off x="3810000" y="838200"/>
            <a:ext cx="35052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000" b="1"/>
              <a:t>CÉLULAS ALVEOLARES</a:t>
            </a:r>
          </a:p>
        </p:txBody>
      </p:sp>
      <p:sp>
        <p:nvSpPr>
          <p:cNvPr id="52234" name="Text Box 1034"/>
          <p:cNvSpPr txBox="1">
            <a:spLocks noChangeArrowheads="1"/>
          </p:cNvSpPr>
          <p:nvPr/>
        </p:nvSpPr>
        <p:spPr bwMode="auto">
          <a:xfrm>
            <a:off x="3429000" y="152400"/>
            <a:ext cx="38100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000" b="1"/>
              <a:t>CÉLULAS MIOEPITELIAIS</a:t>
            </a:r>
          </a:p>
        </p:txBody>
      </p:sp>
      <p:sp>
        <p:nvSpPr>
          <p:cNvPr id="52235" name="Line 1035"/>
          <p:cNvSpPr>
            <a:spLocks noChangeShapeType="1"/>
          </p:cNvSpPr>
          <p:nvPr/>
        </p:nvSpPr>
        <p:spPr bwMode="auto">
          <a:xfrm flipV="1">
            <a:off x="2819400" y="762000"/>
            <a:ext cx="609600" cy="990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036"/>
          <p:cNvSpPr>
            <a:spLocks noChangeShapeType="1"/>
          </p:cNvSpPr>
          <p:nvPr/>
        </p:nvSpPr>
        <p:spPr bwMode="auto">
          <a:xfrm rot="21053593" flipV="1">
            <a:off x="3363913" y="1233488"/>
            <a:ext cx="431800" cy="3683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037"/>
          <p:cNvSpPr>
            <a:spLocks noChangeShapeType="1"/>
          </p:cNvSpPr>
          <p:nvPr/>
        </p:nvSpPr>
        <p:spPr bwMode="auto">
          <a:xfrm flipV="1">
            <a:off x="3962400" y="1828800"/>
            <a:ext cx="609600" cy="4572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038"/>
          <p:cNvSpPr>
            <a:spLocks noChangeShapeType="1"/>
          </p:cNvSpPr>
          <p:nvPr/>
        </p:nvSpPr>
        <p:spPr bwMode="auto">
          <a:xfrm rot="20925123" flipV="1">
            <a:off x="4037013" y="2582863"/>
            <a:ext cx="533400" cy="238125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039"/>
          <p:cNvSpPr>
            <a:spLocks noChangeShapeType="1"/>
          </p:cNvSpPr>
          <p:nvPr/>
        </p:nvSpPr>
        <p:spPr bwMode="auto">
          <a:xfrm>
            <a:off x="4724400" y="3200400"/>
            <a:ext cx="6096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040"/>
          <p:cNvSpPr>
            <a:spLocks noChangeShapeType="1"/>
          </p:cNvSpPr>
          <p:nvPr/>
        </p:nvSpPr>
        <p:spPr bwMode="auto">
          <a:xfrm>
            <a:off x="4191000" y="3657600"/>
            <a:ext cx="609600" cy="228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Line 1041"/>
          <p:cNvSpPr>
            <a:spLocks noChangeShapeType="1"/>
          </p:cNvSpPr>
          <p:nvPr/>
        </p:nvSpPr>
        <p:spPr bwMode="auto">
          <a:xfrm>
            <a:off x="3962400" y="4114800"/>
            <a:ext cx="304800" cy="3048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042"/>
          <p:cNvSpPr>
            <a:spLocks noChangeShapeType="1"/>
          </p:cNvSpPr>
          <p:nvPr/>
        </p:nvSpPr>
        <p:spPr bwMode="auto">
          <a:xfrm>
            <a:off x="3124200" y="4648200"/>
            <a:ext cx="152400" cy="3810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1043"/>
          <p:cNvSpPr>
            <a:spLocks noChangeShapeType="1"/>
          </p:cNvSpPr>
          <p:nvPr/>
        </p:nvSpPr>
        <p:spPr bwMode="auto">
          <a:xfrm>
            <a:off x="2228850" y="4648200"/>
            <a:ext cx="152400" cy="5334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Rectangle 1044"/>
          <p:cNvSpPr>
            <a:spLocks noChangeArrowheads="1"/>
          </p:cNvSpPr>
          <p:nvPr/>
        </p:nvSpPr>
        <p:spPr bwMode="auto">
          <a:xfrm>
            <a:off x="838200" y="5181600"/>
            <a:ext cx="21336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800" b="1"/>
              <a:t>TECIDO </a:t>
            </a:r>
          </a:p>
          <a:p>
            <a:pPr algn="ctr"/>
            <a:r>
              <a:rPr lang="pt-BR" sz="1800" b="1"/>
              <a:t>DE SUSTENTAÇÃO</a:t>
            </a:r>
          </a:p>
        </p:txBody>
      </p:sp>
      <p:sp>
        <p:nvSpPr>
          <p:cNvPr id="52246" name="Text Box 1046"/>
          <p:cNvSpPr txBox="1">
            <a:spLocks noChangeArrowheads="1"/>
          </p:cNvSpPr>
          <p:nvPr/>
        </p:nvSpPr>
        <p:spPr bwMode="auto">
          <a:xfrm>
            <a:off x="1143000" y="395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05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  <p:bldP spid="52228" grpId="0" animBg="1" autoUpdateAnimBg="0"/>
      <p:bldP spid="52229" grpId="0" animBg="1" autoUpdateAnimBg="0"/>
      <p:bldP spid="52230" grpId="0" animBg="1" autoUpdateAnimBg="0"/>
      <p:bldP spid="52231" grpId="0" animBg="1" autoUpdateAnimBg="0"/>
      <p:bldP spid="52232" grpId="0" animBg="1" autoUpdateAnimBg="0"/>
      <p:bldP spid="52233" grpId="0" animBg="1" autoUpdateAnimBg="0"/>
      <p:bldP spid="52234" grpId="0" animBg="1" autoUpdateAnimBg="0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  <p:bldP spid="5224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4338"/>
            <a:ext cx="8296275" cy="601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60340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99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3886200" cy="914400"/>
          </a:xfr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600" b="1">
                <a:solidFill>
                  <a:schemeClr val="bg1"/>
                </a:solidFill>
                <a:latin typeface="Arial" charset="0"/>
              </a:rPr>
              <a:t>PROLACTINA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7772400" cy="40386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latin typeface="Arial" charset="0"/>
              </a:rPr>
              <a:t>Faz os alvéolos produzirem leite.</a:t>
            </a:r>
          </a:p>
          <a:p>
            <a:r>
              <a:rPr lang="pt-BR" b="1">
                <a:solidFill>
                  <a:schemeClr val="bg1"/>
                </a:solidFill>
                <a:latin typeface="Arial" charset="0"/>
              </a:rPr>
              <a:t>Faz a mãe sentir-se relaxada e confortável.</a:t>
            </a:r>
          </a:p>
          <a:p>
            <a:r>
              <a:rPr lang="pt-BR" b="1">
                <a:solidFill>
                  <a:schemeClr val="bg1"/>
                </a:solidFill>
                <a:latin typeface="Arial" charset="0"/>
              </a:rPr>
              <a:t>Os níveis sobem quando o bebê suga.</a:t>
            </a:r>
          </a:p>
          <a:p>
            <a:r>
              <a:rPr lang="pt-BR" b="1">
                <a:solidFill>
                  <a:schemeClr val="bg1"/>
                </a:solidFill>
                <a:latin typeface="Arial" charset="0"/>
              </a:rPr>
              <a:t>Mais prolactina é produzida à noite.</a:t>
            </a:r>
          </a:p>
          <a:p>
            <a:r>
              <a:rPr lang="pt-BR" b="1">
                <a:solidFill>
                  <a:schemeClr val="bg1"/>
                </a:solidFill>
                <a:latin typeface="Arial" charset="0"/>
              </a:rPr>
              <a:t>Suprime a ovulação.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640080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FF0066"/>
                </a:solidFill>
              </a:rPr>
              <a:t>REFLEXO DE PRODUÇÃO DE LEITE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838325" cy="2247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8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477000" cy="1143000"/>
          </a:xfr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/>
            <a:r>
              <a:rPr lang="pt-BR" sz="3600" b="1">
                <a:solidFill>
                  <a:srgbClr val="FF0066"/>
                </a:solidFill>
                <a:latin typeface="Arial" charset="0"/>
              </a:rPr>
              <a:t>Como manter níveis </a:t>
            </a:r>
            <a:br>
              <a:rPr lang="pt-BR" sz="3600" b="1">
                <a:solidFill>
                  <a:srgbClr val="FF0066"/>
                </a:solidFill>
                <a:latin typeface="Arial" charset="0"/>
              </a:rPr>
            </a:br>
            <a:r>
              <a:rPr lang="pt-BR" sz="3600" b="1">
                <a:solidFill>
                  <a:srgbClr val="FF0066"/>
                </a:solidFill>
                <a:latin typeface="Arial" charset="0"/>
              </a:rPr>
              <a:t>altos de prolactina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90800"/>
            <a:ext cx="7848600" cy="35814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Boa pega.</a:t>
            </a:r>
          </a:p>
          <a:p>
            <a:pPr>
              <a:lnSpc>
                <a:spcPct val="14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Livre demanda.</a:t>
            </a:r>
          </a:p>
          <a:p>
            <a:pPr>
              <a:lnSpc>
                <a:spcPct val="14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Amamentar a noite, quando a liberação de prolactina é maior.</a:t>
            </a: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6172200" y="647700"/>
            <a:ext cx="2676525" cy="3695700"/>
            <a:chOff x="3888" y="408"/>
            <a:chExt cx="1686" cy="2328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08"/>
              <a:ext cx="1638" cy="232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3888" y="2505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4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76200" y="152400"/>
            <a:ext cx="9220200" cy="6537325"/>
            <a:chOff x="48" y="96"/>
            <a:chExt cx="5808" cy="4118"/>
          </a:xfrm>
        </p:grpSpPr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432" y="96"/>
              <a:ext cx="4896" cy="1372"/>
            </a:xfrm>
            <a:prstGeom prst="rect">
              <a:avLst/>
            </a:prstGeom>
            <a:solidFill>
              <a:srgbClr val="CCFFCC"/>
            </a:solidFill>
            <a:ln w="762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4000" b="1" dirty="0">
                  <a:solidFill>
                    <a:srgbClr val="008000"/>
                  </a:solidFill>
                  <a:latin typeface="Arial" charset="0"/>
                </a:rPr>
                <a:t>Como promover a amamentação durante a gravidez e após o parto</a:t>
              </a: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3648" y="3696"/>
              <a:ext cx="20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pt-BR" b="1">
                  <a:solidFill>
                    <a:srgbClr val="CCFFCC"/>
                  </a:solidFill>
                  <a:latin typeface="Arial" charset="0"/>
                </a:rPr>
                <a:t>Instituto de Saúde</a:t>
              </a:r>
            </a:p>
            <a:p>
              <a:pPr algn="r"/>
              <a:r>
                <a:rPr lang="pt-BR" b="1">
                  <a:solidFill>
                    <a:srgbClr val="CCFFCC"/>
                  </a:solidFill>
                  <a:latin typeface="Arial" charset="0"/>
                </a:rPr>
                <a:t>CIP/SES-SP</a:t>
              </a:r>
            </a:p>
          </p:txBody>
        </p:sp>
        <p:grpSp>
          <p:nvGrpSpPr>
            <p:cNvPr id="2071" name="Group 23"/>
            <p:cNvGrpSpPr>
              <a:grpSpLocks/>
            </p:cNvGrpSpPr>
            <p:nvPr/>
          </p:nvGrpSpPr>
          <p:grpSpPr bwMode="auto">
            <a:xfrm>
              <a:off x="48" y="1632"/>
              <a:ext cx="5712" cy="1964"/>
              <a:chOff x="48" y="1632"/>
              <a:chExt cx="5712" cy="1964"/>
            </a:xfrm>
          </p:grpSpPr>
          <p:pic>
            <p:nvPicPr>
              <p:cNvPr id="2064" name="Picture 16" descr="C:\Documents and Settings\Ana Julia\My Documents\My Pictures\pre natal AM.JPG"/>
              <p:cNvPicPr>
                <a:picLocks noChangeAspect="1" noChangeArrowheads="1"/>
              </p:cNvPicPr>
              <p:nvPr/>
            </p:nvPicPr>
            <p:blipFill>
              <a:blip r:embed="rId2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1632"/>
                <a:ext cx="2640" cy="194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CCFFCC"/>
                </a:solidFill>
                <a:miter lim="800000"/>
                <a:headEnd/>
                <a:tailEnd/>
              </a:ln>
            </p:spPr>
          </p:pic>
          <p:pic>
            <p:nvPicPr>
              <p:cNvPr id="2070" name="Picture 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1650"/>
                <a:ext cx="3072" cy="1946"/>
              </a:xfrm>
              <a:prstGeom prst="rect">
                <a:avLst/>
              </a:prstGeom>
              <a:noFill/>
              <a:ln w="57150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2256" y="3369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5424" y="336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5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1600200" y="290513"/>
            <a:ext cx="7467600" cy="6567487"/>
            <a:chOff x="1008" y="183"/>
            <a:chExt cx="4704" cy="4137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1056" y="183"/>
              <a:ext cx="3696" cy="370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</a:rPr>
                <a:t>AMAMENTAÇÃO À DEMANDA</a:t>
              </a:r>
              <a:endParaRPr lang="pt-BR" sz="2600" b="1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1008" y="720"/>
              <a:ext cx="3840" cy="2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sz="3200">
                  <a:solidFill>
                    <a:srgbClr val="FF0066"/>
                  </a:solidFill>
                  <a:cs typeface="Times New Roman" charset="0"/>
                </a:rPr>
                <a:t> </a:t>
              </a:r>
              <a:r>
                <a:rPr lang="en-US" sz="3600" b="1">
                  <a:solidFill>
                    <a:srgbClr val="FF0066"/>
                  </a:solidFill>
                  <a:cs typeface="Times New Roman" charset="0"/>
                </a:rPr>
                <a:t>Dar o peito cada vez que a mãe ou o bebê quiserem, sem restrição na duração ou freqüência das mamadas. </a:t>
              </a:r>
              <a:endParaRPr lang="pt-BR" sz="3600">
                <a:solidFill>
                  <a:srgbClr val="FF0066"/>
                </a:solidFill>
              </a:endParaRPr>
            </a:p>
          </p:txBody>
        </p:sp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112"/>
              <a:ext cx="2064" cy="220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763000" y="6491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758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457200" y="438150"/>
            <a:ext cx="8224838" cy="5972175"/>
            <a:chOff x="288" y="276"/>
            <a:chExt cx="5181" cy="3762"/>
          </a:xfrm>
        </p:grpSpPr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276"/>
              <a:ext cx="5178" cy="376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288" y="375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7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1" name="Group 1031"/>
          <p:cNvGrpSpPr>
            <a:grpSpLocks/>
          </p:cNvGrpSpPr>
          <p:nvPr/>
        </p:nvGrpSpPr>
        <p:grpSpPr bwMode="auto">
          <a:xfrm>
            <a:off x="590550" y="476250"/>
            <a:ext cx="7962900" cy="5910263"/>
            <a:chOff x="372" y="300"/>
            <a:chExt cx="5016" cy="3723"/>
          </a:xfrm>
        </p:grpSpPr>
        <p:pic>
          <p:nvPicPr>
            <p:cNvPr id="36869" name="Picture 1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300"/>
              <a:ext cx="5016" cy="371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6870" name="Text Box 1030"/>
            <p:cNvSpPr txBox="1">
              <a:spLocks noChangeArrowheads="1"/>
            </p:cNvSpPr>
            <p:nvPr/>
          </p:nvSpPr>
          <p:spPr bwMode="auto">
            <a:xfrm>
              <a:off x="384" y="379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5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4572000" cy="762000"/>
          </a:xfr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3600" b="1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3600" b="1">
                <a:solidFill>
                  <a:schemeClr val="bg1"/>
                </a:solidFill>
                <a:latin typeface="Arial" charset="0"/>
              </a:rPr>
            </a:br>
            <a:r>
              <a:rPr lang="pt-BR" sz="3600" b="1">
                <a:solidFill>
                  <a:schemeClr val="bg1"/>
                </a:solidFill>
                <a:latin typeface="Arial" charset="0"/>
              </a:rPr>
              <a:t>OCITOCINA </a:t>
            </a:r>
            <a:br>
              <a:rPr lang="pt-BR" sz="3600" b="1">
                <a:solidFill>
                  <a:schemeClr val="bg1"/>
                </a:solidFill>
                <a:latin typeface="Arial" charset="0"/>
              </a:rPr>
            </a:br>
            <a:endParaRPr lang="pt-BR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429000"/>
            <a:ext cx="7543800" cy="2971800"/>
          </a:xfr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Contrai as células ao redor dos alvéolos e faz o leite descer pelos ductos até os seios lactíferos, onde ficará armazenado. </a:t>
            </a: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990600" y="914400"/>
            <a:ext cx="7239000" cy="2743200"/>
            <a:chOff x="624" y="576"/>
            <a:chExt cx="4560" cy="1728"/>
          </a:xfrm>
        </p:grpSpPr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624" y="1128"/>
              <a:ext cx="3312" cy="6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>
                  <a:solidFill>
                    <a:srgbClr val="FF0066"/>
                  </a:solidFill>
                </a:rPr>
                <a:t>REFLEXO DE EJEÇÃO OU DESCIDA DE LEITE</a:t>
              </a:r>
            </a:p>
          </p:txBody>
        </p: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76"/>
              <a:ext cx="1296" cy="172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52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219200"/>
          </a:xfr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4000" b="1">
                <a:solidFill>
                  <a:srgbClr val="FF0066"/>
                </a:solidFill>
                <a:latin typeface="Arial" charset="0"/>
              </a:rPr>
              <a:t>Fatores que podem auxiliar na liberação de ocitocina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048000"/>
          </a:xfr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Sentir-se contente com o bebê.</a:t>
            </a:r>
          </a:p>
          <a:p>
            <a:pPr>
              <a:lnSpc>
                <a:spcPct val="11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Pensar no bebê com carinho.</a:t>
            </a:r>
          </a:p>
          <a:p>
            <a:pPr>
              <a:lnSpc>
                <a:spcPct val="11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Ouvir os sons do bebê.</a:t>
            </a:r>
          </a:p>
          <a:p>
            <a:pPr>
              <a:lnSpc>
                <a:spcPct val="11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Tocar o bebê.</a:t>
            </a: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5486400" y="4210050"/>
            <a:ext cx="3733800" cy="2647950"/>
            <a:chOff x="3456" y="2652"/>
            <a:chExt cx="2352" cy="1668"/>
          </a:xfrm>
        </p:grpSpPr>
        <p:pic>
          <p:nvPicPr>
            <p:cNvPr id="20486" name="Picture 6" descr="C:\PROJETO IHAC e uso de software\Site aleitamento.org.br\aline2p.bmp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52"/>
              <a:ext cx="2160" cy="162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5376" y="4089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chemeClr val="bg1"/>
          </a:solidFill>
          <a:ln>
            <a:solidFill>
              <a:srgbClr val="FF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4000" b="1">
                <a:solidFill>
                  <a:srgbClr val="FF0066"/>
                </a:solidFill>
                <a:latin typeface="Arial" charset="0"/>
              </a:rPr>
              <a:t>Observar três pontos importantes:</a:t>
            </a:r>
          </a:p>
        </p:txBody>
      </p:sp>
      <p:grpSp>
        <p:nvGrpSpPr>
          <p:cNvPr id="56331" name="Group 3083"/>
          <p:cNvGrpSpPr>
            <a:grpSpLocks/>
          </p:cNvGrpSpPr>
          <p:nvPr/>
        </p:nvGrpSpPr>
        <p:grpSpPr bwMode="auto">
          <a:xfrm>
            <a:off x="838200" y="2209800"/>
            <a:ext cx="7924800" cy="4024313"/>
            <a:chOff x="528" y="1392"/>
            <a:chExt cx="4992" cy="2535"/>
          </a:xfrm>
        </p:grpSpPr>
        <p:sp>
          <p:nvSpPr>
            <p:cNvPr id="56323" name="Text Box 3075"/>
            <p:cNvSpPr txBox="1">
              <a:spLocks noChangeArrowheads="1"/>
            </p:cNvSpPr>
            <p:nvPr/>
          </p:nvSpPr>
          <p:spPr bwMode="auto">
            <a:xfrm>
              <a:off x="528" y="1392"/>
              <a:ext cx="3984" cy="389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</a:rPr>
                <a:t>1. O posicionamento do bebê</a:t>
              </a:r>
            </a:p>
          </p:txBody>
        </p:sp>
        <p:sp>
          <p:nvSpPr>
            <p:cNvPr id="56324" name="Text Box 3076"/>
            <p:cNvSpPr txBox="1">
              <a:spLocks noChangeArrowheads="1"/>
            </p:cNvSpPr>
            <p:nvPr/>
          </p:nvSpPr>
          <p:spPr bwMode="auto">
            <a:xfrm>
              <a:off x="528" y="2083"/>
              <a:ext cx="3264" cy="389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</a:rPr>
                <a:t>2. A </a:t>
              </a:r>
              <a:r>
                <a:rPr lang="en-US" sz="3200" b="1">
                  <a:solidFill>
                    <a:schemeClr val="bg1"/>
                  </a:solidFill>
                </a:rPr>
                <a:t>p</a:t>
              </a:r>
              <a:r>
                <a:rPr lang="pt-BR" sz="3200" b="1">
                  <a:solidFill>
                    <a:schemeClr val="bg1"/>
                  </a:solidFill>
                </a:rPr>
                <a:t>ega</a:t>
              </a:r>
            </a:p>
          </p:txBody>
        </p:sp>
        <p:sp>
          <p:nvSpPr>
            <p:cNvPr id="56325" name="Text Box 3077"/>
            <p:cNvSpPr txBox="1">
              <a:spLocks noChangeArrowheads="1"/>
            </p:cNvSpPr>
            <p:nvPr/>
          </p:nvSpPr>
          <p:spPr bwMode="auto">
            <a:xfrm>
              <a:off x="528" y="2880"/>
              <a:ext cx="3408" cy="850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</a:rPr>
                <a:t>3. Os reflexos </a:t>
              </a:r>
            </a:p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</a:rPr>
                <a:t>	do bebê</a:t>
              </a:r>
            </a:p>
          </p:txBody>
        </p:sp>
        <p:pic>
          <p:nvPicPr>
            <p:cNvPr id="56329" name="Picture 3081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16"/>
              <a:ext cx="2544" cy="1908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6330" name="Text Box 3082"/>
            <p:cNvSpPr txBox="1">
              <a:spLocks noChangeArrowheads="1"/>
            </p:cNvSpPr>
            <p:nvPr/>
          </p:nvSpPr>
          <p:spPr bwMode="auto">
            <a:xfrm>
              <a:off x="5088" y="36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3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1" name="Group 1041"/>
          <p:cNvGrpSpPr>
            <a:grpSpLocks/>
          </p:cNvGrpSpPr>
          <p:nvPr/>
        </p:nvGrpSpPr>
        <p:grpSpPr bwMode="auto">
          <a:xfrm>
            <a:off x="642658" y="352613"/>
            <a:ext cx="8124825" cy="6324600"/>
            <a:chOff x="546" y="192"/>
            <a:chExt cx="5118" cy="3984"/>
          </a:xfrm>
        </p:grpSpPr>
        <p:sp>
          <p:nvSpPr>
            <p:cNvPr id="21506" name="Text Box 1026"/>
            <p:cNvSpPr txBox="1">
              <a:spLocks noChangeArrowheads="1"/>
            </p:cNvSpPr>
            <p:nvPr/>
          </p:nvSpPr>
          <p:spPr bwMode="auto">
            <a:xfrm>
              <a:off x="576" y="192"/>
              <a:ext cx="4656" cy="892"/>
            </a:xfrm>
            <a:prstGeom prst="rect">
              <a:avLst/>
            </a:prstGeom>
            <a:solidFill>
              <a:srgbClr val="FF66CC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pt-BR" sz="3200" b="1">
                  <a:solidFill>
                    <a:srgbClr val="FFFF00"/>
                  </a:solidFill>
                  <a:effectLst/>
                  <a:latin typeface="Arial" charset="0"/>
                </a:rPr>
                <a:t>COMO RETIRAR O LEITE MATERNO E ALIMENTAR O BEBÊ</a:t>
              </a:r>
            </a:p>
          </p:txBody>
        </p:sp>
        <p:sp>
          <p:nvSpPr>
            <p:cNvPr id="21517" name="Text Box 1037"/>
            <p:cNvSpPr txBox="1">
              <a:spLocks noChangeArrowheads="1"/>
            </p:cNvSpPr>
            <p:nvPr/>
          </p:nvSpPr>
          <p:spPr bwMode="auto">
            <a:xfrm>
              <a:off x="3600" y="3562"/>
              <a:ext cx="20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 b="1" dirty="0"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pic>
          <p:nvPicPr>
            <p:cNvPr id="21518" name="Picture 10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1416"/>
              <a:ext cx="2142" cy="2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519" name="Text Box 1039"/>
            <p:cNvSpPr txBox="1">
              <a:spLocks noChangeArrowheads="1"/>
            </p:cNvSpPr>
            <p:nvPr/>
          </p:nvSpPr>
          <p:spPr bwMode="auto">
            <a:xfrm>
              <a:off x="2448" y="393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1520" name="Text Box 1040"/>
            <p:cNvSpPr txBox="1">
              <a:spLocks noChangeArrowheads="1"/>
            </p:cNvSpPr>
            <p:nvPr/>
          </p:nvSpPr>
          <p:spPr bwMode="auto">
            <a:xfrm>
              <a:off x="4992" y="2265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2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638800" cy="609600"/>
          </a:xfrm>
          <a:solidFill>
            <a:srgbClr val="FF000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pt-BR" sz="2600" b="1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2600" b="1">
                <a:solidFill>
                  <a:schemeClr val="bg1"/>
                </a:solidFill>
                <a:latin typeface="Arial" charset="0"/>
              </a:rPr>
            </a:br>
            <a:r>
              <a:rPr lang="pt-BR" sz="2600" b="1">
                <a:solidFill>
                  <a:schemeClr val="bg1"/>
                </a:solidFill>
                <a:latin typeface="Arial" charset="0"/>
              </a:rPr>
              <a:t>A ordenha do leite é útil para:</a:t>
            </a:r>
            <a:br>
              <a:rPr lang="pt-BR" sz="2600" b="1">
                <a:solidFill>
                  <a:schemeClr val="bg1"/>
                </a:solidFill>
                <a:latin typeface="Arial" charset="0"/>
              </a:rPr>
            </a:br>
            <a:endParaRPr lang="pt-BR" sz="2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7772400" cy="5486400"/>
          </a:xfr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Aliviar ingurgitamento.</a:t>
            </a:r>
          </a:p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Liberar ducto bloqueado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	ou aliviar a estase de leite.</a:t>
            </a:r>
          </a:p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Alimentar o bebê enquanto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	ele aprende a sugar de um mamilo invertido.</a:t>
            </a:r>
          </a:p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Alimentar um bebê que apresenta sucção incoordenada.</a:t>
            </a:r>
          </a:p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Alimentar um bebê que </a:t>
            </a:r>
            <a:r>
              <a:rPr lang="ja-JP" altLang="pt-BR" sz="2600" b="1">
                <a:solidFill>
                  <a:schemeClr val="accent2"/>
                </a:solidFill>
                <a:latin typeface="Arial"/>
              </a:rPr>
              <a:t>“</a:t>
            </a:r>
            <a:r>
              <a:rPr lang="pt-BR" sz="2600" b="1">
                <a:solidFill>
                  <a:schemeClr val="accent2"/>
                </a:solidFill>
                <a:latin typeface="Arial" charset="0"/>
              </a:rPr>
              <a:t>recusa</a:t>
            </a:r>
            <a:r>
              <a:rPr lang="ja-JP" altLang="pt-BR" sz="2600" b="1">
                <a:solidFill>
                  <a:schemeClr val="accent2"/>
                </a:solidFill>
                <a:latin typeface="Arial"/>
              </a:rPr>
              <a:t>”</a:t>
            </a:r>
            <a:r>
              <a:rPr lang="pt-BR" sz="2600" b="1">
                <a:solidFill>
                  <a:schemeClr val="accent2"/>
                </a:solidFill>
                <a:latin typeface="Arial" charset="0"/>
              </a:rPr>
              <a:t>o peito até que ele aprenda a mamar.</a:t>
            </a:r>
          </a:p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Alimentar um bebê de baixo peso que não pode mamar.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2425"/>
            <a:ext cx="37719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610600" y="2514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chemeClr val="bg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1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099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304800" y="76200"/>
            <a:ext cx="8610600" cy="6629400"/>
            <a:chOff x="192" y="48"/>
            <a:chExt cx="5424" cy="4176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2784" y="1248"/>
              <a:ext cx="2832" cy="287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ct val="50000"/>
                </a:spcBef>
              </a:pPr>
              <a:r>
                <a:rPr lang="pt-BR" sz="3200" b="1">
                  <a:solidFill>
                    <a:schemeClr val="accent2"/>
                  </a:solidFill>
                  <a:effectLst/>
                  <a:latin typeface="Arial" charset="0"/>
                </a:rPr>
                <a:t>Toda mulher tem direito a trabalhar, estudar, passear e continuar amamentando.</a:t>
              </a:r>
            </a:p>
            <a:p>
              <a:pPr algn="ctr">
                <a:lnSpc>
                  <a:spcPct val="160000"/>
                </a:lnSpc>
                <a:spcBef>
                  <a:spcPct val="50000"/>
                </a:spcBef>
              </a:pPr>
              <a:endParaRPr lang="pt-BR" sz="1600" b="1"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192" y="480"/>
              <a:ext cx="3312" cy="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 dirty="0">
                  <a:solidFill>
                    <a:srgbClr val="0000FF"/>
                  </a:solidFill>
                  <a:effectLst/>
                  <a:latin typeface="Arial" charset="0"/>
                </a:rPr>
                <a:t>Quando as mães se separam regularmente de seus filhos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4176" y="1008"/>
              <a:ext cx="1104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solidFill>
                    <a:schemeClr val="tx2"/>
                  </a:solidFill>
                  <a:effectLst/>
                  <a:latin typeface="Arial" charset="0"/>
                </a:rPr>
                <a:t>FACILITE</a:t>
              </a: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272" y="3930"/>
              <a:ext cx="1104" cy="2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>
                  <a:solidFill>
                    <a:schemeClr val="bg1"/>
                  </a:solidFill>
                  <a:effectLst/>
                  <a:latin typeface="Arial" charset="0"/>
                </a:rPr>
                <a:t>ESTIMULE</a:t>
              </a:r>
              <a:endParaRPr lang="pt-BR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192" y="48"/>
              <a:ext cx="2976" cy="333"/>
            </a:xfrm>
            <a:prstGeom prst="rect">
              <a:avLst/>
            </a:prstGeom>
            <a:solidFill>
              <a:srgbClr val="6F95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 dirty="0">
                  <a:solidFill>
                    <a:schemeClr val="bg1"/>
                  </a:solidFill>
                  <a:effectLst/>
                  <a:latin typeface="Arial" charset="0"/>
                </a:rPr>
                <a:t>Como manter a lactação</a:t>
              </a:r>
            </a:p>
          </p:txBody>
        </p:sp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1926"/>
              <a:ext cx="2262" cy="196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2304" y="364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effectLst/>
                  <a:latin typeface="Arial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52400" y="228600"/>
            <a:ext cx="8839200" cy="6402388"/>
            <a:chOff x="96" y="144"/>
            <a:chExt cx="5568" cy="4033"/>
          </a:xfrm>
        </p:grpSpPr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480" y="144"/>
              <a:ext cx="4800" cy="42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600" b="1">
                  <a:solidFill>
                    <a:schemeClr val="bg1"/>
                  </a:solidFill>
                  <a:effectLst/>
                  <a:latin typeface="Arial" charset="0"/>
                </a:rPr>
                <a:t>Como armazenar o leite materno</a:t>
              </a:r>
            </a:p>
          </p:txBody>
        </p:sp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96" y="720"/>
              <a:ext cx="5568" cy="34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Usar recipiente adequado.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Armazenar em quantidade adequada.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O leite materno pode ser refrigerado, na geladeira,  	por 24 horas.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O leite materno pode ser congelado por até 30 dias.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O descongelamento e o aquecimento devem ser 	feitos em banho-maria, com fogo desligado e 	durante esse processo deve-se agitar o frasco 	para homegeneizar o leite.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O leite materno ordenhado, poderá ser oferecido em 	copinho, xícara, colher ou conta-gotas.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8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762000"/>
          </a:xfrm>
          <a:solidFill>
            <a:srgbClr val="CCFF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2800" b="1">
                <a:solidFill>
                  <a:srgbClr val="008000"/>
                </a:solidFill>
                <a:latin typeface="Arial" charset="0"/>
              </a:rPr>
              <a:t>Mulheres que necessitam atenção especial em relação à amamentação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5486400"/>
          </a:xfrm>
          <a:solidFill>
            <a:srgbClr val="0080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Amamentou um filho anterior em padrão inferior ao ótimo.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Precisa ficar longe do bebê para trabalhar ou estudar fora de casa.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Tem dificuldades familiares.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Está deprimida ou com a auto-confiança abalada.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É adolescente ou sem apoio de um companheiro.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Está  isolada.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Fez uma cirurgia de mama 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Tem uma doença crônica.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Não está motivada para amamentar.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Desconhece as vantagens e o manejo da amamentação.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r="18199"/>
          <a:stretch>
            <a:fillRect/>
          </a:stretch>
        </p:blipFill>
        <p:spPr bwMode="auto">
          <a:xfrm>
            <a:off x="7840663" y="3886200"/>
            <a:ext cx="1303337" cy="2971800"/>
          </a:xfrm>
          <a:prstGeom prst="rect">
            <a:avLst/>
          </a:prstGeom>
          <a:noFill/>
          <a:ln w="12700" cap="sq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3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́pia de LH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b="5558"/>
          <a:stretch/>
        </p:blipFill>
        <p:spPr>
          <a:xfrm>
            <a:off x="1807135" y="164353"/>
            <a:ext cx="5529263" cy="6693647"/>
          </a:xfrm>
        </p:spPr>
      </p:pic>
    </p:spTree>
    <p:extLst>
      <p:ext uri="{BB962C8B-B14F-4D97-AF65-F5344CB8AC3E}">
        <p14:creationId xmlns:p14="http://schemas.microsoft.com/office/powerpoint/2010/main" val="14231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943600" cy="1143000"/>
          </a:xfrm>
          <a:solidFill>
            <a:srgbClr val="CCFF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4000" b="1">
                <a:solidFill>
                  <a:srgbClr val="008000"/>
                </a:solidFill>
                <a:latin typeface="Arial" charset="0"/>
              </a:rPr>
              <a:t>Educação pré-natal sobre amamentação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5105400"/>
          </a:xfrm>
          <a:solidFill>
            <a:srgbClr val="0080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É importante para mulheres que vivem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	em regiões onde é fácil comprar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	mamadeiras e fórmulas infantis.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É importante para primíparas jovens.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Os profissionais podem ajudar na opção pela amamentação.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É o momento em que se pode identificar o que as mulheres já sabem sobre amamentação e a partir daí iniciar as orientações necessárias.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04825"/>
            <a:ext cx="1333500" cy="3000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solidFill>
            <a:srgbClr val="CCFFCC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4000" b="1">
                <a:solidFill>
                  <a:srgbClr val="008000"/>
                </a:solidFill>
                <a:latin typeface="Arial" charset="0"/>
              </a:rPr>
              <a:t>Quando falar com as gestantes</a:t>
            </a:r>
          </a:p>
        </p:txBody>
      </p: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228600" y="1905000"/>
            <a:ext cx="7620000" cy="4552950"/>
            <a:chOff x="144" y="1200"/>
            <a:chExt cx="4800" cy="2868"/>
          </a:xfrm>
        </p:grpSpPr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144" y="1200"/>
              <a:ext cx="2304" cy="15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3600" b="1">
                  <a:solidFill>
                    <a:schemeClr val="bg1"/>
                  </a:solidFill>
                  <a:latin typeface="Arial" charset="0"/>
                </a:rPr>
                <a:t>No ambulatório antes, durante ou após as consultas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912" y="3360"/>
              <a:ext cx="4032" cy="70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rgbClr val="008000"/>
                  </a:solidFill>
                  <a:latin typeface="Arial" charset="0"/>
                </a:rPr>
                <a:t>Na enfermaria para tratamento clínico obstétrico</a:t>
              </a:r>
            </a:p>
          </p:txBody>
        </p:sp>
      </p:grp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819650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8305800" y="4495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141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0" y="838200"/>
            <a:ext cx="8915400" cy="5753100"/>
            <a:chOff x="0" y="528"/>
            <a:chExt cx="5616" cy="3624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976" y="528"/>
              <a:ext cx="2592" cy="1186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50000"/>
                </a:spcBef>
              </a:pPr>
              <a:r>
                <a:rPr lang="pt-BR" sz="3200" b="1">
                  <a:latin typeface="Arial" charset="0"/>
                </a:rPr>
                <a:t>Estimule a criação de grupos de gestantes</a:t>
              </a: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2928" y="2841"/>
              <a:ext cx="2688" cy="131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Realize palestras </a:t>
              </a:r>
            </a:p>
            <a:p>
              <a:pPr algn="r"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ou consultas </a:t>
              </a:r>
            </a:p>
            <a:p>
              <a:pPr algn="r"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sobre amamentação</a:t>
              </a:r>
            </a:p>
          </p:txBody>
        </p:sp>
        <p:pic>
          <p:nvPicPr>
            <p:cNvPr id="4129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100"/>
              <a:ext cx="3288" cy="2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0" y="307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latin typeface="Ari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3600" b="1">
                <a:solidFill>
                  <a:schemeClr val="bg1"/>
                </a:solidFill>
                <a:latin typeface="Arial" charset="0"/>
              </a:rPr>
              <a:t>Temas que devem ser abordados: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43000" y="1371600"/>
            <a:ext cx="6858000" cy="65087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>
                <a:latin typeface="Arial" charset="0"/>
              </a:rPr>
              <a:t>Vantagens da amamentação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5105400" cy="1076325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Arial" charset="0"/>
              </a:rPr>
              <a:t>Como produzir e manter a produção de leite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05400" y="5410200"/>
            <a:ext cx="3581400" cy="1076325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Arial" charset="0"/>
              </a:rPr>
              <a:t>Início precoce da amamentação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91200" y="2762250"/>
            <a:ext cx="2895600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>
                <a:solidFill>
                  <a:srgbClr val="008000"/>
                </a:solidFill>
                <a:latin typeface="Arial" charset="0"/>
              </a:rPr>
              <a:t>Alojamento conjunto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09600" y="5065713"/>
            <a:ext cx="3429000" cy="1563687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rgbClr val="008000"/>
                </a:solidFill>
                <a:latin typeface="Arial" charset="0"/>
              </a:rPr>
              <a:t>Aleitamento materno exclusivo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562600" y="4364038"/>
            <a:ext cx="3124200" cy="588962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  <a:latin typeface="Arial" charset="0"/>
              </a:rPr>
              <a:t>Livre demanda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4419600" cy="10763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Arial" charset="0"/>
              </a:rPr>
              <a:t>Riscos da alimentação artificial</a:t>
            </a:r>
          </a:p>
        </p:txBody>
      </p:sp>
    </p:spTree>
    <p:extLst>
      <p:ext uri="{BB962C8B-B14F-4D97-AF65-F5344CB8AC3E}">
        <p14:creationId xmlns:p14="http://schemas.microsoft.com/office/powerpoint/2010/main" val="8171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  <p:bldP spid="6149" grpId="0" animBg="1" autoUpdateAnimBg="0"/>
      <p:bldP spid="6150" grpId="0" animBg="1" autoUpdateAnimBg="0"/>
      <p:bldP spid="6151" grpId="0" animBg="1" autoUpdateAnimBg="0"/>
      <p:bldP spid="6152" grpId="0" animBg="1" autoUpdateAnimBg="0"/>
      <p:bldP spid="6153" grpId="0" animBg="1" autoUpdateAnimBg="0"/>
      <p:bldP spid="615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876800" y="3733800"/>
            <a:ext cx="3810000" cy="7715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4400" b="1">
                <a:latin typeface="Arial" charset="0"/>
              </a:rPr>
              <a:t>Uso de sutiã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562600" y="4860925"/>
            <a:ext cx="3048000" cy="1320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>
                <a:latin typeface="Arial" charset="0"/>
              </a:rPr>
              <a:t>Preparo do bico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9600" y="3708400"/>
            <a:ext cx="3429000" cy="1958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>
                <a:latin typeface="Arial" charset="0"/>
              </a:rPr>
              <a:t>Uso de pomadas ou lubrificantes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52400" y="5943600"/>
            <a:ext cx="5105400" cy="65087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>
                <a:latin typeface="Arial" charset="0"/>
              </a:rPr>
              <a:t>Expressão de colostro</a:t>
            </a:r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152400" y="152400"/>
            <a:ext cx="8751888" cy="3200400"/>
            <a:chOff x="96" y="96"/>
            <a:chExt cx="5513" cy="2016"/>
          </a:xfrm>
        </p:grpSpPr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240" y="914"/>
              <a:ext cx="4320" cy="1198"/>
            </a:xfrm>
            <a:prstGeom prst="rect">
              <a:avLst/>
            </a:prstGeom>
            <a:solidFill>
              <a:srgbClr val="008000"/>
            </a:solidFill>
            <a:ln w="5715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Desestimule o uso de alguns costumes que não são úteis para o sucesso da amamentação</a:t>
              </a:r>
            </a:p>
          </p:txBody>
        </p:sp>
        <p:grpSp>
          <p:nvGrpSpPr>
            <p:cNvPr id="7186" name="Group 18"/>
            <p:cNvGrpSpPr>
              <a:grpSpLocks/>
            </p:cNvGrpSpPr>
            <p:nvPr/>
          </p:nvGrpSpPr>
          <p:grpSpPr bwMode="auto">
            <a:xfrm>
              <a:off x="96" y="96"/>
              <a:ext cx="5513" cy="2016"/>
              <a:chOff x="96" y="96"/>
              <a:chExt cx="5513" cy="2016"/>
            </a:xfrm>
          </p:grpSpPr>
          <p:sp>
            <p:nvSpPr>
              <p:cNvPr id="7170" name="Rectangle 2"/>
              <p:cNvSpPr>
                <a:spLocks noChangeArrowheads="1"/>
              </p:cNvSpPr>
              <p:nvPr/>
            </p:nvSpPr>
            <p:spPr bwMode="auto">
              <a:xfrm>
                <a:off x="96" y="96"/>
                <a:ext cx="4896" cy="576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/>
                <a:r>
                  <a:rPr lang="pt-BR" sz="3600" b="1">
                    <a:latin typeface="Arial" charset="0"/>
                  </a:rPr>
                  <a:t>O que abordar com as gestantes</a:t>
                </a:r>
              </a:p>
            </p:txBody>
          </p:sp>
          <p:pic>
            <p:nvPicPr>
              <p:cNvPr id="7182" name="Picture 14" descr="C:\Documents and Settings\Ana Julia\My Documents\My Pictures\figuras\gestante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336"/>
                <a:ext cx="905" cy="177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00FF00"/>
                </a:solidFill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6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  <p:bldP spid="7173" grpId="0" animBg="1" autoUpdateAnimBg="0"/>
      <p:bldP spid="7174" grpId="0" animBg="1" autoUpdateAnimBg="0"/>
      <p:bldP spid="717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438150" y="1752600"/>
            <a:ext cx="8267700" cy="4872038"/>
          </a:xfrm>
          <a:prstGeom prst="rect">
            <a:avLst/>
          </a:prstGeom>
          <a:solidFill>
            <a:srgbClr val="008000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87363" indent="-48736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5886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4936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986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charset="0"/>
              </a:rPr>
              <a:t>Aumenta a duração do aleitamento materno. </a:t>
            </a:r>
            <a:endParaRPr lang="pt-BR" sz="280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charset="0"/>
              </a:rPr>
              <a:t>O contato pele-a-pele mantém o calor e permite a colonização do recém-nascido com a flora materna. </a:t>
            </a:r>
            <a:endParaRPr lang="pt-BR" sz="280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charset="0"/>
              </a:rPr>
              <a:t>O colostro é a primeira imunização do recém-nascido. </a:t>
            </a:r>
            <a:endParaRPr lang="pt-BR" sz="280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charset="0"/>
              </a:rPr>
              <a:t>Aproveita o estado de alerta do recém-nascido durante a primeira hora. </a:t>
            </a:r>
            <a:endParaRPr lang="pt-BR" sz="280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charset="0"/>
              </a:rPr>
              <a:t>O bebê aprende a mamar de maneira mais eficiente. </a:t>
            </a:r>
            <a:endParaRPr lang="pt-B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762000" y="182563"/>
            <a:ext cx="7620000" cy="1401762"/>
          </a:xfrm>
          <a:prstGeom prst="rect">
            <a:avLst/>
          </a:prstGeom>
          <a:solidFill>
            <a:srgbClr val="CCFFCC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VANTAGENS DO INÍCIO PRECOCE DA AMAMENTAÇÃO </a:t>
            </a:r>
            <a:r>
              <a:rPr lang="en-US" sz="2800" b="1">
                <a:latin typeface="Arial" charset="0"/>
                <a:cs typeface="Times New Roman" charset="0"/>
              </a:rPr>
              <a:t>EM                                      RECÉM-NASCIDOS SAUDÁVEIS </a:t>
            </a:r>
            <a:endParaRPr lang="pt-BR" sz="2800"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782</Words>
  <Application>Microsoft Office PowerPoint</Application>
  <PresentationFormat>Apresentação na tela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Viagem</vt:lpstr>
      <vt:lpstr>Aleitamento Materno</vt:lpstr>
      <vt:lpstr>Apresentação do PowerPoint</vt:lpstr>
      <vt:lpstr>Mulheres que necessitam atenção especial em relação à amamentação</vt:lpstr>
      <vt:lpstr>Educação pré-natal sobre amamentação</vt:lpstr>
      <vt:lpstr>Quando falar com as gestantes</vt:lpstr>
      <vt:lpstr>Apresentação do PowerPoint</vt:lpstr>
      <vt:lpstr>Apresentação do PowerPoint</vt:lpstr>
      <vt:lpstr>Apresentação do PowerPoint</vt:lpstr>
      <vt:lpstr>Apresentação do PowerPoint</vt:lpstr>
      <vt:lpstr>Como apoiar a prática da amamentação na sala de parto</vt:lpstr>
      <vt:lpstr>Como criar uma atmosfera favorável na sala de parto e facilitar a amamentação precoce</vt:lpstr>
      <vt:lpstr>Como ajudar a mãe após uma cesárea</vt:lpstr>
      <vt:lpstr>Apresentação do PowerPoint</vt:lpstr>
      <vt:lpstr>COMO O LEITE  VAI DO PEITO  PARA O BEBÊ</vt:lpstr>
      <vt:lpstr>Apresentação do PowerPoint</vt:lpstr>
      <vt:lpstr>Apresentação do PowerPoint</vt:lpstr>
      <vt:lpstr>Apresentação do PowerPoint</vt:lpstr>
      <vt:lpstr>PROLACTINA</vt:lpstr>
      <vt:lpstr>Como manter níveis  altos de prolactina</vt:lpstr>
      <vt:lpstr>Apresentação do PowerPoint</vt:lpstr>
      <vt:lpstr>Apresentação do PowerPoint</vt:lpstr>
      <vt:lpstr>Apresentação do PowerPoint</vt:lpstr>
      <vt:lpstr> OCITOCINA  </vt:lpstr>
      <vt:lpstr>Fatores que podem auxiliar na liberação de ocitocina</vt:lpstr>
      <vt:lpstr>Observar três pontos importantes:</vt:lpstr>
      <vt:lpstr>Apresentação do PowerPoint</vt:lpstr>
      <vt:lpstr> A ordenha do leite é útil para: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Regina de Souza</dc:creator>
  <cp:lastModifiedBy>USUARIO</cp:lastModifiedBy>
  <cp:revision>5</cp:revision>
  <dcterms:created xsi:type="dcterms:W3CDTF">2013-10-11T05:34:19Z</dcterms:created>
  <dcterms:modified xsi:type="dcterms:W3CDTF">2015-05-22T18:57:07Z</dcterms:modified>
</cp:coreProperties>
</file>