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7" r:id="rId3"/>
    <p:sldId id="268" r:id="rId4"/>
    <p:sldId id="283" r:id="rId5"/>
    <p:sldId id="462" r:id="rId6"/>
    <p:sldId id="269" r:id="rId7"/>
    <p:sldId id="461" r:id="rId8"/>
    <p:sldId id="274" r:id="rId9"/>
    <p:sldId id="270" r:id="rId10"/>
    <p:sldId id="271" r:id="rId11"/>
    <p:sldId id="273" r:id="rId12"/>
    <p:sldId id="458" r:id="rId13"/>
    <p:sldId id="272" r:id="rId14"/>
    <p:sldId id="463" r:id="rId15"/>
    <p:sldId id="464" r:id="rId16"/>
    <p:sldId id="275" r:id="rId17"/>
    <p:sldId id="276" r:id="rId18"/>
    <p:sldId id="278" r:id="rId19"/>
    <p:sldId id="280" r:id="rId20"/>
    <p:sldId id="279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FBE0A-93B6-4A90-89FA-07031AD3D08E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650499-BB71-492F-85D7-23A870A194A2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Com crédito de IPI e ICMS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FA2C4-979D-4556-82D5-CE5E25FC0753}" type="parTrans" cxnId="{7C719876-71A2-49D8-9017-CE5CE4B16A2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64FC8-BEB2-4996-9CE5-8DC179930384}" type="sibTrans" cxnId="{7C719876-71A2-49D8-9017-CE5CE4B16A2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8FE08-A774-4D20-8024-ECDCF1415CFE}">
      <dgm:prSet phldrT="[Texto]" custT="1"/>
      <dgm:spPr/>
      <dgm:t>
        <a:bodyPr/>
        <a:lstStyle/>
        <a:p>
          <a:pPr algn="just"/>
          <a:r>
            <a:rPr lang="pt-BR" sz="2000" dirty="0">
              <a:latin typeface="Arial" panose="020B0604020202020204" pitchFamily="34" charset="0"/>
              <a:cs typeface="Arial" panose="020B0604020202020204" pitchFamily="34" charset="0"/>
            </a:rPr>
            <a:t>Na compra dos materiais, o imposto é destacado e não inclui o custo do material direto. Esse imposto será abatido do imposto a pagar no final do período.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73CB6-CAB3-4674-8EAE-12779EBC9CB4}" type="parTrans" cxnId="{85206DC4-E795-4767-A11F-A3115CCD6F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14832F-E17A-4B18-A869-104CEDB95570}" type="sibTrans" cxnId="{85206DC4-E795-4767-A11F-A3115CCD6F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43588-4048-41F5-93D2-597BE7F8E31A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Sem crédito de IPI e ICMS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429E3-99B3-42DA-AB19-F5623E54BAC8}" type="parTrans" cxnId="{CEE1CE39-03B3-4BA7-80CB-A234E6D8E3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198785-BF45-4FC8-8EEF-531499A2D1C8}" type="sibTrans" cxnId="{CEE1CE39-03B3-4BA7-80CB-A234E6D8E3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6ED0D2-4659-4CAA-8B3C-778F6256C634}">
      <dgm:prSet phldrT="[Texto]"/>
      <dgm:spPr/>
      <dgm:t>
        <a:bodyPr/>
        <a:lstStyle/>
        <a:p>
          <a:pPr algn="just"/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Como não pode ser abatido no futuro, ele fica incluso no preço do material direto, sendo atribuído ao produto.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EBD44-89C9-4EC3-83AC-67FEA00310D5}" type="parTrans" cxnId="{5E6103C9-2689-4FCD-934A-7B7B405303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0D04FD-0C10-4C87-AE72-DFC8F789D346}" type="sibTrans" cxnId="{5E6103C9-2689-4FCD-934A-7B7B405303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77FF0-0A35-4FC0-8DDE-7071BDADD6E6}" type="pres">
      <dgm:prSet presAssocID="{882FBE0A-93B6-4A90-89FA-07031AD3D08E}" presName="Name0" presStyleCnt="0">
        <dgm:presLayoutVars>
          <dgm:dir/>
          <dgm:animLvl val="lvl"/>
          <dgm:resizeHandles/>
        </dgm:presLayoutVars>
      </dgm:prSet>
      <dgm:spPr/>
    </dgm:pt>
    <dgm:pt modelId="{B6D47FAB-3ECB-4B26-B50F-81F9F70895A0}" type="pres">
      <dgm:prSet presAssocID="{AA650499-BB71-492F-85D7-23A870A194A2}" presName="linNode" presStyleCnt="0"/>
      <dgm:spPr/>
    </dgm:pt>
    <dgm:pt modelId="{549FC7DB-9B43-4996-B2B5-6E4FFDE49F85}" type="pres">
      <dgm:prSet presAssocID="{AA650499-BB71-492F-85D7-23A870A194A2}" presName="parentShp" presStyleLbl="node1" presStyleIdx="0" presStyleCnt="2">
        <dgm:presLayoutVars>
          <dgm:bulletEnabled val="1"/>
        </dgm:presLayoutVars>
      </dgm:prSet>
      <dgm:spPr/>
    </dgm:pt>
    <dgm:pt modelId="{D39BF68B-323B-4612-9BA5-E8CC744E6927}" type="pres">
      <dgm:prSet presAssocID="{AA650499-BB71-492F-85D7-23A870A194A2}" presName="childShp" presStyleLbl="bgAccFollowNode1" presStyleIdx="0" presStyleCnt="2">
        <dgm:presLayoutVars>
          <dgm:bulletEnabled val="1"/>
        </dgm:presLayoutVars>
      </dgm:prSet>
      <dgm:spPr/>
    </dgm:pt>
    <dgm:pt modelId="{F33B8FC6-7639-492C-AD8A-1E327AEBB095}" type="pres">
      <dgm:prSet presAssocID="{7E764FC8-BEB2-4996-9CE5-8DC179930384}" presName="spacing" presStyleCnt="0"/>
      <dgm:spPr/>
    </dgm:pt>
    <dgm:pt modelId="{FBE5B85E-A479-4C93-90ED-2C4D03C85CA0}" type="pres">
      <dgm:prSet presAssocID="{FE143588-4048-41F5-93D2-597BE7F8E31A}" presName="linNode" presStyleCnt="0"/>
      <dgm:spPr/>
    </dgm:pt>
    <dgm:pt modelId="{7160D7A2-DCA6-4BCD-9A34-9E53E8BE6BAD}" type="pres">
      <dgm:prSet presAssocID="{FE143588-4048-41F5-93D2-597BE7F8E31A}" presName="parentShp" presStyleLbl="node1" presStyleIdx="1" presStyleCnt="2">
        <dgm:presLayoutVars>
          <dgm:bulletEnabled val="1"/>
        </dgm:presLayoutVars>
      </dgm:prSet>
      <dgm:spPr/>
    </dgm:pt>
    <dgm:pt modelId="{47E4462C-E948-4158-8E19-5BDE4D285492}" type="pres">
      <dgm:prSet presAssocID="{FE143588-4048-41F5-93D2-597BE7F8E31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85C7222-EA54-47C3-A1F9-F384A0326AFA}" type="presOf" srcId="{8E6ED0D2-4659-4CAA-8B3C-778F6256C634}" destId="{47E4462C-E948-4158-8E19-5BDE4D285492}" srcOrd="0" destOrd="0" presId="urn:microsoft.com/office/officeart/2005/8/layout/vList6"/>
    <dgm:cxn modelId="{CEE1CE39-03B3-4BA7-80CB-A234E6D8E3B1}" srcId="{882FBE0A-93B6-4A90-89FA-07031AD3D08E}" destId="{FE143588-4048-41F5-93D2-597BE7F8E31A}" srcOrd="1" destOrd="0" parTransId="{EB9429E3-99B3-42DA-AB19-F5623E54BAC8}" sibTransId="{71198785-BF45-4FC8-8EEF-531499A2D1C8}"/>
    <dgm:cxn modelId="{1108B473-16CC-4637-9F9F-7ACBFE74E90A}" type="presOf" srcId="{FE143588-4048-41F5-93D2-597BE7F8E31A}" destId="{7160D7A2-DCA6-4BCD-9A34-9E53E8BE6BAD}" srcOrd="0" destOrd="0" presId="urn:microsoft.com/office/officeart/2005/8/layout/vList6"/>
    <dgm:cxn modelId="{9E4AE153-9EB4-4667-B147-3A1FCCCDB9EE}" type="presOf" srcId="{C698FE08-A774-4D20-8024-ECDCF1415CFE}" destId="{D39BF68B-323B-4612-9BA5-E8CC744E6927}" srcOrd="0" destOrd="0" presId="urn:microsoft.com/office/officeart/2005/8/layout/vList6"/>
    <dgm:cxn modelId="{7C719876-71A2-49D8-9017-CE5CE4B16A24}" srcId="{882FBE0A-93B6-4A90-89FA-07031AD3D08E}" destId="{AA650499-BB71-492F-85D7-23A870A194A2}" srcOrd="0" destOrd="0" parTransId="{B46FA2C4-979D-4556-82D5-CE5E25FC0753}" sibTransId="{7E764FC8-BEB2-4996-9CE5-8DC179930384}"/>
    <dgm:cxn modelId="{85206DC4-E795-4767-A11F-A3115CCD6F03}" srcId="{AA650499-BB71-492F-85D7-23A870A194A2}" destId="{C698FE08-A774-4D20-8024-ECDCF1415CFE}" srcOrd="0" destOrd="0" parTransId="{0B373CB6-CAB3-4674-8EAE-12779EBC9CB4}" sibTransId="{1714832F-E17A-4B18-A869-104CEDB95570}"/>
    <dgm:cxn modelId="{8F802BC6-B1A8-4E43-B0CA-C419FE63C0F0}" type="presOf" srcId="{882FBE0A-93B6-4A90-89FA-07031AD3D08E}" destId="{DD477FF0-0A35-4FC0-8DDE-7071BDADD6E6}" srcOrd="0" destOrd="0" presId="urn:microsoft.com/office/officeart/2005/8/layout/vList6"/>
    <dgm:cxn modelId="{5E6103C9-2689-4FCD-934A-7B7B40530385}" srcId="{FE143588-4048-41F5-93D2-597BE7F8E31A}" destId="{8E6ED0D2-4659-4CAA-8B3C-778F6256C634}" srcOrd="0" destOrd="0" parTransId="{89FEBD44-89C9-4EC3-83AC-67FEA00310D5}" sibTransId="{A30D04FD-0C10-4C87-AE72-DFC8F789D346}"/>
    <dgm:cxn modelId="{B3E506D8-2F9C-4765-9E28-EECB16CD172A}" type="presOf" srcId="{AA650499-BB71-492F-85D7-23A870A194A2}" destId="{549FC7DB-9B43-4996-B2B5-6E4FFDE49F85}" srcOrd="0" destOrd="0" presId="urn:microsoft.com/office/officeart/2005/8/layout/vList6"/>
    <dgm:cxn modelId="{580982CC-FF9A-4E07-AAC8-EE4C0E6E36C3}" type="presParOf" srcId="{DD477FF0-0A35-4FC0-8DDE-7071BDADD6E6}" destId="{B6D47FAB-3ECB-4B26-B50F-81F9F70895A0}" srcOrd="0" destOrd="0" presId="urn:microsoft.com/office/officeart/2005/8/layout/vList6"/>
    <dgm:cxn modelId="{B2D74E06-14D1-482E-BB34-EDA4B8A96AAD}" type="presParOf" srcId="{B6D47FAB-3ECB-4B26-B50F-81F9F70895A0}" destId="{549FC7DB-9B43-4996-B2B5-6E4FFDE49F85}" srcOrd="0" destOrd="0" presId="urn:microsoft.com/office/officeart/2005/8/layout/vList6"/>
    <dgm:cxn modelId="{21B33C98-308A-4ED7-9255-DAB8FA232CC0}" type="presParOf" srcId="{B6D47FAB-3ECB-4B26-B50F-81F9F70895A0}" destId="{D39BF68B-323B-4612-9BA5-E8CC744E6927}" srcOrd="1" destOrd="0" presId="urn:microsoft.com/office/officeart/2005/8/layout/vList6"/>
    <dgm:cxn modelId="{195C8C34-5E1C-4C3A-A99B-96010567D4DA}" type="presParOf" srcId="{DD477FF0-0A35-4FC0-8DDE-7071BDADD6E6}" destId="{F33B8FC6-7639-492C-AD8A-1E327AEBB095}" srcOrd="1" destOrd="0" presId="urn:microsoft.com/office/officeart/2005/8/layout/vList6"/>
    <dgm:cxn modelId="{7AACA7D9-087C-4691-934F-3B22A41D3050}" type="presParOf" srcId="{DD477FF0-0A35-4FC0-8DDE-7071BDADD6E6}" destId="{FBE5B85E-A479-4C93-90ED-2C4D03C85CA0}" srcOrd="2" destOrd="0" presId="urn:microsoft.com/office/officeart/2005/8/layout/vList6"/>
    <dgm:cxn modelId="{A1EE470D-ACAB-4D41-B4FD-8256F01937E0}" type="presParOf" srcId="{FBE5B85E-A479-4C93-90ED-2C4D03C85CA0}" destId="{7160D7A2-DCA6-4BCD-9A34-9E53E8BE6BAD}" srcOrd="0" destOrd="0" presId="urn:microsoft.com/office/officeart/2005/8/layout/vList6"/>
    <dgm:cxn modelId="{88221D76-685B-4D40-8055-6ED875CC8915}" type="presParOf" srcId="{FBE5B85E-A479-4C93-90ED-2C4D03C85CA0}" destId="{47E4462C-E948-4158-8E19-5BDE4D28549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2FBE0A-93B6-4A90-89FA-07031AD3D08E}" type="doc">
      <dgm:prSet loTypeId="urn:microsoft.com/office/officeart/2005/8/layout/v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650499-BB71-492F-85D7-23A870A194A2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Média Ponderada Móvel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FA2C4-979D-4556-82D5-CE5E25FC0753}" type="parTrans" cxnId="{7C719876-71A2-49D8-9017-CE5CE4B16A2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64FC8-BEB2-4996-9CE5-8DC179930384}" type="sibTrans" cxnId="{7C719876-71A2-49D8-9017-CE5CE4B16A2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8FE08-A774-4D20-8024-ECDCF1415CFE}">
      <dgm:prSet phldrT="[Texto]" custT="1"/>
      <dgm:spPr/>
      <dgm:t>
        <a:bodyPr/>
        <a:lstStyle/>
        <a:p>
          <a:r>
            <a:rPr lang="pt-BR" sz="2400" dirty="0">
              <a:latin typeface="Arial" panose="020B0604020202020204" pitchFamily="34" charset="0"/>
              <a:cs typeface="Arial" panose="020B0604020202020204" pitchFamily="34" charset="0"/>
            </a:rPr>
            <a:t>A cada nova aquisição o valor unitário médio dos itens no estoque é atualizado.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73CB6-CAB3-4674-8EAE-12779EBC9CB4}" type="parTrans" cxnId="{85206DC4-E795-4767-A11F-A3115CCD6F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14832F-E17A-4B18-A869-104CEDB95570}" type="sibTrans" cxnId="{85206DC4-E795-4767-A11F-A3115CCD6F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43588-4048-41F5-93D2-597BE7F8E31A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Média Ponderada Fixa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429E3-99B3-42DA-AB19-F5623E54BAC8}" type="parTrans" cxnId="{CEE1CE39-03B3-4BA7-80CB-A234E6D8E3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198785-BF45-4FC8-8EEF-531499A2D1C8}" type="sibTrans" cxnId="{CEE1CE39-03B3-4BA7-80CB-A234E6D8E3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6ED0D2-4659-4CAA-8B3C-778F6256C634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A empresa estabelece um valor unitário fixo para os itens do estoque para todo o período, através do uso do custo global daquele período.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EBD44-89C9-4EC3-83AC-67FEA00310D5}" type="parTrans" cxnId="{5E6103C9-2689-4FCD-934A-7B7B405303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0D04FD-0C10-4C87-AE72-DFC8F789D346}" type="sibTrans" cxnId="{5E6103C9-2689-4FCD-934A-7B7B405303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77FF0-0A35-4FC0-8DDE-7071BDADD6E6}" type="pres">
      <dgm:prSet presAssocID="{882FBE0A-93B6-4A90-89FA-07031AD3D08E}" presName="Name0" presStyleCnt="0">
        <dgm:presLayoutVars>
          <dgm:dir/>
          <dgm:animLvl val="lvl"/>
          <dgm:resizeHandles/>
        </dgm:presLayoutVars>
      </dgm:prSet>
      <dgm:spPr/>
    </dgm:pt>
    <dgm:pt modelId="{B6D47FAB-3ECB-4B26-B50F-81F9F70895A0}" type="pres">
      <dgm:prSet presAssocID="{AA650499-BB71-492F-85D7-23A870A194A2}" presName="linNode" presStyleCnt="0"/>
      <dgm:spPr/>
    </dgm:pt>
    <dgm:pt modelId="{549FC7DB-9B43-4996-B2B5-6E4FFDE49F85}" type="pres">
      <dgm:prSet presAssocID="{AA650499-BB71-492F-85D7-23A870A194A2}" presName="parentShp" presStyleLbl="node1" presStyleIdx="0" presStyleCnt="2">
        <dgm:presLayoutVars>
          <dgm:bulletEnabled val="1"/>
        </dgm:presLayoutVars>
      </dgm:prSet>
      <dgm:spPr/>
    </dgm:pt>
    <dgm:pt modelId="{D39BF68B-323B-4612-9BA5-E8CC744E6927}" type="pres">
      <dgm:prSet presAssocID="{AA650499-BB71-492F-85D7-23A870A194A2}" presName="childShp" presStyleLbl="bgAccFollowNode1" presStyleIdx="0" presStyleCnt="2">
        <dgm:presLayoutVars>
          <dgm:bulletEnabled val="1"/>
        </dgm:presLayoutVars>
      </dgm:prSet>
      <dgm:spPr/>
    </dgm:pt>
    <dgm:pt modelId="{F33B8FC6-7639-492C-AD8A-1E327AEBB095}" type="pres">
      <dgm:prSet presAssocID="{7E764FC8-BEB2-4996-9CE5-8DC179930384}" presName="spacing" presStyleCnt="0"/>
      <dgm:spPr/>
    </dgm:pt>
    <dgm:pt modelId="{FBE5B85E-A479-4C93-90ED-2C4D03C85CA0}" type="pres">
      <dgm:prSet presAssocID="{FE143588-4048-41F5-93D2-597BE7F8E31A}" presName="linNode" presStyleCnt="0"/>
      <dgm:spPr/>
    </dgm:pt>
    <dgm:pt modelId="{7160D7A2-DCA6-4BCD-9A34-9E53E8BE6BAD}" type="pres">
      <dgm:prSet presAssocID="{FE143588-4048-41F5-93D2-597BE7F8E31A}" presName="parentShp" presStyleLbl="node1" presStyleIdx="1" presStyleCnt="2">
        <dgm:presLayoutVars>
          <dgm:bulletEnabled val="1"/>
        </dgm:presLayoutVars>
      </dgm:prSet>
      <dgm:spPr/>
    </dgm:pt>
    <dgm:pt modelId="{47E4462C-E948-4158-8E19-5BDE4D285492}" type="pres">
      <dgm:prSet presAssocID="{FE143588-4048-41F5-93D2-597BE7F8E31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85C7222-EA54-47C3-A1F9-F384A0326AFA}" type="presOf" srcId="{8E6ED0D2-4659-4CAA-8B3C-778F6256C634}" destId="{47E4462C-E948-4158-8E19-5BDE4D285492}" srcOrd="0" destOrd="0" presId="urn:microsoft.com/office/officeart/2005/8/layout/vList6"/>
    <dgm:cxn modelId="{CEE1CE39-03B3-4BA7-80CB-A234E6D8E3B1}" srcId="{882FBE0A-93B6-4A90-89FA-07031AD3D08E}" destId="{FE143588-4048-41F5-93D2-597BE7F8E31A}" srcOrd="1" destOrd="0" parTransId="{EB9429E3-99B3-42DA-AB19-F5623E54BAC8}" sibTransId="{71198785-BF45-4FC8-8EEF-531499A2D1C8}"/>
    <dgm:cxn modelId="{1108B473-16CC-4637-9F9F-7ACBFE74E90A}" type="presOf" srcId="{FE143588-4048-41F5-93D2-597BE7F8E31A}" destId="{7160D7A2-DCA6-4BCD-9A34-9E53E8BE6BAD}" srcOrd="0" destOrd="0" presId="urn:microsoft.com/office/officeart/2005/8/layout/vList6"/>
    <dgm:cxn modelId="{9E4AE153-9EB4-4667-B147-3A1FCCCDB9EE}" type="presOf" srcId="{C698FE08-A774-4D20-8024-ECDCF1415CFE}" destId="{D39BF68B-323B-4612-9BA5-E8CC744E6927}" srcOrd="0" destOrd="0" presId="urn:microsoft.com/office/officeart/2005/8/layout/vList6"/>
    <dgm:cxn modelId="{7C719876-71A2-49D8-9017-CE5CE4B16A24}" srcId="{882FBE0A-93B6-4A90-89FA-07031AD3D08E}" destId="{AA650499-BB71-492F-85D7-23A870A194A2}" srcOrd="0" destOrd="0" parTransId="{B46FA2C4-979D-4556-82D5-CE5E25FC0753}" sibTransId="{7E764FC8-BEB2-4996-9CE5-8DC179930384}"/>
    <dgm:cxn modelId="{85206DC4-E795-4767-A11F-A3115CCD6F03}" srcId="{AA650499-BB71-492F-85D7-23A870A194A2}" destId="{C698FE08-A774-4D20-8024-ECDCF1415CFE}" srcOrd="0" destOrd="0" parTransId="{0B373CB6-CAB3-4674-8EAE-12779EBC9CB4}" sibTransId="{1714832F-E17A-4B18-A869-104CEDB95570}"/>
    <dgm:cxn modelId="{8F802BC6-B1A8-4E43-B0CA-C419FE63C0F0}" type="presOf" srcId="{882FBE0A-93B6-4A90-89FA-07031AD3D08E}" destId="{DD477FF0-0A35-4FC0-8DDE-7071BDADD6E6}" srcOrd="0" destOrd="0" presId="urn:microsoft.com/office/officeart/2005/8/layout/vList6"/>
    <dgm:cxn modelId="{5E6103C9-2689-4FCD-934A-7B7B40530385}" srcId="{FE143588-4048-41F5-93D2-597BE7F8E31A}" destId="{8E6ED0D2-4659-4CAA-8B3C-778F6256C634}" srcOrd="0" destOrd="0" parTransId="{89FEBD44-89C9-4EC3-83AC-67FEA00310D5}" sibTransId="{A30D04FD-0C10-4C87-AE72-DFC8F789D346}"/>
    <dgm:cxn modelId="{B3E506D8-2F9C-4765-9E28-EECB16CD172A}" type="presOf" srcId="{AA650499-BB71-492F-85D7-23A870A194A2}" destId="{549FC7DB-9B43-4996-B2B5-6E4FFDE49F85}" srcOrd="0" destOrd="0" presId="urn:microsoft.com/office/officeart/2005/8/layout/vList6"/>
    <dgm:cxn modelId="{580982CC-FF9A-4E07-AAC8-EE4C0E6E36C3}" type="presParOf" srcId="{DD477FF0-0A35-4FC0-8DDE-7071BDADD6E6}" destId="{B6D47FAB-3ECB-4B26-B50F-81F9F70895A0}" srcOrd="0" destOrd="0" presId="urn:microsoft.com/office/officeart/2005/8/layout/vList6"/>
    <dgm:cxn modelId="{B2D74E06-14D1-482E-BB34-EDA4B8A96AAD}" type="presParOf" srcId="{B6D47FAB-3ECB-4B26-B50F-81F9F70895A0}" destId="{549FC7DB-9B43-4996-B2B5-6E4FFDE49F85}" srcOrd="0" destOrd="0" presId="urn:microsoft.com/office/officeart/2005/8/layout/vList6"/>
    <dgm:cxn modelId="{21B33C98-308A-4ED7-9255-DAB8FA232CC0}" type="presParOf" srcId="{B6D47FAB-3ECB-4B26-B50F-81F9F70895A0}" destId="{D39BF68B-323B-4612-9BA5-E8CC744E6927}" srcOrd="1" destOrd="0" presId="urn:microsoft.com/office/officeart/2005/8/layout/vList6"/>
    <dgm:cxn modelId="{195C8C34-5E1C-4C3A-A99B-96010567D4DA}" type="presParOf" srcId="{DD477FF0-0A35-4FC0-8DDE-7071BDADD6E6}" destId="{F33B8FC6-7639-492C-AD8A-1E327AEBB095}" srcOrd="1" destOrd="0" presId="urn:microsoft.com/office/officeart/2005/8/layout/vList6"/>
    <dgm:cxn modelId="{7AACA7D9-087C-4691-934F-3B22A41D3050}" type="presParOf" srcId="{DD477FF0-0A35-4FC0-8DDE-7071BDADD6E6}" destId="{FBE5B85E-A479-4C93-90ED-2C4D03C85CA0}" srcOrd="2" destOrd="0" presId="urn:microsoft.com/office/officeart/2005/8/layout/vList6"/>
    <dgm:cxn modelId="{A1EE470D-ACAB-4D41-B4FD-8256F01937E0}" type="presParOf" srcId="{FBE5B85E-A479-4C93-90ED-2C4D03C85CA0}" destId="{7160D7A2-DCA6-4BCD-9A34-9E53E8BE6BAD}" srcOrd="0" destOrd="0" presId="urn:microsoft.com/office/officeart/2005/8/layout/vList6"/>
    <dgm:cxn modelId="{88221D76-685B-4D40-8055-6ED875CC8915}" type="presParOf" srcId="{FBE5B85E-A479-4C93-90ED-2C4D03C85CA0}" destId="{47E4462C-E948-4158-8E19-5BDE4D28549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2FBE0A-93B6-4A90-89FA-07031AD3D08E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650499-BB71-492F-85D7-23A870A194A2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PEPS (primeiro que entra, primeiro que sai)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FA2C4-979D-4556-82D5-CE5E25FC0753}" type="parTrans" cxnId="{7C719876-71A2-49D8-9017-CE5CE4B16A2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64FC8-BEB2-4996-9CE5-8DC179930384}" type="sibTrans" cxnId="{7C719876-71A2-49D8-9017-CE5CE4B16A2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8FE08-A774-4D20-8024-ECDCF1415CFE}">
      <dgm:prSet phldrT="[Texto]" custT="1"/>
      <dgm:spPr/>
      <dgm:t>
        <a:bodyPr/>
        <a:lstStyle/>
        <a:p>
          <a:r>
            <a:rPr lang="pt-BR" sz="2000" dirty="0">
              <a:latin typeface="Arial" panose="020B0604020202020204" pitchFamily="34" charset="0"/>
              <a:cs typeface="Arial" panose="020B0604020202020204" pitchFamily="34" charset="0"/>
            </a:rPr>
            <a:t>O preço de saída dos estoques é aquele representada pelo insumo mais antigo dentro do estoque.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73CB6-CAB3-4674-8EAE-12779EBC9CB4}" type="parTrans" cxnId="{85206DC4-E795-4767-A11F-A3115CCD6F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14832F-E17A-4B18-A869-104CEDB95570}" type="sibTrans" cxnId="{85206DC4-E795-4767-A11F-A3115CCD6F03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43588-4048-41F5-93D2-597BE7F8E31A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UEPS (último que entra, primeiro que sai)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9429E3-99B3-42DA-AB19-F5623E54BAC8}" type="parTrans" cxnId="{CEE1CE39-03B3-4BA7-80CB-A234E6D8E3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198785-BF45-4FC8-8EEF-531499A2D1C8}" type="sibTrans" cxnId="{CEE1CE39-03B3-4BA7-80CB-A234E6D8E3B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6ED0D2-4659-4CAA-8B3C-778F6256C634}">
      <dgm:prSet phldrT="[Texto]"/>
      <dgm:spPr/>
      <dgm:t>
        <a:bodyPr/>
        <a:lstStyle/>
        <a:p>
          <a:r>
            <a:rPr lang="pt-BR" dirty="0">
              <a:latin typeface="Arial" panose="020B0604020202020204" pitchFamily="34" charset="0"/>
              <a:cs typeface="Arial" panose="020B0604020202020204" pitchFamily="34" charset="0"/>
            </a:rPr>
            <a:t>O preço de saída dos estoques é aquele representado pelo último insumo a entrar no estoque.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EBD44-89C9-4EC3-83AC-67FEA00310D5}" type="parTrans" cxnId="{5E6103C9-2689-4FCD-934A-7B7B405303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0D04FD-0C10-4C87-AE72-DFC8F789D346}" type="sibTrans" cxnId="{5E6103C9-2689-4FCD-934A-7B7B405303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77FF0-0A35-4FC0-8DDE-7071BDADD6E6}" type="pres">
      <dgm:prSet presAssocID="{882FBE0A-93B6-4A90-89FA-07031AD3D08E}" presName="Name0" presStyleCnt="0">
        <dgm:presLayoutVars>
          <dgm:dir/>
          <dgm:animLvl val="lvl"/>
          <dgm:resizeHandles/>
        </dgm:presLayoutVars>
      </dgm:prSet>
      <dgm:spPr/>
    </dgm:pt>
    <dgm:pt modelId="{B6D47FAB-3ECB-4B26-B50F-81F9F70895A0}" type="pres">
      <dgm:prSet presAssocID="{AA650499-BB71-492F-85D7-23A870A194A2}" presName="linNode" presStyleCnt="0"/>
      <dgm:spPr/>
    </dgm:pt>
    <dgm:pt modelId="{549FC7DB-9B43-4996-B2B5-6E4FFDE49F85}" type="pres">
      <dgm:prSet presAssocID="{AA650499-BB71-492F-85D7-23A870A194A2}" presName="parentShp" presStyleLbl="node1" presStyleIdx="0" presStyleCnt="2">
        <dgm:presLayoutVars>
          <dgm:bulletEnabled val="1"/>
        </dgm:presLayoutVars>
      </dgm:prSet>
      <dgm:spPr/>
    </dgm:pt>
    <dgm:pt modelId="{D39BF68B-323B-4612-9BA5-E8CC744E6927}" type="pres">
      <dgm:prSet presAssocID="{AA650499-BB71-492F-85D7-23A870A194A2}" presName="childShp" presStyleLbl="bgAccFollowNode1" presStyleIdx="0" presStyleCnt="2">
        <dgm:presLayoutVars>
          <dgm:bulletEnabled val="1"/>
        </dgm:presLayoutVars>
      </dgm:prSet>
      <dgm:spPr/>
    </dgm:pt>
    <dgm:pt modelId="{F33B8FC6-7639-492C-AD8A-1E327AEBB095}" type="pres">
      <dgm:prSet presAssocID="{7E764FC8-BEB2-4996-9CE5-8DC179930384}" presName="spacing" presStyleCnt="0"/>
      <dgm:spPr/>
    </dgm:pt>
    <dgm:pt modelId="{FBE5B85E-A479-4C93-90ED-2C4D03C85CA0}" type="pres">
      <dgm:prSet presAssocID="{FE143588-4048-41F5-93D2-597BE7F8E31A}" presName="linNode" presStyleCnt="0"/>
      <dgm:spPr/>
    </dgm:pt>
    <dgm:pt modelId="{7160D7A2-DCA6-4BCD-9A34-9E53E8BE6BAD}" type="pres">
      <dgm:prSet presAssocID="{FE143588-4048-41F5-93D2-597BE7F8E31A}" presName="parentShp" presStyleLbl="node1" presStyleIdx="1" presStyleCnt="2">
        <dgm:presLayoutVars>
          <dgm:bulletEnabled val="1"/>
        </dgm:presLayoutVars>
      </dgm:prSet>
      <dgm:spPr/>
    </dgm:pt>
    <dgm:pt modelId="{47E4462C-E948-4158-8E19-5BDE4D285492}" type="pres">
      <dgm:prSet presAssocID="{FE143588-4048-41F5-93D2-597BE7F8E31A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85C7222-EA54-47C3-A1F9-F384A0326AFA}" type="presOf" srcId="{8E6ED0D2-4659-4CAA-8B3C-778F6256C634}" destId="{47E4462C-E948-4158-8E19-5BDE4D285492}" srcOrd="0" destOrd="0" presId="urn:microsoft.com/office/officeart/2005/8/layout/vList6"/>
    <dgm:cxn modelId="{CEE1CE39-03B3-4BA7-80CB-A234E6D8E3B1}" srcId="{882FBE0A-93B6-4A90-89FA-07031AD3D08E}" destId="{FE143588-4048-41F5-93D2-597BE7F8E31A}" srcOrd="1" destOrd="0" parTransId="{EB9429E3-99B3-42DA-AB19-F5623E54BAC8}" sibTransId="{71198785-BF45-4FC8-8EEF-531499A2D1C8}"/>
    <dgm:cxn modelId="{1108B473-16CC-4637-9F9F-7ACBFE74E90A}" type="presOf" srcId="{FE143588-4048-41F5-93D2-597BE7F8E31A}" destId="{7160D7A2-DCA6-4BCD-9A34-9E53E8BE6BAD}" srcOrd="0" destOrd="0" presId="urn:microsoft.com/office/officeart/2005/8/layout/vList6"/>
    <dgm:cxn modelId="{9E4AE153-9EB4-4667-B147-3A1FCCCDB9EE}" type="presOf" srcId="{C698FE08-A774-4D20-8024-ECDCF1415CFE}" destId="{D39BF68B-323B-4612-9BA5-E8CC744E6927}" srcOrd="0" destOrd="0" presId="urn:microsoft.com/office/officeart/2005/8/layout/vList6"/>
    <dgm:cxn modelId="{7C719876-71A2-49D8-9017-CE5CE4B16A24}" srcId="{882FBE0A-93B6-4A90-89FA-07031AD3D08E}" destId="{AA650499-BB71-492F-85D7-23A870A194A2}" srcOrd="0" destOrd="0" parTransId="{B46FA2C4-979D-4556-82D5-CE5E25FC0753}" sibTransId="{7E764FC8-BEB2-4996-9CE5-8DC179930384}"/>
    <dgm:cxn modelId="{85206DC4-E795-4767-A11F-A3115CCD6F03}" srcId="{AA650499-BB71-492F-85D7-23A870A194A2}" destId="{C698FE08-A774-4D20-8024-ECDCF1415CFE}" srcOrd="0" destOrd="0" parTransId="{0B373CB6-CAB3-4674-8EAE-12779EBC9CB4}" sibTransId="{1714832F-E17A-4B18-A869-104CEDB95570}"/>
    <dgm:cxn modelId="{8F802BC6-B1A8-4E43-B0CA-C419FE63C0F0}" type="presOf" srcId="{882FBE0A-93B6-4A90-89FA-07031AD3D08E}" destId="{DD477FF0-0A35-4FC0-8DDE-7071BDADD6E6}" srcOrd="0" destOrd="0" presId="urn:microsoft.com/office/officeart/2005/8/layout/vList6"/>
    <dgm:cxn modelId="{5E6103C9-2689-4FCD-934A-7B7B40530385}" srcId="{FE143588-4048-41F5-93D2-597BE7F8E31A}" destId="{8E6ED0D2-4659-4CAA-8B3C-778F6256C634}" srcOrd="0" destOrd="0" parTransId="{89FEBD44-89C9-4EC3-83AC-67FEA00310D5}" sibTransId="{A30D04FD-0C10-4C87-AE72-DFC8F789D346}"/>
    <dgm:cxn modelId="{B3E506D8-2F9C-4765-9E28-EECB16CD172A}" type="presOf" srcId="{AA650499-BB71-492F-85D7-23A870A194A2}" destId="{549FC7DB-9B43-4996-B2B5-6E4FFDE49F85}" srcOrd="0" destOrd="0" presId="urn:microsoft.com/office/officeart/2005/8/layout/vList6"/>
    <dgm:cxn modelId="{580982CC-FF9A-4E07-AAC8-EE4C0E6E36C3}" type="presParOf" srcId="{DD477FF0-0A35-4FC0-8DDE-7071BDADD6E6}" destId="{B6D47FAB-3ECB-4B26-B50F-81F9F70895A0}" srcOrd="0" destOrd="0" presId="urn:microsoft.com/office/officeart/2005/8/layout/vList6"/>
    <dgm:cxn modelId="{B2D74E06-14D1-482E-BB34-EDA4B8A96AAD}" type="presParOf" srcId="{B6D47FAB-3ECB-4B26-B50F-81F9F70895A0}" destId="{549FC7DB-9B43-4996-B2B5-6E4FFDE49F85}" srcOrd="0" destOrd="0" presId="urn:microsoft.com/office/officeart/2005/8/layout/vList6"/>
    <dgm:cxn modelId="{21B33C98-308A-4ED7-9255-DAB8FA232CC0}" type="presParOf" srcId="{B6D47FAB-3ECB-4B26-B50F-81F9F70895A0}" destId="{D39BF68B-323B-4612-9BA5-E8CC744E6927}" srcOrd="1" destOrd="0" presId="urn:microsoft.com/office/officeart/2005/8/layout/vList6"/>
    <dgm:cxn modelId="{195C8C34-5E1C-4C3A-A99B-96010567D4DA}" type="presParOf" srcId="{DD477FF0-0A35-4FC0-8DDE-7071BDADD6E6}" destId="{F33B8FC6-7639-492C-AD8A-1E327AEBB095}" srcOrd="1" destOrd="0" presId="urn:microsoft.com/office/officeart/2005/8/layout/vList6"/>
    <dgm:cxn modelId="{7AACA7D9-087C-4691-934F-3B22A41D3050}" type="presParOf" srcId="{DD477FF0-0A35-4FC0-8DDE-7071BDADD6E6}" destId="{FBE5B85E-A479-4C93-90ED-2C4D03C85CA0}" srcOrd="2" destOrd="0" presId="urn:microsoft.com/office/officeart/2005/8/layout/vList6"/>
    <dgm:cxn modelId="{A1EE470D-ACAB-4D41-B4FD-8256F01937E0}" type="presParOf" srcId="{FBE5B85E-A479-4C93-90ED-2C4D03C85CA0}" destId="{7160D7A2-DCA6-4BCD-9A34-9E53E8BE6BAD}" srcOrd="0" destOrd="0" presId="urn:microsoft.com/office/officeart/2005/8/layout/vList6"/>
    <dgm:cxn modelId="{88221D76-685B-4D40-8055-6ED875CC8915}" type="presParOf" srcId="{FBE5B85E-A479-4C93-90ED-2C4D03C85CA0}" destId="{47E4462C-E948-4158-8E19-5BDE4D28549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BF68B-323B-4612-9BA5-E8CC744E6927}">
      <dsp:nvSpPr>
        <dsp:cNvPr id="0" name=""/>
        <dsp:cNvSpPr/>
      </dsp:nvSpPr>
      <dsp:spPr>
        <a:xfrm>
          <a:off x="2818737" y="567"/>
          <a:ext cx="4228106" cy="2211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Na compra dos materiais, o imposto é destacado e não inclui o custo do material direto. Esse imposto será abatido do imposto a pagar no final do período.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8737" y="276981"/>
        <a:ext cx="3398865" cy="1658482"/>
      </dsp:txXfrm>
    </dsp:sp>
    <dsp:sp modelId="{549FC7DB-9B43-4996-B2B5-6E4FFDE49F85}">
      <dsp:nvSpPr>
        <dsp:cNvPr id="0" name=""/>
        <dsp:cNvSpPr/>
      </dsp:nvSpPr>
      <dsp:spPr>
        <a:xfrm>
          <a:off x="0" y="567"/>
          <a:ext cx="2818737" cy="2211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>
              <a:latin typeface="Arial" panose="020B0604020202020204" pitchFamily="34" charset="0"/>
              <a:cs typeface="Arial" panose="020B0604020202020204" pitchFamily="34" charset="0"/>
            </a:rPr>
            <a:t>Com crédito de IPI e ICMS</a:t>
          </a:r>
          <a:endParaRPr lang="en-US" sz="3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47" y="108514"/>
        <a:ext cx="2602843" cy="1995416"/>
      </dsp:txXfrm>
    </dsp:sp>
    <dsp:sp modelId="{47E4462C-E948-4158-8E19-5BDE4D285492}">
      <dsp:nvSpPr>
        <dsp:cNvPr id="0" name=""/>
        <dsp:cNvSpPr/>
      </dsp:nvSpPr>
      <dsp:spPr>
        <a:xfrm>
          <a:off x="2818737" y="2433009"/>
          <a:ext cx="4228106" cy="2211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300" kern="1200" dirty="0">
              <a:latin typeface="Arial" panose="020B0604020202020204" pitchFamily="34" charset="0"/>
              <a:cs typeface="Arial" panose="020B0604020202020204" pitchFamily="34" charset="0"/>
            </a:rPr>
            <a:t>Como não pode ser abatido no futuro, ele fica incluso no preço do material direto, sendo atribuído ao produto.</a:t>
          </a:r>
          <a:endParaRPr lang="en-US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8737" y="2709423"/>
        <a:ext cx="3398865" cy="1658482"/>
      </dsp:txXfrm>
    </dsp:sp>
    <dsp:sp modelId="{7160D7A2-DCA6-4BCD-9A34-9E53E8BE6BAD}">
      <dsp:nvSpPr>
        <dsp:cNvPr id="0" name=""/>
        <dsp:cNvSpPr/>
      </dsp:nvSpPr>
      <dsp:spPr>
        <a:xfrm>
          <a:off x="0" y="2433009"/>
          <a:ext cx="2818737" cy="22113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>
              <a:latin typeface="Arial" panose="020B0604020202020204" pitchFamily="34" charset="0"/>
              <a:cs typeface="Arial" panose="020B0604020202020204" pitchFamily="34" charset="0"/>
            </a:rPr>
            <a:t>Sem crédito de IPI e ICMS</a:t>
          </a:r>
          <a:endParaRPr lang="en-US" sz="3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47" y="2540956"/>
        <a:ext cx="2602843" cy="1995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BF68B-323B-4612-9BA5-E8CC744E6927}">
      <dsp:nvSpPr>
        <dsp:cNvPr id="0" name=""/>
        <dsp:cNvSpPr/>
      </dsp:nvSpPr>
      <dsp:spPr>
        <a:xfrm>
          <a:off x="2818737" y="567"/>
          <a:ext cx="4228106" cy="2211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>
              <a:latin typeface="Arial" panose="020B0604020202020204" pitchFamily="34" charset="0"/>
              <a:cs typeface="Arial" panose="020B0604020202020204" pitchFamily="34" charset="0"/>
            </a:rPr>
            <a:t>A cada nova aquisição o valor unitário médio dos itens no estoque é atualizado.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8737" y="276981"/>
        <a:ext cx="3398865" cy="1658482"/>
      </dsp:txXfrm>
    </dsp:sp>
    <dsp:sp modelId="{549FC7DB-9B43-4996-B2B5-6E4FFDE49F85}">
      <dsp:nvSpPr>
        <dsp:cNvPr id="0" name=""/>
        <dsp:cNvSpPr/>
      </dsp:nvSpPr>
      <dsp:spPr>
        <a:xfrm>
          <a:off x="0" y="567"/>
          <a:ext cx="2818737" cy="2211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latin typeface="Arial" panose="020B0604020202020204" pitchFamily="34" charset="0"/>
              <a:cs typeface="Arial" panose="020B0604020202020204" pitchFamily="34" charset="0"/>
            </a:rPr>
            <a:t>Média Ponderada Móvel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47" y="108514"/>
        <a:ext cx="2602843" cy="1995416"/>
      </dsp:txXfrm>
    </dsp:sp>
    <dsp:sp modelId="{47E4462C-E948-4158-8E19-5BDE4D285492}">
      <dsp:nvSpPr>
        <dsp:cNvPr id="0" name=""/>
        <dsp:cNvSpPr/>
      </dsp:nvSpPr>
      <dsp:spPr>
        <a:xfrm>
          <a:off x="2818737" y="2433009"/>
          <a:ext cx="4228106" cy="2211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A empresa estabelece um valor unitário fixo para os itens do estoque para todo o período, através do uso do custo global daquele período.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8737" y="2709423"/>
        <a:ext cx="3398865" cy="1658482"/>
      </dsp:txXfrm>
    </dsp:sp>
    <dsp:sp modelId="{7160D7A2-DCA6-4BCD-9A34-9E53E8BE6BAD}">
      <dsp:nvSpPr>
        <dsp:cNvPr id="0" name=""/>
        <dsp:cNvSpPr/>
      </dsp:nvSpPr>
      <dsp:spPr>
        <a:xfrm>
          <a:off x="0" y="2433009"/>
          <a:ext cx="2818737" cy="22113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latin typeface="Arial" panose="020B0604020202020204" pitchFamily="34" charset="0"/>
              <a:cs typeface="Arial" panose="020B0604020202020204" pitchFamily="34" charset="0"/>
            </a:rPr>
            <a:t>Média Ponderada Fixa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47" y="2540956"/>
        <a:ext cx="2602843" cy="1995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BF68B-323B-4612-9BA5-E8CC744E6927}">
      <dsp:nvSpPr>
        <dsp:cNvPr id="0" name=""/>
        <dsp:cNvSpPr/>
      </dsp:nvSpPr>
      <dsp:spPr>
        <a:xfrm>
          <a:off x="2633207" y="567"/>
          <a:ext cx="3949810" cy="2211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>
              <a:latin typeface="Arial" panose="020B0604020202020204" pitchFamily="34" charset="0"/>
              <a:cs typeface="Arial" panose="020B0604020202020204" pitchFamily="34" charset="0"/>
            </a:rPr>
            <a:t>O preço de saída dos estoques é aquele representada pelo insumo mais antigo dentro do estoque.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207" y="276981"/>
        <a:ext cx="3120569" cy="1658482"/>
      </dsp:txXfrm>
    </dsp:sp>
    <dsp:sp modelId="{549FC7DB-9B43-4996-B2B5-6E4FFDE49F85}">
      <dsp:nvSpPr>
        <dsp:cNvPr id="0" name=""/>
        <dsp:cNvSpPr/>
      </dsp:nvSpPr>
      <dsp:spPr>
        <a:xfrm>
          <a:off x="0" y="567"/>
          <a:ext cx="2633207" cy="22113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Arial" panose="020B0604020202020204" pitchFamily="34" charset="0"/>
              <a:cs typeface="Arial" panose="020B0604020202020204" pitchFamily="34" charset="0"/>
            </a:rPr>
            <a:t>PEPS (primeiro que entra, primeiro que sai)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47" y="108514"/>
        <a:ext cx="2417313" cy="1995416"/>
      </dsp:txXfrm>
    </dsp:sp>
    <dsp:sp modelId="{47E4462C-E948-4158-8E19-5BDE4D285492}">
      <dsp:nvSpPr>
        <dsp:cNvPr id="0" name=""/>
        <dsp:cNvSpPr/>
      </dsp:nvSpPr>
      <dsp:spPr>
        <a:xfrm>
          <a:off x="2633207" y="2433009"/>
          <a:ext cx="3949810" cy="22113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>
              <a:latin typeface="Arial" panose="020B0604020202020204" pitchFamily="34" charset="0"/>
              <a:cs typeface="Arial" panose="020B0604020202020204" pitchFamily="34" charset="0"/>
            </a:rPr>
            <a:t>O preço de saída dos estoques é aquele representado pelo último insumo a entrar no estoque.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33207" y="2709423"/>
        <a:ext cx="3120569" cy="1658482"/>
      </dsp:txXfrm>
    </dsp:sp>
    <dsp:sp modelId="{7160D7A2-DCA6-4BCD-9A34-9E53E8BE6BAD}">
      <dsp:nvSpPr>
        <dsp:cNvPr id="0" name=""/>
        <dsp:cNvSpPr/>
      </dsp:nvSpPr>
      <dsp:spPr>
        <a:xfrm>
          <a:off x="0" y="2433009"/>
          <a:ext cx="2633207" cy="221131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Arial" panose="020B0604020202020204" pitchFamily="34" charset="0"/>
              <a:cs typeface="Arial" panose="020B0604020202020204" pitchFamily="34" charset="0"/>
            </a:rPr>
            <a:t>UEPS (último que entra, primeiro que sai)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47" y="2540956"/>
        <a:ext cx="2417313" cy="199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F50A6-881E-45C3-B324-5C8392797E5C}" type="datetimeFigureOut">
              <a:rPr lang="pt-BR" smtClean="0"/>
              <a:t>20/10/2020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6C177-802F-41DE-9E6A-C3CFA724D8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66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6363" y="750888"/>
            <a:ext cx="6664325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CEBA98-B212-404C-BC7C-666348A4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61BA6E-3504-4D12-B0A4-374067131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A633D7-893B-482C-B522-8A9E2970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DEDDEA-7A05-489B-A184-19B08803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F13ACB-995A-4150-A324-358D26AE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C30D9-9AB3-4C43-8034-D5ACBCB9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D6C1EF-8F7E-473C-B975-BD55EB02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B51803-7896-4FD7-9C57-16E6CCAC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24C98F-E3A5-40DA-8235-24BD9F7A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D6F604-580D-4CCC-9F16-220AFF79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0A28D4-59EA-4E92-AE21-A5404DBE2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AA66343-BEB5-4C48-806C-6E06D766D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9C8095-9AB4-44B3-BC26-F44889DD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2303CD-A713-4448-8673-B87F3B40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A45B5C-A9CA-4F39-B742-5C3E2050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077D1-5552-4A0E-BF5C-5C706DA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7ED2D4-52E9-4155-9F40-3A8F6A8D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14B950-7D78-469B-914F-B67C39D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2A153C-0FAB-4667-BF71-A67A7F0CD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373105-DC8A-4967-B6DC-18C6E013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77534-F383-4136-A13C-6330577F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EA38EB-1439-4F02-9AE7-A1FC7D22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9E3D42-AD02-4A2B-9E61-72E04A21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B56591-B386-4418-977E-B985C5FF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75597E-2AFD-49DB-A351-D1FF74B4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3898-2FB4-48E9-96A6-2C357153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4B94C2-7EAC-47D4-9BCC-FDB436375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FB4E09-ABFE-4B4B-BCCA-5EBDD377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4D7E06-2CFD-4DB3-BE60-33D5F24C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F294C2-AE9D-43DA-960F-A50D8CD9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AC72B6-353C-43C1-8F66-EBDFD95A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3F377-AC5D-4C85-A0CE-5EABAC2E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C840FB-CD6B-4958-B9CB-B77C10FE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0D3C3D-F85F-45BA-873D-EA29C6F74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5F71EC-980F-4054-97A2-CC0BD57C5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F9C35BC-7DF5-4F10-B3A3-0318612D5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54AADB-7DFE-47F7-93B0-10732C4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7565235-A608-4F39-A537-E35132162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46890AC-530B-4F74-BA9C-08B0BF35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00E5A-86EC-4366-B462-5DF4FA1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3C165C-90DE-463C-818B-BD886EBF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531FD4-1943-43F7-B48C-8E43E1D3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CA246E-C81D-46C0-B38D-DF4AE2D8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3174749-47E5-475F-8365-582D15E1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320A06-59B2-4F82-A260-40AB8AE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0A89C8-8056-456F-B004-AD03FB20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2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5616A-8FBF-409A-BB9E-57F28FA9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E50BB7-0B05-4344-B4BD-E4C1931C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399D6A-794A-40FD-B094-6EC32CA5A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C8FA88-7435-4F23-920F-D2DFA1CF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70B49A-377B-4460-AFF3-3831E0DB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E64673-C735-4940-B1E9-6511BCDB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120F6-1DE4-4ADF-96C5-2C1AFC29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6E823B7-6375-45AF-9F51-88CAED781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C56E6C-7522-4961-B020-96F8C4962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812241-4D73-41F9-B4FE-777F1EB8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898D1D-FF40-4AFA-B05D-2E07FD0C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69E46A-E790-4E15-8F0C-9EA4F63C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385762-26A3-42E3-9B9B-B788DF53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6C3110-5BF6-48F5-B579-B49A1039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76BF3D-0FA3-4CED-A193-37420CAA0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5285-9584-4C9D-B794-9D5A8337217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5A1AEB-FC2A-4321-9B5B-55524244E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4455F-A085-47F1-BF39-DF3D2A48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30CE-4318-4812-859D-B3AA88E9E9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1583" y="2204864"/>
            <a:ext cx="805137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Material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Direto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Mão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-de-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Obra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Direta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9038" y="4455659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/>
              <a:t>                                   Prof.  Dr. Bruno </a:t>
            </a:r>
            <a:r>
              <a:rPr lang="pt-BR" dirty="0" err="1"/>
              <a:t>Figlioli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53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>
            <a:extLst>
              <a:ext uri="{FF2B5EF4-FFF2-40B4-BE49-F238E27FC236}">
                <a16:creationId xmlns:a16="http://schemas.microsoft.com/office/drawing/2014/main" id="{02A4CB6F-4315-4414-AC3F-2FF97925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Métodos de Avaliação de Estoques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FC2325FF-4AD7-4DB1-9A56-18B4C3D42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67369"/>
              </p:ext>
            </p:extLst>
          </p:nvPr>
        </p:nvGraphicFramePr>
        <p:xfrm>
          <a:off x="149086" y="1690688"/>
          <a:ext cx="6583018" cy="464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ED1398B-7492-4A38-AEB1-2A480E18D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86130"/>
              </p:ext>
            </p:extLst>
          </p:nvPr>
        </p:nvGraphicFramePr>
        <p:xfrm>
          <a:off x="6768548" y="2200898"/>
          <a:ext cx="5340626" cy="1143000"/>
        </p:xfrm>
        <a:graphic>
          <a:graphicData uri="http://schemas.openxmlformats.org/drawingml/2006/table">
            <a:tbl>
              <a:tblPr/>
              <a:tblGrid>
                <a:gridCol w="790723">
                  <a:extLst>
                    <a:ext uri="{9D8B030D-6E8A-4147-A177-3AD203B41FA5}">
                      <a16:colId xmlns:a16="http://schemas.microsoft.com/office/drawing/2014/main" val="3885823881"/>
                    </a:ext>
                  </a:extLst>
                </a:gridCol>
                <a:gridCol w="291661">
                  <a:extLst>
                    <a:ext uri="{9D8B030D-6E8A-4147-A177-3AD203B41FA5}">
                      <a16:colId xmlns:a16="http://schemas.microsoft.com/office/drawing/2014/main" val="2383311235"/>
                    </a:ext>
                  </a:extLst>
                </a:gridCol>
                <a:gridCol w="738873">
                  <a:extLst>
                    <a:ext uri="{9D8B030D-6E8A-4147-A177-3AD203B41FA5}">
                      <a16:colId xmlns:a16="http://schemas.microsoft.com/office/drawing/2014/main" val="2359400483"/>
                    </a:ext>
                  </a:extLst>
                </a:gridCol>
                <a:gridCol w="719429">
                  <a:extLst>
                    <a:ext uri="{9D8B030D-6E8A-4147-A177-3AD203B41FA5}">
                      <a16:colId xmlns:a16="http://schemas.microsoft.com/office/drawing/2014/main" val="3308659398"/>
                    </a:ext>
                  </a:extLst>
                </a:gridCol>
                <a:gridCol w="291661">
                  <a:extLst>
                    <a:ext uri="{9D8B030D-6E8A-4147-A177-3AD203B41FA5}">
                      <a16:colId xmlns:a16="http://schemas.microsoft.com/office/drawing/2014/main" val="3505717049"/>
                    </a:ext>
                  </a:extLst>
                </a:gridCol>
                <a:gridCol w="738873">
                  <a:extLst>
                    <a:ext uri="{9D8B030D-6E8A-4147-A177-3AD203B41FA5}">
                      <a16:colId xmlns:a16="http://schemas.microsoft.com/office/drawing/2014/main" val="2954698033"/>
                    </a:ext>
                  </a:extLst>
                </a:gridCol>
                <a:gridCol w="651374">
                  <a:extLst>
                    <a:ext uri="{9D8B030D-6E8A-4147-A177-3AD203B41FA5}">
                      <a16:colId xmlns:a16="http://schemas.microsoft.com/office/drawing/2014/main" val="3209852923"/>
                    </a:ext>
                  </a:extLst>
                </a:gridCol>
                <a:gridCol w="291661">
                  <a:extLst>
                    <a:ext uri="{9D8B030D-6E8A-4147-A177-3AD203B41FA5}">
                      <a16:colId xmlns:a16="http://schemas.microsoft.com/office/drawing/2014/main" val="3109576921"/>
                    </a:ext>
                  </a:extLst>
                </a:gridCol>
                <a:gridCol w="826371">
                  <a:extLst>
                    <a:ext uri="{9D8B030D-6E8A-4147-A177-3AD203B41FA5}">
                      <a16:colId xmlns:a16="http://schemas.microsoft.com/office/drawing/2014/main" val="263325907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Saídas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57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Preço Unit.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Preço Unit.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804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952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1879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9,00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270,00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770,00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057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720,00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48200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F19DDF34-AD8E-4922-AFCA-7173C57BCD51}"/>
              </a:ext>
            </a:extLst>
          </p:cNvPr>
          <p:cNvSpPr txBox="1"/>
          <p:nvPr/>
        </p:nvSpPr>
        <p:spPr>
          <a:xfrm rot="10800000" flipH="1" flipV="1">
            <a:off x="7901209" y="4664757"/>
            <a:ext cx="307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aceito no Brasil</a:t>
            </a:r>
            <a:endParaRPr lang="en-US" sz="40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0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455641C1-9EBC-4320-862F-9A05DDD4BC83}"/>
              </a:ext>
            </a:extLst>
          </p:cNvPr>
          <p:cNvSpPr/>
          <p:nvPr/>
        </p:nvSpPr>
        <p:spPr>
          <a:xfrm>
            <a:off x="4865755" y="479430"/>
            <a:ext cx="1855304" cy="18553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Perdas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2EC5932-71DA-494F-9450-1D45D71A6ABB}"/>
              </a:ext>
            </a:extLst>
          </p:cNvPr>
          <p:cNvSpPr txBox="1"/>
          <p:nvPr/>
        </p:nvSpPr>
        <p:spPr>
          <a:xfrm>
            <a:off x="4739859" y="2718987"/>
            <a:ext cx="2107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Desperdícios ocasionados durante o processo de produção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B901C75-DBDE-475A-AE3F-51C8C5664066}"/>
              </a:ext>
            </a:extLst>
          </p:cNvPr>
          <p:cNvCxnSpPr>
            <a:cxnSpLocks/>
            <a:stCxn id="9" idx="4"/>
            <a:endCxn id="26" idx="0"/>
          </p:cNvCxnSpPr>
          <p:nvPr/>
        </p:nvCxnSpPr>
        <p:spPr>
          <a:xfrm>
            <a:off x="5793407" y="2334734"/>
            <a:ext cx="0" cy="3842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A9BEABBF-D890-4989-85A6-6A5EED8A6E8B}"/>
              </a:ext>
            </a:extLst>
          </p:cNvPr>
          <p:cNvSpPr txBox="1"/>
          <p:nvPr/>
        </p:nvSpPr>
        <p:spPr>
          <a:xfrm>
            <a:off x="2632764" y="4337330"/>
            <a:ext cx="21070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Perdas normais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aquelas já previstas e esperadas pela empresa. Fazem parte do custo de produção dos produtos.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81136696-5ABA-4DF4-B46C-2FED2315DA93}"/>
              </a:ext>
            </a:extLst>
          </p:cNvPr>
          <p:cNvCxnSpPr>
            <a:cxnSpLocks/>
            <a:stCxn id="26" idx="2"/>
            <a:endCxn id="6" idx="0"/>
          </p:cNvCxnSpPr>
          <p:nvPr/>
        </p:nvCxnSpPr>
        <p:spPr>
          <a:xfrm flipH="1">
            <a:off x="3686312" y="3796205"/>
            <a:ext cx="2107095" cy="541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BCB95A74-AC59-40CA-9747-687E3B5FD6F3}"/>
              </a:ext>
            </a:extLst>
          </p:cNvPr>
          <p:cNvCxnSpPr>
            <a:cxnSpLocks/>
            <a:stCxn id="26" idx="2"/>
            <a:endCxn id="15" idx="0"/>
          </p:cNvCxnSpPr>
          <p:nvPr/>
        </p:nvCxnSpPr>
        <p:spPr>
          <a:xfrm>
            <a:off x="5793407" y="3796205"/>
            <a:ext cx="2358571" cy="541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E254F16-B6F1-4262-92E1-CCCD8DCD214C}"/>
              </a:ext>
            </a:extLst>
          </p:cNvPr>
          <p:cNvSpPr txBox="1"/>
          <p:nvPr/>
        </p:nvSpPr>
        <p:spPr>
          <a:xfrm>
            <a:off x="7098430" y="4337330"/>
            <a:ext cx="21070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Perdas anormais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acontecem de forma imprevisível pela empresa e não são recorrentes. São lançadas diretamente no resultado do período.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67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499026" y="1340769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35560" y="260649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Mudança no Valor dos Estoques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722514" y="1675829"/>
            <a:ext cx="8621959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Variação preço do estoque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houver, por motivo de escassez ou qualquer outro motivo, </a:t>
            </a:r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 AUMENTO </a:t>
            </a:r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valor do estoque. O estoque não poderá ser corrigido, permanecerá no balanço pelo custo de aquisição até ser vendido.</a:t>
            </a:r>
          </a:p>
          <a:p>
            <a:pPr lvl="1" algn="just"/>
            <a:endParaRPr lang="pt-BR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o estoque sofrer DESVALORIZAÇÃO</a:t>
            </a:r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empresa deve corrigir para baixo o valor de seu estoque no balanço. 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Dentro da lógica: custo ou mercado, dos dois o menor.</a:t>
            </a:r>
          </a:p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Este procedimento é chamado </a:t>
            </a:r>
            <a:r>
              <a:rPr lang="pt-BR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pt-BR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se o estoque que sofreu </a:t>
            </a:r>
            <a:r>
              <a:rPr lang="pt-BR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tornar a valorizar?	</a:t>
            </a:r>
          </a:p>
          <a:p>
            <a:pPr lvl="1" algn="just"/>
            <a:r>
              <a:rPr lang="pt-B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Nesse caso, o valor do estoque pode ser corrigido para cima até o limite do custo original de aquisição.</a:t>
            </a:r>
          </a:p>
          <a:p>
            <a:pPr lvl="1"/>
            <a:endParaRPr lang="pt-BR" sz="25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15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F20206A9-5B1B-4BB7-863D-B0356E7380BD}"/>
              </a:ext>
            </a:extLst>
          </p:cNvPr>
          <p:cNvSpPr/>
          <p:nvPr/>
        </p:nvSpPr>
        <p:spPr>
          <a:xfrm>
            <a:off x="1491184" y="1060001"/>
            <a:ext cx="1855304" cy="185530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Produtos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55641C1-9EBC-4320-862F-9A05DDD4BC83}"/>
              </a:ext>
            </a:extLst>
          </p:cNvPr>
          <p:cNvSpPr/>
          <p:nvPr/>
        </p:nvSpPr>
        <p:spPr>
          <a:xfrm>
            <a:off x="3777184" y="1060001"/>
            <a:ext cx="1855304" cy="185530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Coprodutos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3461814-D189-4114-8D69-004FCEDA600C}"/>
              </a:ext>
            </a:extLst>
          </p:cNvPr>
          <p:cNvSpPr/>
          <p:nvPr/>
        </p:nvSpPr>
        <p:spPr>
          <a:xfrm>
            <a:off x="6063184" y="1060001"/>
            <a:ext cx="1855304" cy="18553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Subprodutos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284A42B-81DC-4D5B-AF67-2C1C64CD0E9B}"/>
              </a:ext>
            </a:extLst>
          </p:cNvPr>
          <p:cNvSpPr/>
          <p:nvPr/>
        </p:nvSpPr>
        <p:spPr>
          <a:xfrm>
            <a:off x="8349184" y="1060001"/>
            <a:ext cx="1855304" cy="185530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Sucatas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A8D6856E-A095-4F37-A83B-C55C138509BF}"/>
              </a:ext>
            </a:extLst>
          </p:cNvPr>
          <p:cNvCxnSpPr>
            <a:cxnSpLocks/>
            <a:stCxn id="11" idx="4"/>
            <a:endCxn id="18" idx="0"/>
          </p:cNvCxnSpPr>
          <p:nvPr/>
        </p:nvCxnSpPr>
        <p:spPr>
          <a:xfrm>
            <a:off x="6990836" y="2915305"/>
            <a:ext cx="0" cy="119269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B66C7C4-8918-489A-88C3-0CF59C008FC0}"/>
              </a:ext>
            </a:extLst>
          </p:cNvPr>
          <p:cNvSpPr txBox="1"/>
          <p:nvPr/>
        </p:nvSpPr>
        <p:spPr>
          <a:xfrm>
            <a:off x="5937288" y="4108001"/>
            <a:ext cx="2107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Produtos que surgem do processo natural de produção da indústria e que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possuem valor de mercado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Representam parcela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ínfima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na receita da empresa.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9C0DFF9-8B97-455E-8720-AED82268FE1E}"/>
              </a:ext>
            </a:extLst>
          </p:cNvPr>
          <p:cNvSpPr txBox="1"/>
          <p:nvPr/>
        </p:nvSpPr>
        <p:spPr>
          <a:xfrm>
            <a:off x="8223288" y="4108001"/>
            <a:ext cx="21070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Produtos que surgem do processo natural de produção da indústria e que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não possuem valor de mercado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estável ou compradores para ele.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3066F90D-419B-49A3-8183-504ED3C7124D}"/>
              </a:ext>
            </a:extLst>
          </p:cNvPr>
          <p:cNvCxnSpPr>
            <a:cxnSpLocks/>
            <a:stCxn id="13" idx="4"/>
            <a:endCxn id="21" idx="0"/>
          </p:cNvCxnSpPr>
          <p:nvPr/>
        </p:nvCxnSpPr>
        <p:spPr>
          <a:xfrm>
            <a:off x="9276836" y="2915305"/>
            <a:ext cx="0" cy="119269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2EC5932-71DA-494F-9450-1D45D71A6ABB}"/>
              </a:ext>
            </a:extLst>
          </p:cNvPr>
          <p:cNvSpPr txBox="1"/>
          <p:nvPr/>
        </p:nvSpPr>
        <p:spPr>
          <a:xfrm>
            <a:off x="3651288" y="3984890"/>
            <a:ext cx="21070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Produtos que surgem do processo natural de produção da indústria e que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possuem valor de mercado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Representam parcela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significativa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na receita da empresa.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B901C75-DBDE-475A-AE3F-51C8C5664066}"/>
              </a:ext>
            </a:extLst>
          </p:cNvPr>
          <p:cNvCxnSpPr>
            <a:cxnSpLocks/>
            <a:stCxn id="9" idx="4"/>
            <a:endCxn id="26" idx="0"/>
          </p:cNvCxnSpPr>
          <p:nvPr/>
        </p:nvCxnSpPr>
        <p:spPr>
          <a:xfrm>
            <a:off x="4704836" y="2915305"/>
            <a:ext cx="0" cy="10695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D4391EB-A69B-476C-A802-74C225749208}"/>
              </a:ext>
            </a:extLst>
          </p:cNvPr>
          <p:cNvSpPr txBox="1"/>
          <p:nvPr/>
        </p:nvSpPr>
        <p:spPr>
          <a:xfrm>
            <a:off x="1365287" y="3984889"/>
            <a:ext cx="2107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produzido e comercializado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pela empresa e resultado final do processo de produção.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12E8F9FA-B355-44F6-A071-058C27D0F64A}"/>
              </a:ext>
            </a:extLst>
          </p:cNvPr>
          <p:cNvCxnSpPr>
            <a:cxnSpLocks/>
            <a:stCxn id="7" idx="4"/>
            <a:endCxn id="32" idx="0"/>
          </p:cNvCxnSpPr>
          <p:nvPr/>
        </p:nvCxnSpPr>
        <p:spPr>
          <a:xfrm flipH="1">
            <a:off x="2418835" y="2915305"/>
            <a:ext cx="1" cy="106958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ítulo 1">
            <a:extLst>
              <a:ext uri="{FF2B5EF4-FFF2-40B4-BE49-F238E27FC236}">
                <a16:creationId xmlns:a16="http://schemas.microsoft.com/office/drawing/2014/main" id="{0E23EE64-FE07-4C97-BC70-FA43442F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88" y="25114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Resultados do processo de produção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82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499026" y="1340769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35560" y="260649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Subprodutos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622852" y="1430200"/>
            <a:ext cx="10946295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Definição: itens que nascem de forma natural durante o processo de produção, possuem mercado de venda relativamente estável, tanto no que diz respeito à existência de compradores como quanto ao preço. São itens que têm comercialização tão normal quanto os produtos da empresa, mas que representam porção ínfima do faturamento total.</a:t>
            </a:r>
          </a:p>
          <a:p>
            <a:pPr lvl="1" algn="just"/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Exemplo:</a:t>
            </a:r>
          </a:p>
          <a:p>
            <a:pPr lvl="1" algn="just"/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 custos de produção em um determinado período totalizam $17.000.000. Nesse mesmo período são identificados 460 </a:t>
            </a:r>
            <a:r>
              <a:rPr lang="pt-BR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kgs</a:t>
            </a:r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subprodutos cujo valor de venda é de $46.000,00.Os lançamentos contábeis serão:</a:t>
            </a:r>
          </a:p>
          <a:p>
            <a:pPr lvl="1" algn="just"/>
            <a:endParaRPr lang="pt-BR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Débito: Estoques de subprodutos</a:t>
            </a:r>
          </a:p>
          <a:p>
            <a:pPr lvl="1" algn="just"/>
            <a:r>
              <a:rPr lang="pt-BR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Crédito: Custos de produção</a:t>
            </a:r>
          </a:p>
          <a:p>
            <a:pPr lvl="1"/>
            <a:endParaRPr lang="pt-BR" sz="2000" dirty="0">
              <a:solidFill>
                <a:srgbClr val="002060"/>
              </a:solidFill>
            </a:endParaRPr>
          </a:p>
          <a:p>
            <a:pPr algn="just">
              <a:buClr>
                <a:srgbClr val="008000"/>
              </a:buClr>
              <a:defRPr/>
            </a:pPr>
            <a:r>
              <a:rPr lang="pt-BR" sz="2000" dirty="0">
                <a:solidFill>
                  <a:srgbClr val="1E2C76"/>
                </a:solidFill>
              </a:rPr>
              <a:t>Quando o subproduto for vendido, haverá apenas a troca de um item estocado por um ativo monetário; só aparecerá resultado (lucro ou prejuízo) na venda se a negociação for por uma valor diferente dos $46.000.</a:t>
            </a: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499026" y="1340769"/>
            <a:ext cx="8729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35560" y="260649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Sucatas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785020" y="1768594"/>
            <a:ext cx="8621959" cy="429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Definição: itens cuja venda é esporádica e realizada por valor não previsível na data que surgem na produção.</a:t>
            </a:r>
          </a:p>
          <a:p>
            <a:pPr lvl="1" algn="just"/>
            <a:endParaRPr lang="pt-BR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r>
              <a:rPr lang="pt-BR" sz="2000" dirty="0">
                <a:solidFill>
                  <a:srgbClr val="1E2C76"/>
                </a:solidFill>
              </a:rPr>
              <a:t>Contabilização:</a:t>
            </a:r>
          </a:p>
          <a:p>
            <a:pPr marL="342900" indent="-342900" algn="just">
              <a:lnSpc>
                <a:spcPct val="150000"/>
              </a:lnSpc>
              <a:buClr>
                <a:srgbClr val="008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1E2C76"/>
                </a:solidFill>
              </a:rPr>
              <a:t>Não recebem custos, como também não têm sua eventual receita considerada como diminuição dos custos de produção;</a:t>
            </a:r>
          </a:p>
          <a:p>
            <a:pPr marL="342900" indent="-342900" algn="just">
              <a:lnSpc>
                <a:spcPct val="150000"/>
              </a:lnSpc>
              <a:buClr>
                <a:srgbClr val="008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1E2C76"/>
                </a:solidFill>
              </a:rPr>
              <a:t>Mesmo que existam em quantidades razoáveis na empresa, não aparecem como estoque na Contabilidade;</a:t>
            </a:r>
          </a:p>
          <a:p>
            <a:pPr marL="342900" indent="-342900" algn="just">
              <a:lnSpc>
                <a:spcPct val="150000"/>
              </a:lnSpc>
              <a:buClr>
                <a:srgbClr val="008000"/>
              </a:buClr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1E2C76"/>
                </a:solidFill>
              </a:rPr>
              <a:t>Quando ocorrer sua venda, têm sua receita considerada como Outras Receitas Operacionais.</a:t>
            </a:r>
          </a:p>
        </p:txBody>
      </p:sp>
    </p:spTree>
    <p:extLst>
      <p:ext uri="{BB962C8B-B14F-4D97-AF65-F5344CB8AC3E}">
        <p14:creationId xmlns:p14="http://schemas.microsoft.com/office/powerpoint/2010/main" val="43179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Mão de Obra Direta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é o valor total pago aos operários diretos da produção.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Embora os colaboradores sejam pagos por hora trabalhada, a legislação brasileira prevê um pagamento mínimo. Dessa forma, a mão de obra direta deixa de ser um custo variável e passa a ser considerada um custo fixo da empresa.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Entretanto, podem ser apropriados diretamente aos produtos apenas o custo de mão de obra efetivamente realizada em função do produto.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Situações onde existe ociosidade, por exemplo, o custo relativo a essa ociosidade deve ser rateado entre toda a produção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Situações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ociosidade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causada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forma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aleatória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imprevisível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considerada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anormal.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67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Mão de Obra Direta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69E58610-4A71-49BA-984E-DE7792CCEE84}"/>
              </a:ext>
            </a:extLst>
          </p:cNvPr>
          <p:cNvSpPr/>
          <p:nvPr/>
        </p:nvSpPr>
        <p:spPr>
          <a:xfrm>
            <a:off x="1354562" y="1887315"/>
            <a:ext cx="1855304" cy="185530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Folha de Pagamento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2FAA3626-9706-4B0C-A5BB-A48207557794}"/>
              </a:ext>
            </a:extLst>
          </p:cNvPr>
          <p:cNvSpPr/>
          <p:nvPr/>
        </p:nvSpPr>
        <p:spPr>
          <a:xfrm>
            <a:off x="4119534" y="1887315"/>
            <a:ext cx="1855304" cy="185530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Custo com MOD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5CAFAD6-A4E5-49E4-9D35-3DD8A9F506D3}"/>
              </a:ext>
            </a:extLst>
          </p:cNvPr>
          <p:cNvSpPr txBox="1"/>
          <p:nvPr/>
        </p:nvSpPr>
        <p:spPr>
          <a:xfrm>
            <a:off x="1214151" y="4835608"/>
            <a:ext cx="2107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Valor total pago aos colaboradores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18D0D29B-E35D-452F-A870-95FE345F2835}"/>
              </a:ext>
            </a:extLst>
          </p:cNvPr>
          <p:cNvCxnSpPr>
            <a:cxnSpLocks/>
            <a:stCxn id="7" idx="4"/>
            <a:endCxn id="10" idx="0"/>
          </p:cNvCxnSpPr>
          <p:nvPr/>
        </p:nvCxnSpPr>
        <p:spPr>
          <a:xfrm flipH="1">
            <a:off x="2267699" y="3742619"/>
            <a:ext cx="14515" cy="109298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E5B8265-EE9D-4111-9096-796387CCF163}"/>
              </a:ext>
            </a:extLst>
          </p:cNvPr>
          <p:cNvSpPr txBox="1"/>
          <p:nvPr/>
        </p:nvSpPr>
        <p:spPr>
          <a:xfrm>
            <a:off x="3988905" y="4835608"/>
            <a:ext cx="2107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Parcela relativa ao tempo de trabalho efetivamente dedicado à produção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3D9C7B32-2B7B-44FB-A75F-C90BB90D85FE}"/>
              </a:ext>
            </a:extLst>
          </p:cNvPr>
          <p:cNvCxnSpPr>
            <a:cxnSpLocks/>
            <a:stCxn id="9" idx="4"/>
            <a:endCxn id="14" idx="0"/>
          </p:cNvCxnSpPr>
          <p:nvPr/>
        </p:nvCxnSpPr>
        <p:spPr>
          <a:xfrm flipH="1">
            <a:off x="5042453" y="3742619"/>
            <a:ext cx="4733" cy="109298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552D785-71B9-4D03-A6EB-D753A82FCC98}"/>
              </a:ext>
            </a:extLst>
          </p:cNvPr>
          <p:cNvSpPr txBox="1"/>
          <p:nvPr/>
        </p:nvSpPr>
        <p:spPr>
          <a:xfrm>
            <a:off x="7315201" y="2324188"/>
            <a:ext cx="3802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um mês, um colaborador de uma indústria recebeu o montante de R$ 1.200,00 como salário bruto. Entretanto, durante o mês, 1/10 do tempo de trabalho foi ocioso, já que não havia demanda suficiente. Neste caso, o montante de custo com MOD é, na verdade, R$ 1.080,00.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55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Mão de Obra Direta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considerada custo todos os gastos referentes à mão de obra. No Brasil, diversos tributos incidem sobre os salários. Incidem tributos patronais (aqueles pagos pelo empregador) e laborais (aqueles pagos pelo empregado).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Logo, o custo total de um colaborador para a empresa é a soma de: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Salário Bruto;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Férias;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13º;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Tributos patronais;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Adicionais;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Feriados;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 outros.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13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Cálculo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primeira etapa do cálculo é identificar o tempo disponível do colaborador para a empresa, em horas.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5A00151-7FBE-4F3D-90BD-6711B50F5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38077"/>
              </p:ext>
            </p:extLst>
          </p:nvPr>
        </p:nvGraphicFramePr>
        <p:xfrm>
          <a:off x="3328307" y="3007836"/>
          <a:ext cx="5535386" cy="1986915"/>
        </p:xfrm>
        <a:graphic>
          <a:graphicData uri="http://schemas.openxmlformats.org/drawingml/2006/table">
            <a:tbl>
              <a:tblPr/>
              <a:tblGrid>
                <a:gridCol w="4234334">
                  <a:extLst>
                    <a:ext uri="{9D8B030D-6E8A-4147-A177-3AD203B41FA5}">
                      <a16:colId xmlns:a16="http://schemas.microsoft.com/office/drawing/2014/main" val="2940174743"/>
                    </a:ext>
                  </a:extLst>
                </a:gridCol>
                <a:gridCol w="1301052">
                  <a:extLst>
                    <a:ext uri="{9D8B030D-6E8A-4147-A177-3AD203B41FA5}">
                      <a16:colId xmlns:a16="http://schemas.microsoft.com/office/drawing/2014/main" val="20994176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total de dias no 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355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(-) Repousos semanais remunerados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262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(-) Férias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862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(-) Feriados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479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(=) Número de dias à disposição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1814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 x ) Jornada diária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750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(=) Horas à disposição no 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2.016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0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Materiais diretos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Três problemas existentes em uma empresa sobre os materiais: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Avaliação: qual valor atribuir quando vários lotes são comprados por preços diferentes? Como contabilizar as sucatas?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Controle: como identificar o consumo efetivo pelos produtos produzidos das atividades?</a:t>
            </a:r>
          </a:p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Programação: quanto comprar? Quando comprar? Qual é o estoque mínimo de segurança?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52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Cálculo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6082"/>
            <a:ext cx="10515600" cy="1810204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segunda etapa do cálculo é identificar o custo do colaborador, considerando que, embora não esteja disponível, a empresa ainda deve remunerá-lo. Para esse exemplo, vamos considerar como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R$ 10,00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custo da hora do colaborador.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9573941B-69A9-4244-8570-FA681A49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13368"/>
              </p:ext>
            </p:extLst>
          </p:nvPr>
        </p:nvGraphicFramePr>
        <p:xfrm>
          <a:off x="838201" y="3846286"/>
          <a:ext cx="10515599" cy="2514600"/>
        </p:xfrm>
        <a:graphic>
          <a:graphicData uri="http://schemas.openxmlformats.org/drawingml/2006/table">
            <a:tbl>
              <a:tblPr/>
              <a:tblGrid>
                <a:gridCol w="383781">
                  <a:extLst>
                    <a:ext uri="{9D8B030D-6E8A-4147-A177-3AD203B41FA5}">
                      <a16:colId xmlns:a16="http://schemas.microsoft.com/office/drawing/2014/main" val="4084276554"/>
                    </a:ext>
                  </a:extLst>
                </a:gridCol>
                <a:gridCol w="5910228">
                  <a:extLst>
                    <a:ext uri="{9D8B030D-6E8A-4147-A177-3AD203B41FA5}">
                      <a16:colId xmlns:a16="http://schemas.microsoft.com/office/drawing/2014/main" val="3116468145"/>
                    </a:ext>
                  </a:extLst>
                </a:gridCol>
                <a:gridCol w="1867734">
                  <a:extLst>
                    <a:ext uri="{9D8B030D-6E8A-4147-A177-3AD203B41FA5}">
                      <a16:colId xmlns:a16="http://schemas.microsoft.com/office/drawing/2014/main" val="2032528845"/>
                    </a:ext>
                  </a:extLst>
                </a:gridCol>
                <a:gridCol w="2353856">
                  <a:extLst>
                    <a:ext uri="{9D8B030D-6E8A-4147-A177-3AD203B41FA5}">
                      <a16:colId xmlns:a16="http://schemas.microsoft.com/office/drawing/2014/main" val="23472239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Valor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Cálculo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1602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Salários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20.158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2.016 x R$ 10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368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Repousos semanais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3.518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x 7,33 x R$ 10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18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Férias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2.199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x 7,33 x R$ 10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869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13º Salário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2.199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x 7,33 x R$ 10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150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Adicionais Constitucional de Férias (1/3 de 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733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(1/3) x R$ 2.199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707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f)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Feriados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     880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x 7,33 x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924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Remuneração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29.687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393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03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Cálculo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10204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terceira etapa é identificar a contribuição patronal em cima das remunerações.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6BCC735-1B4D-4EE5-802E-215DD5C93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785" y="2792647"/>
            <a:ext cx="4372430" cy="2205392"/>
          </a:xfrm>
          <a:prstGeom prst="rect">
            <a:avLst/>
          </a:prstGeom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1FF63FB-55DA-4E3F-AE70-9DEF31032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87410"/>
              </p:ext>
            </p:extLst>
          </p:nvPr>
        </p:nvGraphicFramePr>
        <p:xfrm>
          <a:off x="1059543" y="5393334"/>
          <a:ext cx="10294257" cy="942975"/>
        </p:xfrm>
        <a:graphic>
          <a:graphicData uri="http://schemas.openxmlformats.org/drawingml/2006/table">
            <a:tbl>
              <a:tblPr/>
              <a:tblGrid>
                <a:gridCol w="6004983">
                  <a:extLst>
                    <a:ext uri="{9D8B030D-6E8A-4147-A177-3AD203B41FA5}">
                      <a16:colId xmlns:a16="http://schemas.microsoft.com/office/drawing/2014/main" val="3766909935"/>
                    </a:ext>
                  </a:extLst>
                </a:gridCol>
                <a:gridCol w="1897679">
                  <a:extLst>
                    <a:ext uri="{9D8B030D-6E8A-4147-A177-3AD203B41FA5}">
                      <a16:colId xmlns:a16="http://schemas.microsoft.com/office/drawing/2014/main" val="3499172782"/>
                    </a:ext>
                  </a:extLst>
                </a:gridCol>
                <a:gridCol w="2391595">
                  <a:extLst>
                    <a:ext uri="{9D8B030D-6E8A-4147-A177-3AD203B41FA5}">
                      <a16:colId xmlns:a16="http://schemas.microsoft.com/office/drawing/2014/main" val="24430618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Remuneração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29.687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834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Fator de Contribuição Patronal (1 + 36,8%)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1,368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408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 total com Mão de Obra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R$     40.611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R$ 29.687 x 1,368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38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608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Cálculo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10204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Logo, o custo da hora trabalhada para o empregador pode ser representado: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R$ 40.611 / 2.016 = </a:t>
            </a:r>
            <a:r>
              <a:rPr lang="pt-BR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R$ 20,15/h</a:t>
            </a:r>
            <a:endParaRPr lang="en-US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EDA5D-D986-4ABF-B25F-1142F3DAC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 que integra o valor dos materiais?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243063-B2EE-4F0D-A723-A42AB0CA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3799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Regra geral: </a:t>
            </a:r>
          </a:p>
          <a:p>
            <a:pPr lvl="1" algn="just"/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os gastos incorridos para a colocação do ativo em condições de uso (equipamentos, matérias-primas, ferramentas etc.) ou em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condições de venda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(mercadorias etc.)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incorporam o valor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desse mesmo ativo.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B8F5BCB-47BA-4226-B9F4-041A2108FE24}"/>
              </a:ext>
            </a:extLst>
          </p:cNvPr>
          <p:cNvSpPr/>
          <p:nvPr/>
        </p:nvSpPr>
        <p:spPr>
          <a:xfrm>
            <a:off x="1934817" y="4017822"/>
            <a:ext cx="3935896" cy="1166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Empresa Comercial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8E5D5E56-C21C-4BD0-8BE9-4306939F13D0}"/>
              </a:ext>
            </a:extLst>
          </p:cNvPr>
          <p:cNvSpPr/>
          <p:nvPr/>
        </p:nvSpPr>
        <p:spPr>
          <a:xfrm>
            <a:off x="6473687" y="4017822"/>
            <a:ext cx="3935896" cy="1166192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Empresa Industrial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0E0343-CD03-43C1-8A24-9380216DC669}"/>
              </a:ext>
            </a:extLst>
          </p:cNvPr>
          <p:cNvSpPr txBox="1"/>
          <p:nvPr/>
        </p:nvSpPr>
        <p:spPr>
          <a:xfrm rot="10800000" flipH="1" flipV="1">
            <a:off x="2365113" y="5268386"/>
            <a:ext cx="307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armazenagem: </a:t>
            </a:r>
            <a:r>
              <a:rPr lang="pt-BR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</a:t>
            </a:r>
            <a:endParaRPr lang="en-US" b="1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9EE6D75-C15A-4F5E-B6C9-58CD608003F8}"/>
              </a:ext>
            </a:extLst>
          </p:cNvPr>
          <p:cNvSpPr txBox="1"/>
          <p:nvPr/>
        </p:nvSpPr>
        <p:spPr>
          <a:xfrm rot="10800000" flipH="1" flipV="1">
            <a:off x="6903983" y="5268387"/>
            <a:ext cx="307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de armazenagem: </a:t>
            </a:r>
            <a:r>
              <a:rPr lang="pt-BR" b="1" u="sng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do custo do material</a:t>
            </a:r>
            <a:endParaRPr lang="en-US" b="1" u="sng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: Angulado 10">
            <a:extLst>
              <a:ext uri="{FF2B5EF4-FFF2-40B4-BE49-F238E27FC236}">
                <a16:creationId xmlns:a16="http://schemas.microsoft.com/office/drawing/2014/main" id="{940409A2-D62D-4D91-87B5-E62840E83D98}"/>
              </a:ext>
            </a:extLst>
          </p:cNvPr>
          <p:cNvCxnSpPr>
            <a:stCxn id="9" idx="2"/>
          </p:cNvCxnSpPr>
          <p:nvPr/>
        </p:nvCxnSpPr>
        <p:spPr>
          <a:xfrm rot="5400000">
            <a:off x="7761272" y="5707185"/>
            <a:ext cx="472830" cy="887896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8A0E0CD-BD06-4CB8-BCCB-F28963F52BEB}"/>
              </a:ext>
            </a:extLst>
          </p:cNvPr>
          <p:cNvSpPr txBox="1"/>
          <p:nvPr/>
        </p:nvSpPr>
        <p:spPr>
          <a:xfrm>
            <a:off x="4191200" y="6151133"/>
            <a:ext cx="3346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Normalmente, devido à irrelevância, eles são rateados diretamente aos produtos.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7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499026" y="1340768"/>
            <a:ext cx="87294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que incorpora o valor dos estoques no BP?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Valor de Nota Fiscal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 Impostos sobre compras (caso sejam recuperáveis)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(+) transportes e seguros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(=) valor do estoque 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Empresas Comerciais: mercadorias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 empresas industriais os estoques podem ser de: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Matéria-prima,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Produtos em processo e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Produtos acabados,</a:t>
            </a:r>
          </a:p>
          <a:p>
            <a:pPr lvl="1" algn="just"/>
            <a:r>
              <a:rPr lang="pt-BR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CADA TIPO DE ESTOQUE FICA NUMA CONTA (RAZONETE) SEPARADA PARA FINS DE ANÁLISE.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35560" y="260648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Estoques</a:t>
            </a:r>
          </a:p>
        </p:txBody>
      </p:sp>
    </p:spTree>
    <p:extLst>
      <p:ext uri="{BB962C8B-B14F-4D97-AF65-F5344CB8AC3E}">
        <p14:creationId xmlns:p14="http://schemas.microsoft.com/office/powerpoint/2010/main" val="132398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948532" y="1700809"/>
            <a:ext cx="8294936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17324" y="556549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Outros Componentes do Valor dos Estoques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79576" y="2060849"/>
            <a:ext cx="775862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Embalagens, despesas de seguros e transporte;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Descontos comerciais, abatimentos e devoluções;</a:t>
            </a:r>
          </a:p>
          <a:p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Descontos financeiros: esses tipos de descontos são concedidos em função do prazo de pagamento, assim não devem ser abatidos do custo, pois são entendidos como uma despesa financeira;</a:t>
            </a:r>
          </a:p>
          <a:p>
            <a:pPr algn="just"/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500" dirty="0">
                <a:latin typeface="Times New Roman" pitchFamily="18" charset="0"/>
                <a:cs typeface="Times New Roman" pitchFamily="18" charset="0"/>
              </a:rPr>
              <a:t>Impostos de importação.</a:t>
            </a:r>
          </a:p>
        </p:txBody>
      </p:sp>
    </p:spTree>
    <p:extLst>
      <p:ext uri="{BB962C8B-B14F-4D97-AF65-F5344CB8AC3E}">
        <p14:creationId xmlns:p14="http://schemas.microsoft.com/office/powerpoint/2010/main" val="28179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B8F5BCB-47BA-4226-B9F4-041A2108FE24}"/>
              </a:ext>
            </a:extLst>
          </p:cNvPr>
          <p:cNvSpPr/>
          <p:nvPr/>
        </p:nvSpPr>
        <p:spPr>
          <a:xfrm>
            <a:off x="1663147" y="771040"/>
            <a:ext cx="3935896" cy="116619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Abatimentos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8E5D5E56-C21C-4BD0-8BE9-4306939F13D0}"/>
              </a:ext>
            </a:extLst>
          </p:cNvPr>
          <p:cNvSpPr/>
          <p:nvPr/>
        </p:nvSpPr>
        <p:spPr>
          <a:xfrm>
            <a:off x="6202017" y="771040"/>
            <a:ext cx="3935896" cy="1166192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Desconto Comercial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0E0343-CD03-43C1-8A24-9380216DC669}"/>
              </a:ext>
            </a:extLst>
          </p:cNvPr>
          <p:cNvSpPr txBox="1"/>
          <p:nvPr/>
        </p:nvSpPr>
        <p:spPr>
          <a:xfrm rot="10800000" flipH="1" flipV="1">
            <a:off x="2093443" y="2335123"/>
            <a:ext cx="307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Os abatimentos são as reduções negociadas posteriormente à compra em razão de problemas de avarias, especificações não cumpridas, prazos etc.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9EE6D75-C15A-4F5E-B6C9-58CD608003F8}"/>
              </a:ext>
            </a:extLst>
          </p:cNvPr>
          <p:cNvSpPr txBox="1"/>
          <p:nvPr/>
        </p:nvSpPr>
        <p:spPr>
          <a:xfrm rot="10800000" flipH="1" flipV="1">
            <a:off x="6632313" y="2335123"/>
            <a:ext cx="307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Os descontos Comerciais são aqueles contratados já no ato da compra em função da quantidade adquirida, de uma liquidação </a:t>
            </a:r>
            <a:r>
              <a:rPr lang="pt-BR" u="sng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E37F968-FB85-4492-9A52-B53305F517B8}"/>
              </a:ext>
            </a:extLst>
          </p:cNvPr>
          <p:cNvSpPr txBox="1"/>
          <p:nvPr/>
        </p:nvSpPr>
        <p:spPr>
          <a:xfrm rot="10800000" flipH="1" flipV="1">
            <a:off x="6632313" y="5215344"/>
            <a:ext cx="307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 custo do produto dos materiais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8D6E6DA-A008-42CE-AABA-3C973E9D8D9B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3631095" y="1937232"/>
            <a:ext cx="0" cy="39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F0583FD4-5F42-4D5D-9E25-4B9AE348C9A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631095" y="4089449"/>
            <a:ext cx="0" cy="126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DE08BACF-DF66-4B48-84AC-592382DEAD7B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8169965" y="1937232"/>
            <a:ext cx="0" cy="39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E448F580-0CD8-41AB-9A09-53DEFB497B9D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8169965" y="4089449"/>
            <a:ext cx="0" cy="1125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F02650E-4D4E-4F6E-B061-798C36332AF2}"/>
              </a:ext>
            </a:extLst>
          </p:cNvPr>
          <p:cNvSpPr txBox="1"/>
          <p:nvPr/>
        </p:nvSpPr>
        <p:spPr>
          <a:xfrm rot="10800000" flipH="1" flipV="1">
            <a:off x="2086415" y="5255101"/>
            <a:ext cx="308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Reduz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 custo dos materiais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40250BB-825F-431B-99F6-2C5A0F534A3E}"/>
              </a:ext>
            </a:extLst>
          </p:cNvPr>
          <p:cNvSpPr txBox="1"/>
          <p:nvPr/>
        </p:nvSpPr>
        <p:spPr>
          <a:xfrm>
            <a:off x="1417983" y="5976730"/>
            <a:ext cx="10296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Financeiras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integram o custo dos materiais; são debitadas diretamente no Resultado</a:t>
            </a:r>
          </a:p>
        </p:txBody>
      </p:sp>
    </p:spTree>
    <p:extLst>
      <p:ext uri="{BB962C8B-B14F-4D97-AF65-F5344CB8AC3E}">
        <p14:creationId xmlns:p14="http://schemas.microsoft.com/office/powerpoint/2010/main" val="291504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F8AC-2C33-4924-81A8-68D9F9E3DABD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D5AB13E-8B5D-4A38-B6AE-4EED3ED81F6E}"/>
              </a:ext>
            </a:extLst>
          </p:cNvPr>
          <p:cNvSpPr/>
          <p:nvPr/>
        </p:nvSpPr>
        <p:spPr>
          <a:xfrm>
            <a:off x="1919537" y="926687"/>
            <a:ext cx="829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 impostos (sobre compras) recuperáveis não vão compor o valor dos estoques.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Exemplo: extraído de Marion (2018, p. 339).</a:t>
            </a:r>
          </a:p>
          <a:p>
            <a:r>
              <a:rPr lang="pt-BR" sz="2000" dirty="0">
                <a:solidFill>
                  <a:srgbClr val="002060"/>
                </a:solidFill>
              </a:rPr>
              <a:t>Numa aquisição de material por R$ 1.200.000, sendo o preço da mercadoria de R$ 1.000.000 (estando aqui inclusos os 15,5% de ICMS) e 200.000 de IPI, teríamos os seguintes valores contabilizados como estoques: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002060"/>
                </a:solidFill>
              </a:rPr>
              <a:t>Para uma Indústria que irá recuperar o IPI e o ICMS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002060"/>
                </a:solidFill>
              </a:rPr>
              <a:t>R$ 845.000  exclui do custo o IPI e o ICMS</a:t>
            </a:r>
          </a:p>
          <a:p>
            <a:pPr lvl="1"/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002060"/>
                </a:solidFill>
              </a:rPr>
              <a:t>Para o Comércio que irá recuperar o ICMS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002060"/>
                </a:solidFill>
              </a:rPr>
              <a:t>R$ 1.045.000  exclui do custo o ICMS</a:t>
            </a:r>
          </a:p>
          <a:p>
            <a:pPr lvl="1"/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002060"/>
                </a:solidFill>
              </a:rPr>
              <a:t>Para uma Prestadora de Serviço que não terá recuperação do ICMS e do IPI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002060"/>
                </a:solidFill>
              </a:rPr>
              <a:t>R$ 1.200.000 Tanto o IPI como o ICMS tornam-se custos</a:t>
            </a: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  <a:p>
            <a:pPr algn="just">
              <a:lnSpc>
                <a:spcPct val="150000"/>
              </a:lnSpc>
              <a:buClr>
                <a:srgbClr val="008000"/>
              </a:buClr>
              <a:defRPr/>
            </a:pPr>
            <a:endParaRPr lang="pt-BR" sz="2000" dirty="0">
              <a:solidFill>
                <a:srgbClr val="1E2C76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35560" y="260648"/>
            <a:ext cx="79208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500" dirty="0">
                <a:latin typeface="Times New Roman" pitchFamily="18" charset="0"/>
                <a:cs typeface="Times New Roman" pitchFamily="18" charset="0"/>
              </a:rPr>
              <a:t>Estoques e os Impostos</a:t>
            </a:r>
          </a:p>
        </p:txBody>
      </p:sp>
    </p:spTree>
    <p:extLst>
      <p:ext uri="{BB962C8B-B14F-4D97-AF65-F5344CB8AC3E}">
        <p14:creationId xmlns:p14="http://schemas.microsoft.com/office/powerpoint/2010/main" val="1653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ítulo 1">
            <a:extLst>
              <a:ext uri="{FF2B5EF4-FFF2-40B4-BE49-F238E27FC236}">
                <a16:creationId xmlns:a16="http://schemas.microsoft.com/office/drawing/2014/main" id="{0E23EE64-FE07-4C97-BC70-FA43442F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60" y="315399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Tributos sobre os materiais diretos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EF2071C-EC44-4ABF-B22A-28101EC27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484259"/>
              </p:ext>
            </p:extLst>
          </p:nvPr>
        </p:nvGraphicFramePr>
        <p:xfrm>
          <a:off x="715143" y="1640962"/>
          <a:ext cx="7046844" cy="464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8245AA0-CD48-4AD9-859F-BA390BE32E0F}"/>
              </a:ext>
            </a:extLst>
          </p:cNvPr>
          <p:cNvSpPr txBox="1"/>
          <p:nvPr/>
        </p:nvSpPr>
        <p:spPr>
          <a:xfrm>
            <a:off x="8098971" y="4659086"/>
            <a:ext cx="3377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Quando um comércio compra de uma indústria para revender para o consumidor final.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3049FC8-5CA4-4652-B713-3B719490FDE4}"/>
              </a:ext>
            </a:extLst>
          </p:cNvPr>
          <p:cNvSpPr txBox="1"/>
          <p:nvPr/>
        </p:nvSpPr>
        <p:spPr>
          <a:xfrm>
            <a:off x="8098971" y="2356094"/>
            <a:ext cx="3377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Quando uma indústria compra de outra indústria para processar.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38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>
            <a:extLst>
              <a:ext uri="{FF2B5EF4-FFF2-40B4-BE49-F238E27FC236}">
                <a16:creationId xmlns:a16="http://schemas.microsoft.com/office/drawing/2014/main" id="{02A4CB6F-4315-4414-AC3F-2FF97925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Métodos de Avaliação de Estoques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FC2325FF-4AD7-4DB1-9A56-18B4C3D42D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37609"/>
              </p:ext>
            </p:extLst>
          </p:nvPr>
        </p:nvGraphicFramePr>
        <p:xfrm>
          <a:off x="149086" y="1690688"/>
          <a:ext cx="7046844" cy="464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B02DF1F8-BF1D-4522-956A-53D9464DA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70418"/>
              </p:ext>
            </p:extLst>
          </p:nvPr>
        </p:nvGraphicFramePr>
        <p:xfrm>
          <a:off x="7367103" y="2286000"/>
          <a:ext cx="4559301" cy="1143000"/>
        </p:xfrm>
        <a:graphic>
          <a:graphicData uri="http://schemas.openxmlformats.org/drawingml/2006/table">
            <a:tbl>
              <a:tblPr/>
              <a:tblGrid>
                <a:gridCol w="780133">
                  <a:extLst>
                    <a:ext uri="{9D8B030D-6E8A-4147-A177-3AD203B41FA5}">
                      <a16:colId xmlns:a16="http://schemas.microsoft.com/office/drawing/2014/main" val="3897816221"/>
                    </a:ext>
                  </a:extLst>
                </a:gridCol>
                <a:gridCol w="287754">
                  <a:extLst>
                    <a:ext uri="{9D8B030D-6E8A-4147-A177-3AD203B41FA5}">
                      <a16:colId xmlns:a16="http://schemas.microsoft.com/office/drawing/2014/main" val="3260191235"/>
                    </a:ext>
                  </a:extLst>
                </a:gridCol>
                <a:gridCol w="709793">
                  <a:extLst>
                    <a:ext uri="{9D8B030D-6E8A-4147-A177-3AD203B41FA5}">
                      <a16:colId xmlns:a16="http://schemas.microsoft.com/office/drawing/2014/main" val="2559886945"/>
                    </a:ext>
                  </a:extLst>
                </a:gridCol>
                <a:gridCol w="287754">
                  <a:extLst>
                    <a:ext uri="{9D8B030D-6E8A-4147-A177-3AD203B41FA5}">
                      <a16:colId xmlns:a16="http://schemas.microsoft.com/office/drawing/2014/main" val="3504016232"/>
                    </a:ext>
                  </a:extLst>
                </a:gridCol>
                <a:gridCol w="642650">
                  <a:extLst>
                    <a:ext uri="{9D8B030D-6E8A-4147-A177-3AD203B41FA5}">
                      <a16:colId xmlns:a16="http://schemas.microsoft.com/office/drawing/2014/main" val="2162241829"/>
                    </a:ext>
                  </a:extLst>
                </a:gridCol>
                <a:gridCol w="287754">
                  <a:extLst>
                    <a:ext uri="{9D8B030D-6E8A-4147-A177-3AD203B41FA5}">
                      <a16:colId xmlns:a16="http://schemas.microsoft.com/office/drawing/2014/main" val="2228822325"/>
                    </a:ext>
                  </a:extLst>
                </a:gridCol>
                <a:gridCol w="748160">
                  <a:extLst>
                    <a:ext uri="{9D8B030D-6E8A-4147-A177-3AD203B41FA5}">
                      <a16:colId xmlns:a16="http://schemas.microsoft.com/office/drawing/2014/main" val="3874519364"/>
                    </a:ext>
                  </a:extLst>
                </a:gridCol>
                <a:gridCol w="815303">
                  <a:extLst>
                    <a:ext uri="{9D8B030D-6E8A-4147-A177-3AD203B41FA5}">
                      <a16:colId xmlns:a16="http://schemas.microsoft.com/office/drawing/2014/main" val="391213332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Saídas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062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Preço Unit.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327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3.450,00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654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30/01/2020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75,00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3.375,00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332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09/02/2020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270,00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15,58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3.645,00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89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30/03/2020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315,00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16,30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3.960,00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696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301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1913</Words>
  <Application>Microsoft Office PowerPoint</Application>
  <PresentationFormat>Widescreen</PresentationFormat>
  <Paragraphs>306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Times New Roman</vt:lpstr>
      <vt:lpstr>Tema do Office</vt:lpstr>
      <vt:lpstr>Material Direto e Mão-de-Obra Direta</vt:lpstr>
      <vt:lpstr>Materiais diretos</vt:lpstr>
      <vt:lpstr>O que integra o valor dos materiais?</vt:lpstr>
      <vt:lpstr>Apresentação do PowerPoint</vt:lpstr>
      <vt:lpstr>Apresentação do PowerPoint</vt:lpstr>
      <vt:lpstr>Apresentação do PowerPoint</vt:lpstr>
      <vt:lpstr>Apresentação do PowerPoint</vt:lpstr>
      <vt:lpstr>Tributos sobre os materiais diretos</vt:lpstr>
      <vt:lpstr>Métodos de Avaliação de Estoques</vt:lpstr>
      <vt:lpstr>Métodos de Avaliação de Estoques</vt:lpstr>
      <vt:lpstr>Apresentação do PowerPoint</vt:lpstr>
      <vt:lpstr>Apresentação do PowerPoint</vt:lpstr>
      <vt:lpstr>Resultados do processo de produção</vt:lpstr>
      <vt:lpstr>Apresentação do PowerPoint</vt:lpstr>
      <vt:lpstr>Apresentação do PowerPoint</vt:lpstr>
      <vt:lpstr>Mão de Obra Direta</vt:lpstr>
      <vt:lpstr>Mão de Obra Direta</vt:lpstr>
      <vt:lpstr>Mão de Obra Direta</vt:lpstr>
      <vt:lpstr>Cálculo</vt:lpstr>
      <vt:lpstr>Cálculo</vt:lpstr>
      <vt:lpstr>Cálculo</vt:lpstr>
      <vt:lpstr>Cálculo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Pinheiro</dc:creator>
  <cp:lastModifiedBy>Usuário do Windows</cp:lastModifiedBy>
  <cp:revision>80</cp:revision>
  <dcterms:created xsi:type="dcterms:W3CDTF">2020-08-18T17:48:50Z</dcterms:created>
  <dcterms:modified xsi:type="dcterms:W3CDTF">2020-10-20T20:43:37Z</dcterms:modified>
</cp:coreProperties>
</file>