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7"/>
  </p:notesMasterIdLst>
  <p:sldIdLst>
    <p:sldId id="274" r:id="rId2"/>
    <p:sldId id="256" r:id="rId3"/>
    <p:sldId id="257" r:id="rId4"/>
    <p:sldId id="258" r:id="rId5"/>
    <p:sldId id="259" r:id="rId6"/>
    <p:sldId id="272" r:id="rId7"/>
    <p:sldId id="261" r:id="rId8"/>
    <p:sldId id="262" r:id="rId9"/>
    <p:sldId id="275" r:id="rId10"/>
    <p:sldId id="276" r:id="rId11"/>
    <p:sldId id="277" r:id="rId12"/>
    <p:sldId id="279" r:id="rId13"/>
    <p:sldId id="280" r:id="rId14"/>
    <p:sldId id="281" r:id="rId15"/>
    <p:sldId id="27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559-62DA-4011-B46D-EB6FDE1B2BE3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BD07A-B66F-47D6-B759-1D40208AD4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90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12.06.2017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E7727-6DCA-4C96-8B31-AC7D54B4610E}" type="datetimeFigureOut">
              <a:rPr lang="pt-BR" smtClean="0"/>
              <a:pPr/>
              <a:t>12/06/2017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E6393D-61B6-43BC-BDC7-D0044BBB3D5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662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1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IMUNIZAÇÃO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872208"/>
          </a:xfrm>
        </p:spPr>
        <p:txBody>
          <a:bodyPr/>
          <a:lstStyle/>
          <a:p>
            <a:pPr algn="ctr"/>
            <a:r>
              <a:rPr lang="pt-BR" dirty="0" smtClean="0"/>
              <a:t>Centro de Saúde Escola Geraldo de Paula </a:t>
            </a:r>
            <a:r>
              <a:rPr lang="pt-BR" dirty="0" err="1" smtClean="0"/>
              <a:t>Souza-Faculdade</a:t>
            </a:r>
            <a:r>
              <a:rPr lang="pt-BR" dirty="0" smtClean="0"/>
              <a:t> de Saúde Pública - USP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Maria Cristina Bernat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64807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e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sab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e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61031-WA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692696"/>
            <a:ext cx="4968552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61031-WA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692696"/>
            <a:ext cx="3857625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SC_4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1124744"/>
            <a:ext cx="3744415" cy="518457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24128" y="47251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Obrigado!!!</a:t>
            </a:r>
          </a:p>
          <a:p>
            <a:r>
              <a:rPr lang="pt-BR" b="1" dirty="0" err="1" smtClean="0"/>
              <a:t>CSGPSouza</a:t>
            </a:r>
            <a:r>
              <a:rPr lang="pt-BR" b="1" dirty="0" smtClean="0"/>
              <a:t> – 30617807</a:t>
            </a:r>
          </a:p>
          <a:p>
            <a:r>
              <a:rPr lang="pt-BR" b="1" dirty="0" smtClean="0"/>
              <a:t>Cristina – enfcsgps@usp.br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1700808"/>
            <a:ext cx="58109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Resistência </a:t>
            </a:r>
            <a:r>
              <a:rPr lang="pt-BR" sz="2400" dirty="0" smtClean="0"/>
              <a:t>         </a:t>
            </a:r>
            <a:r>
              <a:rPr lang="pt-BR" sz="2000" dirty="0" smtClean="0"/>
              <a:t> </a:t>
            </a:r>
            <a:r>
              <a:rPr lang="pt-BR" dirty="0" smtClean="0"/>
              <a:t>Inespecífica   -  </a:t>
            </a:r>
            <a:r>
              <a:rPr lang="pt-BR" dirty="0"/>
              <a:t>Natural</a:t>
            </a:r>
          </a:p>
          <a:p>
            <a:r>
              <a:rPr lang="pt-BR" dirty="0"/>
              <a:t>          </a:t>
            </a:r>
            <a:r>
              <a:rPr lang="pt-BR" dirty="0" smtClean="0"/>
              <a:t>                              </a:t>
            </a:r>
          </a:p>
          <a:p>
            <a:r>
              <a:rPr lang="pt-BR" dirty="0" smtClean="0"/>
              <a:t>                                           Especifica – Imunidade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400" b="1" dirty="0"/>
              <a:t>Imunidade </a:t>
            </a:r>
            <a:r>
              <a:rPr lang="pt-BR" b="1" dirty="0"/>
              <a:t> </a:t>
            </a:r>
            <a:r>
              <a:rPr lang="pt-BR" b="1" dirty="0" smtClean="0"/>
              <a:t>           </a:t>
            </a:r>
            <a:r>
              <a:rPr lang="pt-BR" dirty="0" smtClean="0"/>
              <a:t>Passiva  - </a:t>
            </a:r>
            <a:r>
              <a:rPr lang="pt-BR" dirty="0"/>
              <a:t>Natural</a:t>
            </a:r>
          </a:p>
          <a:p>
            <a:r>
              <a:rPr lang="pt-BR" dirty="0"/>
              <a:t>                                    </a:t>
            </a:r>
            <a:r>
              <a:rPr lang="pt-BR" dirty="0" smtClean="0"/>
              <a:t>                   - Artificial</a:t>
            </a:r>
            <a:endParaRPr lang="pt-BR" dirty="0"/>
          </a:p>
          <a:p>
            <a:r>
              <a:rPr lang="pt-BR" dirty="0"/>
              <a:t>                    </a:t>
            </a:r>
            <a:r>
              <a:rPr lang="pt-BR" dirty="0" smtClean="0"/>
              <a:t>                    </a:t>
            </a:r>
            <a:r>
              <a:rPr lang="pt-BR" dirty="0"/>
              <a:t>Ativa </a:t>
            </a:r>
            <a:r>
              <a:rPr lang="pt-BR" dirty="0" smtClean="0"/>
              <a:t>     - </a:t>
            </a:r>
            <a:r>
              <a:rPr lang="pt-BR" dirty="0"/>
              <a:t>Natural</a:t>
            </a:r>
          </a:p>
          <a:p>
            <a:r>
              <a:rPr lang="pt-BR" dirty="0"/>
              <a:t>                               </a:t>
            </a:r>
            <a:r>
              <a:rPr lang="pt-BR" dirty="0" smtClean="0"/>
              <a:t>                        - </a:t>
            </a:r>
            <a:r>
              <a:rPr lang="pt-BR" dirty="0"/>
              <a:t>Artificial – </a:t>
            </a:r>
            <a:r>
              <a:rPr lang="pt-BR" dirty="0" smtClean="0"/>
              <a:t>VACINAS    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275856" y="1700808"/>
            <a:ext cx="330336" cy="432048"/>
          </a:xfrm>
          <a:prstGeom prst="rightArrow">
            <a:avLst>
              <a:gd name="adj1" fmla="val 50000"/>
              <a:gd name="adj2" fmla="val 45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275856" y="3212976"/>
            <a:ext cx="330336" cy="432048"/>
          </a:xfrm>
          <a:prstGeom prst="rightArrow">
            <a:avLst>
              <a:gd name="adj1" fmla="val 50000"/>
              <a:gd name="adj2" fmla="val 45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386278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35696" y="350100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12" name="Seta para a direita 11"/>
          <p:cNvSpPr/>
          <p:nvPr/>
        </p:nvSpPr>
        <p:spPr>
          <a:xfrm>
            <a:off x="3275856" y="2348880"/>
            <a:ext cx="330336" cy="432048"/>
          </a:xfrm>
          <a:prstGeom prst="rightArrow">
            <a:avLst>
              <a:gd name="adj1" fmla="val 50000"/>
              <a:gd name="adj2" fmla="val 45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>
            <a:off x="3275856" y="3717032"/>
            <a:ext cx="330336" cy="432048"/>
          </a:xfrm>
          <a:prstGeom prst="rightArrow">
            <a:avLst>
              <a:gd name="adj1" fmla="val 50000"/>
              <a:gd name="adj2" fmla="val 45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785794"/>
            <a:ext cx="72465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VACINAS</a:t>
            </a:r>
          </a:p>
          <a:p>
            <a:endParaRPr lang="pt-BR" sz="2400" b="1" dirty="0"/>
          </a:p>
          <a:p>
            <a:r>
              <a:rPr lang="pt-BR" sz="2400" dirty="0" smtClean="0"/>
              <a:t>PNI </a:t>
            </a:r>
            <a:r>
              <a:rPr lang="pt-BR" sz="2400" dirty="0"/>
              <a:t>– MS, </a:t>
            </a:r>
            <a:r>
              <a:rPr lang="pt-BR" sz="2400" dirty="0" smtClean="0"/>
              <a:t>1973</a:t>
            </a:r>
          </a:p>
          <a:p>
            <a:endParaRPr lang="pt-BR" sz="2400" dirty="0"/>
          </a:p>
          <a:p>
            <a:r>
              <a:rPr lang="pt-BR" sz="2400" b="1" dirty="0" smtClean="0"/>
              <a:t>Objetivo</a:t>
            </a:r>
            <a:r>
              <a:rPr lang="pt-BR" sz="2400" dirty="0" smtClean="0"/>
              <a:t> </a:t>
            </a:r>
            <a:r>
              <a:rPr lang="pt-BR" sz="2400" dirty="0"/>
              <a:t>-</a:t>
            </a:r>
            <a:r>
              <a:rPr lang="pt-BR" sz="2400" dirty="0" smtClean="0"/>
              <a:t> </a:t>
            </a:r>
            <a:r>
              <a:rPr lang="pt-BR" sz="2400" dirty="0"/>
              <a:t>coordenar </a:t>
            </a:r>
            <a:r>
              <a:rPr lang="pt-BR" sz="2400" dirty="0" smtClean="0"/>
              <a:t> as  ações de Imunizações  em  todo  o  </a:t>
            </a:r>
            <a:r>
              <a:rPr lang="pt-BR" sz="2400" dirty="0"/>
              <a:t>território Nacional</a:t>
            </a:r>
          </a:p>
          <a:p>
            <a:r>
              <a:rPr lang="pt-BR" sz="2400" dirty="0"/>
              <a:t>               </a:t>
            </a:r>
            <a:r>
              <a:rPr lang="pt-BR" sz="2400" dirty="0" smtClean="0"/>
              <a:t>  - </a:t>
            </a:r>
            <a:r>
              <a:rPr lang="pt-BR" sz="2400" dirty="0"/>
              <a:t>contribuir </a:t>
            </a:r>
            <a:r>
              <a:rPr lang="pt-BR" sz="2400" dirty="0" smtClean="0"/>
              <a:t> para  </a:t>
            </a:r>
            <a:r>
              <a:rPr lang="pt-BR" sz="2400" dirty="0"/>
              <a:t>o controle </a:t>
            </a:r>
            <a:r>
              <a:rPr lang="pt-BR" sz="2400" dirty="0" smtClean="0"/>
              <a:t> das DIC  </a:t>
            </a:r>
            <a:r>
              <a:rPr lang="pt-BR" sz="2400" dirty="0"/>
              <a:t>ou outros </a:t>
            </a:r>
            <a:r>
              <a:rPr lang="pt-BR" sz="2400" dirty="0" smtClean="0"/>
              <a:t> agravos  no  caso </a:t>
            </a:r>
            <a:r>
              <a:rPr lang="pt-BR" sz="2400" dirty="0"/>
              <a:t>de grupos </a:t>
            </a:r>
            <a:r>
              <a:rPr lang="pt-BR" sz="2400" dirty="0" smtClean="0"/>
              <a:t>de  populações   especificas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-468560" y="1628800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204864"/>
            <a:ext cx="68905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Bactérias </a:t>
            </a:r>
            <a:r>
              <a:rPr lang="pt-BR" dirty="0"/>
              <a:t>ou vírus vivos </a:t>
            </a:r>
            <a:r>
              <a:rPr lang="pt-BR" dirty="0" smtClean="0"/>
              <a:t>atenuado     </a:t>
            </a:r>
          </a:p>
          <a:p>
            <a:r>
              <a:rPr lang="pt-BR" dirty="0" smtClean="0"/>
              <a:t>    </a:t>
            </a:r>
            <a:r>
              <a:rPr lang="pt-BR" dirty="0" err="1" smtClean="0"/>
              <a:t>Virus</a:t>
            </a:r>
            <a:r>
              <a:rPr lang="pt-BR" dirty="0" smtClean="0"/>
              <a:t> </a:t>
            </a:r>
            <a:r>
              <a:rPr lang="pt-BR" dirty="0"/>
              <a:t>inativados ou bactérias </a:t>
            </a:r>
            <a:r>
              <a:rPr lang="pt-BR" dirty="0" smtClean="0"/>
              <a:t>mortas</a:t>
            </a:r>
          </a:p>
          <a:p>
            <a:r>
              <a:rPr lang="pt-BR" dirty="0" smtClean="0"/>
              <a:t>    </a:t>
            </a:r>
            <a:r>
              <a:rPr lang="pt-BR" dirty="0"/>
              <a:t>Componentes purificados e/ou modificados dos agentes causadores das doenças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1600" b="1" dirty="0"/>
              <a:t>COMPOSIÇÃO</a:t>
            </a: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/>
              <a:t>1) Agente imunizante</a:t>
            </a:r>
          </a:p>
          <a:p>
            <a:r>
              <a:rPr lang="pt-BR" dirty="0"/>
              <a:t>                             2) </a:t>
            </a:r>
            <a:r>
              <a:rPr lang="pt-BR" dirty="0" smtClean="0"/>
              <a:t>Proteínas </a:t>
            </a:r>
            <a:r>
              <a:rPr lang="pt-BR" dirty="0"/>
              <a:t>ou outros componentes</a:t>
            </a:r>
          </a:p>
          <a:p>
            <a:r>
              <a:rPr lang="pt-BR" dirty="0"/>
              <a:t>                             3) Liquido de suspensão (água ou SF)</a:t>
            </a:r>
          </a:p>
          <a:p>
            <a:r>
              <a:rPr lang="pt-BR" dirty="0"/>
              <a:t>                           </a:t>
            </a:r>
            <a:r>
              <a:rPr lang="pt-BR" dirty="0" smtClean="0"/>
              <a:t>  </a:t>
            </a:r>
            <a:r>
              <a:rPr lang="pt-BR" dirty="0"/>
              <a:t>4) Conservantes e Antibióticos</a:t>
            </a:r>
          </a:p>
          <a:p>
            <a:r>
              <a:rPr lang="pt-BR" dirty="0"/>
              <a:t>                           </a:t>
            </a:r>
            <a:r>
              <a:rPr lang="pt-BR" dirty="0" smtClean="0"/>
              <a:t>  </a:t>
            </a:r>
            <a:r>
              <a:rPr lang="pt-BR" dirty="0"/>
              <a:t>5) Estabilizantes (fosfato, sais,...)</a:t>
            </a:r>
          </a:p>
          <a:p>
            <a:r>
              <a:rPr lang="pt-BR" dirty="0"/>
              <a:t>                            </a:t>
            </a:r>
            <a:r>
              <a:rPr lang="pt-BR" dirty="0" smtClean="0"/>
              <a:t> 6</a:t>
            </a:r>
            <a:r>
              <a:rPr lang="pt-BR" dirty="0"/>
              <a:t>) Adjuvantes (Hidróxido de Al, Fosfato de Al,....)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60724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ORIGEM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Lab. Nacionais e Internacionais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CONTROLE DE QUALIDADE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Pelo lab. Produtor (padrão OMS) e INCQS, MS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CONSERVAÇÃO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+</a:t>
            </a:r>
            <a:r>
              <a:rPr lang="pt-BR" sz="16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+8</a:t>
            </a:r>
            <a:r>
              <a:rPr lang="pt-BR" sz="1600" dirty="0" smtClean="0">
                <a:ea typeface="Calibri" pitchFamily="34" charset="0"/>
                <a:cs typeface="Times New Roman" pitchFamily="18" charset="0"/>
              </a:rPr>
              <a:t>  ºC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_h1"/>
          <p:cNvSpPr>
            <a:spLocks noGrp="1" noChangeArrowheads="1"/>
          </p:cNvSpPr>
          <p:nvPr>
            <p:ph type="ctrTitle"/>
          </p:nvPr>
        </p:nvSpPr>
        <p:spPr bwMode="gray"/>
        <p:txBody>
          <a:bodyPr>
            <a:noAutofit/>
          </a:bodyPr>
          <a:lstStyle/>
          <a:p>
            <a:r>
              <a:rPr lang="pt-BR" sz="4400" dirty="0" smtClean="0"/>
              <a:t>                                 </a:t>
            </a:r>
            <a:endParaRPr lang="pt-BR" sz="4400" dirty="0"/>
          </a:p>
        </p:txBody>
      </p:sp>
      <p:sp>
        <p:nvSpPr>
          <p:cNvPr id="9" name="_h2"/>
          <p:cNvSpPr txBox="1">
            <a:spLocks/>
          </p:cNvSpPr>
          <p:nvPr/>
        </p:nvSpPr>
        <p:spPr bwMode="gray">
          <a:xfrm>
            <a:off x="323850" y="1092492"/>
            <a:ext cx="8496300" cy="3362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b="1" dirty="0" smtClean="0"/>
              <a:t>DEFINIÇÃO</a:t>
            </a:r>
            <a:r>
              <a:rPr lang="pt-BR" dirty="0" smtClean="0"/>
              <a:t> - É um produto farmacêutico com um ou mais agentes imunizantes em diversas formas biológicas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uxograma: Classificar 9"/>
          <p:cNvSpPr/>
          <p:nvPr/>
        </p:nvSpPr>
        <p:spPr>
          <a:xfrm>
            <a:off x="323528" y="2276872"/>
            <a:ext cx="288032" cy="216024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8" name="Fluxograma: Classificar 17"/>
          <p:cNvSpPr/>
          <p:nvPr/>
        </p:nvSpPr>
        <p:spPr>
          <a:xfrm>
            <a:off x="323528" y="2564904"/>
            <a:ext cx="288032" cy="216024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9" name="Fluxograma: Classificar 18"/>
          <p:cNvSpPr/>
          <p:nvPr/>
        </p:nvSpPr>
        <p:spPr>
          <a:xfrm>
            <a:off x="323528" y="2852936"/>
            <a:ext cx="288032" cy="216024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1" name="Seta entalhada para a direita 20"/>
          <p:cNvSpPr/>
          <p:nvPr/>
        </p:nvSpPr>
        <p:spPr>
          <a:xfrm flipV="1">
            <a:off x="2339752" y="6237313"/>
            <a:ext cx="432048" cy="144016"/>
          </a:xfrm>
          <a:prstGeom prst="notchedRightArrow">
            <a:avLst>
              <a:gd name="adj1" fmla="val 50000"/>
              <a:gd name="adj2" fmla="val 44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347864" y="439192"/>
            <a:ext cx="3543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VACINAS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692696"/>
            <a:ext cx="7931224" cy="70868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pt-BR" dirty="0" smtClean="0"/>
              <a:t>              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</a:t>
            </a:r>
            <a:br>
              <a:rPr lang="pt-BR" dirty="0" smtClean="0"/>
            </a:br>
            <a:r>
              <a:rPr lang="pt-B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VACINAS</a:t>
            </a:r>
            <a:endParaRPr lang="pt-BR" sz="54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1355093"/>
            <a:ext cx="666881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CONTRA INDICAÇÕES GERAIS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Reação Anafilática em dose anterior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SITUAÇÕES EM QUE SE RECOMENDA O ADIAMENTO DA VACINAÇÃO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FALSAS CONTRA INDICAÇÕES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EVENTOS ADVERSOS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Características do Produto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Pessoas a ser imunizada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Modo de Administração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CRIE, 1993 (HC, EPM, IIER)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Fluxograma: Conector 5"/>
          <p:cNvSpPr/>
          <p:nvPr/>
        </p:nvSpPr>
        <p:spPr>
          <a:xfrm>
            <a:off x="827584" y="1484784"/>
            <a:ext cx="288032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755576" y="2420888"/>
            <a:ext cx="288032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755576" y="3212976"/>
            <a:ext cx="288032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755576" y="3645024"/>
            <a:ext cx="288032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339752" y="260648"/>
            <a:ext cx="8281068" cy="72008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pt-BR" sz="4400" dirty="0" smtClean="0">
                <a:ea typeface="Calibri" pitchFamily="34" charset="0"/>
                <a:cs typeface="Times New Roman" pitchFamily="18" charset="0"/>
              </a:rPr>
              <a:t>REDE</a:t>
            </a:r>
            <a:r>
              <a:rPr lang="pt-B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BR" sz="4400" dirty="0" smtClean="0">
                <a:ea typeface="Calibri" pitchFamily="34" charset="0"/>
                <a:cs typeface="Times New Roman" pitchFamily="18" charset="0"/>
              </a:rPr>
              <a:t>DE FRIO</a:t>
            </a:r>
            <a:endParaRPr lang="pt-BR" sz="4400" dirty="0" smtClean="0">
              <a:cs typeface="Arial" pitchFamily="34" charset="0"/>
            </a:endParaRPr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357158" y="1092492"/>
            <a:ext cx="8496300" cy="336244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ea typeface="Calibri" pitchFamily="34" charset="0"/>
                <a:cs typeface="Times New Roman" pitchFamily="18" charset="0"/>
              </a:rPr>
              <a:t>DEFINIÇÃO  – Sistema de conservação de Imunológicos. Tem como objetivo a conservação de sua capacidade de Imunização (produtos </a:t>
            </a:r>
            <a:r>
              <a:rPr lang="pt-BR" dirty="0" err="1" smtClean="0">
                <a:ea typeface="Calibri" pitchFamily="34" charset="0"/>
                <a:cs typeface="Times New Roman" pitchFamily="18" charset="0"/>
              </a:rPr>
              <a:t>termolábeis</a:t>
            </a:r>
            <a:r>
              <a:rPr lang="pt-BR" dirty="0" smtClean="0">
                <a:ea typeface="Calibri" pitchFamily="34" charset="0"/>
                <a:cs typeface="Times New Roman" pitchFamily="18" charset="0"/>
              </a:rPr>
              <a:t>)</a:t>
            </a:r>
            <a:endParaRPr lang="pt-BR" dirty="0" smtClean="0">
              <a:cs typeface="Arial" pitchFamily="34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500034" y="2000240"/>
            <a:ext cx="137160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801688">
              <a:lnSpc>
                <a:spcPct val="95000"/>
              </a:lnSpc>
              <a:spcAft>
                <a:spcPts val="800"/>
              </a:spcAft>
            </a:pPr>
            <a:r>
              <a:rPr lang="en-US" sz="2000" b="1" noProof="1" smtClean="0"/>
              <a:t>Níveis</a:t>
            </a:r>
            <a:endParaRPr lang="en-US" sz="2000" b="1" noProof="1"/>
          </a:p>
        </p:txBody>
      </p:sp>
      <p:grpSp>
        <p:nvGrpSpPr>
          <p:cNvPr id="2" name="Gruppieren 31"/>
          <p:cNvGrpSpPr/>
          <p:nvPr/>
        </p:nvGrpSpPr>
        <p:grpSpPr>
          <a:xfrm>
            <a:off x="323528" y="2420888"/>
            <a:ext cx="9455587" cy="3498304"/>
            <a:chOff x="323528" y="2420888"/>
            <a:chExt cx="9455587" cy="3498304"/>
          </a:xfrm>
        </p:grpSpPr>
        <p:grpSp>
          <p:nvGrpSpPr>
            <p:cNvPr id="3" name="Gruppieren 30"/>
            <p:cNvGrpSpPr/>
            <p:nvPr/>
          </p:nvGrpSpPr>
          <p:grpSpPr>
            <a:xfrm>
              <a:off x="323528" y="2420888"/>
              <a:ext cx="5335242" cy="3498304"/>
              <a:chOff x="323528" y="2420888"/>
              <a:chExt cx="5335242" cy="3498304"/>
            </a:xfrm>
          </p:grpSpPr>
          <p:sp>
            <p:nvSpPr>
              <p:cNvPr id="52" name="_color1"/>
              <p:cNvSpPr/>
              <p:nvPr/>
            </p:nvSpPr>
            <p:spPr bwMode="gray">
              <a:xfrm>
                <a:off x="323528" y="5157192"/>
                <a:ext cx="5335242" cy="762000"/>
              </a:xfrm>
              <a:prstGeom prst="rightArrow">
                <a:avLst>
                  <a:gd name="adj1" fmla="val 50000"/>
                  <a:gd name="adj2" fmla="val 86016"/>
                </a:avLst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1000">
                    <a:schemeClr val="accent1">
                      <a:lumMod val="75000"/>
                    </a:schemeClr>
                  </a:gs>
                </a:gsLst>
                <a:lin ang="3600000" scaled="0"/>
                <a:tileRect/>
              </a:gradFill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36000" tIns="36000" rIns="30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marL="180000" indent="-180000" algn="r">
                  <a:lnSpc>
                    <a:spcPct val="95000"/>
                  </a:lnSpc>
                  <a:spcAft>
                    <a:spcPts val="800"/>
                  </a:spcAft>
                  <a:defRPr/>
                </a:pPr>
                <a:r>
                  <a:rPr lang="pt-BR" b="1" dirty="0">
                    <a:solidFill>
                      <a:schemeClr val="bg1"/>
                    </a:solidFill>
                    <a:ea typeface="Calibri" pitchFamily="34" charset="0"/>
                    <a:cs typeface="Times New Roman" pitchFamily="18" charset="0"/>
                  </a:rPr>
                  <a:t>Local</a:t>
                </a:r>
                <a:endParaRPr lang="en-GB" b="1" noProof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_color1"/>
              <p:cNvSpPr/>
              <p:nvPr/>
            </p:nvSpPr>
            <p:spPr bwMode="gray">
              <a:xfrm>
                <a:off x="323528" y="2420888"/>
                <a:ext cx="1944342" cy="762000"/>
              </a:xfrm>
              <a:prstGeom prst="rightArrow">
                <a:avLst>
                  <a:gd name="adj1" fmla="val 50000"/>
                  <a:gd name="adj2" fmla="val 86016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</a:gsLst>
                <a:lin ang="3600000" scaled="0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36000" tIns="36000" rIns="30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kumimoji="0" lang="pt-BR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itchFamily="34" charset="0"/>
                    <a:cs typeface="Times New Roman" pitchFamily="18" charset="0"/>
                  </a:rPr>
                  <a:t>Nacional</a:t>
                </a:r>
                <a:endParaRPr lang="en-GB" b="1" noProof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_color1"/>
              <p:cNvSpPr/>
              <p:nvPr/>
            </p:nvSpPr>
            <p:spPr bwMode="gray">
              <a:xfrm>
                <a:off x="323528" y="3068960"/>
                <a:ext cx="3077817" cy="762000"/>
              </a:xfrm>
              <a:prstGeom prst="rightArrow">
                <a:avLst>
                  <a:gd name="adj1" fmla="val 50000"/>
                  <a:gd name="adj2" fmla="val 86016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</a:gsLst>
                <a:lin ang="3600000" scaled="0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36000" tIns="36000" rIns="30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pt-BR" b="1" dirty="0" smtClean="0">
                    <a:ea typeface="Calibri" pitchFamily="34" charset="0"/>
                    <a:cs typeface="Times New Roman" pitchFamily="18" charset="0"/>
                  </a:rPr>
                  <a:t>Cen</a:t>
                </a:r>
                <a:r>
                  <a:rPr kumimoji="0" lang="pt-BR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itchFamily="34" charset="0"/>
                    <a:cs typeface="Times New Roman" pitchFamily="18" charset="0"/>
                  </a:rPr>
                  <a:t>tral (Estadual)</a:t>
                </a:r>
                <a:endParaRPr lang="en-GB" b="1" noProof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_color1"/>
              <p:cNvSpPr/>
              <p:nvPr/>
            </p:nvSpPr>
            <p:spPr bwMode="gray">
              <a:xfrm>
                <a:off x="323528" y="3717032"/>
                <a:ext cx="4201768" cy="762000"/>
              </a:xfrm>
              <a:prstGeom prst="rightArrow">
                <a:avLst>
                  <a:gd name="adj1" fmla="val 50000"/>
                  <a:gd name="adj2" fmla="val 86016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</a:gsLst>
                <a:lin ang="3600000" scaled="0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36000" tIns="36000" rIns="30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kumimoji="0" lang="pt-BR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itchFamily="34" charset="0"/>
                    <a:cs typeface="Times New Roman" pitchFamily="18" charset="0"/>
                  </a:rPr>
                  <a:t>Regional</a:t>
                </a:r>
                <a:endParaRPr lang="en-GB" b="1" noProof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" name="_color1"/>
              <p:cNvSpPr>
                <a:spLocks/>
              </p:cNvSpPr>
              <p:nvPr/>
            </p:nvSpPr>
            <p:spPr bwMode="gray">
              <a:xfrm>
                <a:off x="331561" y="2533314"/>
                <a:ext cx="3992769" cy="32658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7" y="1674"/>
                  </a:cxn>
                  <a:cxn ang="0">
                    <a:pos x="3497" y="2860"/>
                  </a:cxn>
                  <a:cxn ang="0">
                    <a:pos x="0" y="2860"/>
                  </a:cxn>
                </a:cxnLst>
                <a:rect l="0" t="0" r="r" b="b"/>
                <a:pathLst>
                  <a:path w="3497" h="2860">
                    <a:moveTo>
                      <a:pt x="0" y="0"/>
                    </a:moveTo>
                    <a:cubicBezTo>
                      <a:pt x="0" y="0"/>
                      <a:pt x="559" y="978"/>
                      <a:pt x="1507" y="1674"/>
                    </a:cubicBezTo>
                    <a:cubicBezTo>
                      <a:pt x="2455" y="2370"/>
                      <a:pt x="3497" y="2860"/>
                      <a:pt x="3497" y="2860"/>
                    </a:cubicBezTo>
                    <a:cubicBezTo>
                      <a:pt x="0" y="2860"/>
                      <a:pt x="0" y="2860"/>
                      <a:pt x="0" y="286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  <a:gs pos="50000">
                    <a:schemeClr val="accent1">
                      <a:lumMod val="20000"/>
                      <a:lumOff val="80000"/>
                      <a:alpha val="50000"/>
                    </a:schemeClr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</p:grpSp>
        <p:sp>
          <p:nvSpPr>
            <p:cNvPr id="44" name="Text Box 13"/>
            <p:cNvSpPr txBox="1">
              <a:spLocks noChangeArrowheads="1"/>
            </p:cNvSpPr>
            <p:nvPr/>
          </p:nvSpPr>
          <p:spPr bwMode="gray">
            <a:xfrm>
              <a:off x="4644008" y="3861048"/>
              <a:ext cx="5135107" cy="570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defTabSz="801688">
                <a:lnSpc>
                  <a:spcPct val="95000"/>
                </a:lnSpc>
                <a:spcAft>
                  <a:spcPts val="800"/>
                </a:spcAft>
              </a:pPr>
              <a:endPara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endParaRPr>
            </a:p>
            <a:p>
              <a:pPr defTabSz="801688">
                <a:lnSpc>
                  <a:spcPct val="95000"/>
                </a:lnSpc>
                <a:spcAft>
                  <a:spcPts val="800"/>
                </a:spcAft>
              </a:pPr>
              <a:endParaRPr lang="en-US" sz="1600" noProof="1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gray">
            <a:xfrm>
              <a:off x="3995936" y="3573016"/>
              <a:ext cx="4144507" cy="2339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defTabSz="801688">
                <a:lnSpc>
                  <a:spcPct val="95000"/>
                </a:lnSpc>
                <a:spcAft>
                  <a:spcPts val="800"/>
                </a:spcAft>
              </a:pPr>
              <a:r>
                <a:rPr kumimoji="0" 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</a:t>
              </a:r>
              <a:endParaRPr lang="en-US" sz="1600" noProof="1" smtClean="0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5796136" y="5301208"/>
              <a:ext cx="3020557" cy="526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defTabSz="801688">
                <a:lnSpc>
                  <a:spcPct val="95000"/>
                </a:lnSpc>
                <a:spcAft>
                  <a:spcPts val="800"/>
                </a:spcAft>
              </a:pPr>
              <a:r>
                <a:rPr kumimoji="0" 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pt-BR" b="1" dirty="0" smtClean="0">
                  <a:ea typeface="Calibri" pitchFamily="34" charset="0"/>
                  <a:cs typeface="Times New Roman" pitchFamily="18" charset="0"/>
                </a:rPr>
                <a:t>R</a:t>
              </a:r>
              <a:r>
                <a:rPr kumimoji="0" lang="pt-B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efrigeradores, caixas térmicas </a:t>
              </a: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S/N</a:t>
              </a:r>
              <a:endParaRPr lang="en-US" sz="1600" b="1" noProof="1"/>
            </a:p>
          </p:txBody>
        </p:sp>
      </p:grpSp>
      <p:pic>
        <p:nvPicPr>
          <p:cNvPr id="59" name="_color1" descr="Bild4.png" hidden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07" y="2465430"/>
            <a:ext cx="5620048" cy="3346428"/>
          </a:xfrm>
          <a:prstGeom prst="rect">
            <a:avLst/>
          </a:prstGeom>
        </p:spPr>
      </p:pic>
      <p:sp>
        <p:nvSpPr>
          <p:cNvPr id="18" name="_color1"/>
          <p:cNvSpPr/>
          <p:nvPr/>
        </p:nvSpPr>
        <p:spPr bwMode="gray">
          <a:xfrm>
            <a:off x="323528" y="4509120"/>
            <a:ext cx="4608512" cy="762000"/>
          </a:xfrm>
          <a:prstGeom prst="rightArrow">
            <a:avLst>
              <a:gd name="adj1" fmla="val 50000"/>
              <a:gd name="adj2" fmla="val 860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06000" bIns="3600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pt-BR" b="1" noProof="1" smtClean="0">
                <a:cs typeface="Times New Roman" pitchFamily="18" charset="0"/>
              </a:rPr>
              <a:t>Municipal</a:t>
            </a:r>
            <a:endParaRPr lang="en-GB" b="1" noProof="1" smtClean="0">
              <a:solidFill>
                <a:srgbClr val="000000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gray">
          <a:xfrm>
            <a:off x="4148336" y="3725416"/>
            <a:ext cx="4144507" cy="233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en-US" sz="1600" noProof="1" smtClean="0"/>
          </a:p>
        </p:txBody>
      </p:sp>
      <p:sp>
        <p:nvSpPr>
          <p:cNvPr id="22" name="CaixaDeTexto 21"/>
          <p:cNvSpPr txBox="1"/>
          <p:nvPr/>
        </p:nvSpPr>
        <p:spPr>
          <a:xfrm>
            <a:off x="2411760" y="2636912"/>
            <a:ext cx="410445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pt-BR" b="1" dirty="0" smtClean="0">
                <a:ea typeface="Calibri" pitchFamily="34" charset="0"/>
                <a:cs typeface="Times New Roman" pitchFamily="18" charset="0"/>
              </a:rPr>
              <a:t>Câmeras Frias (+2 - +8 ºC e -20 ºC)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932040" y="3140968"/>
            <a:ext cx="4752528" cy="170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pt-BR" sz="3200" dirty="0" smtClean="0">
                <a:ea typeface="Calibri" pitchFamily="34" charset="0"/>
                <a:cs typeface="Times New Roman" pitchFamily="18" charset="0"/>
              </a:rPr>
              <a:t>Câmeras frias,</a:t>
            </a:r>
          </a:p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pt-BR" sz="3200" dirty="0" smtClean="0">
                <a:ea typeface="Calibri" pitchFamily="34" charset="0"/>
                <a:cs typeface="Times New Roman" pitchFamily="18" charset="0"/>
              </a:rPr>
              <a:t> Freezer,</a:t>
            </a:r>
          </a:p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pt-BR" sz="3200" dirty="0" smtClean="0">
                <a:ea typeface="Calibri" pitchFamily="34" charset="0"/>
                <a:cs typeface="Times New Roman" pitchFamily="18" charset="0"/>
              </a:rPr>
              <a:t> Geladeiras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704088"/>
            <a:ext cx="5410944" cy="780696"/>
          </a:xfrm>
        </p:spPr>
        <p:txBody>
          <a:bodyPr>
            <a:normAutofit/>
          </a:bodyPr>
          <a:lstStyle/>
          <a:p>
            <a:r>
              <a:rPr lang="pt-BR" sz="4400" dirty="0" smtClean="0"/>
              <a:t>VACINAS</a:t>
            </a:r>
            <a:endParaRPr lang="pt-BR" sz="4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988840"/>
            <a:ext cx="785939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CUIDADOS GERAIS NA REFRIGERAÇÃO DOS IMUNOLÓGICOS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Ambiente climatizado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Refrigerador afastado +- 20 cm da parede (p/ circulação do ar do condensador).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Tomada Exclusiva (1,30 distante do piso)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Refrigerador exclusivo p/ Imunológicos (Armazenamento/ Uso diário)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Na frente nas prateleiras – prazo de validade mais próximos.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Armazenamento que possibilite livre circulação de ar.]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Registro em ficha controle de temperatura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Ajuste dos controles de temperatura e alarmes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Termômetro Digital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Limpeza dos refrigeradores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Gerador p/ possíveis problemas de energia.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704088"/>
            <a:ext cx="5770984" cy="1143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VACINAS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1475656" y="1916832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/>
              <a:t>CALENDÁRIO DE </a:t>
            </a:r>
            <a:r>
              <a:rPr lang="pt-BR" sz="2000" b="1" dirty="0" smtClean="0"/>
              <a:t>VACINAÇÃO</a:t>
            </a:r>
          </a:p>
          <a:p>
            <a:endParaRPr lang="pt-BR" sz="2000" b="1" dirty="0"/>
          </a:p>
          <a:p>
            <a:r>
              <a:rPr lang="pt-BR" dirty="0"/>
              <a:t> </a:t>
            </a:r>
            <a:r>
              <a:rPr lang="pt-BR" b="1" dirty="0"/>
              <a:t>Fatores a serem observados </a:t>
            </a:r>
            <a:r>
              <a:rPr lang="pt-BR" b="1" dirty="0" smtClean="0"/>
              <a:t>–</a:t>
            </a:r>
          </a:p>
          <a:p>
            <a:endParaRPr lang="pt-BR" b="1" dirty="0"/>
          </a:p>
          <a:p>
            <a:pPr lvl="0"/>
            <a:r>
              <a:rPr lang="pt-BR" dirty="0" smtClean="0"/>
              <a:t> Situação </a:t>
            </a:r>
            <a:r>
              <a:rPr lang="pt-BR" dirty="0"/>
              <a:t>Epidemiológica das Doenças </a:t>
            </a:r>
            <a:r>
              <a:rPr lang="pt-BR" dirty="0" smtClean="0"/>
              <a:t>   </a:t>
            </a:r>
            <a:r>
              <a:rPr lang="pt-BR" dirty="0" err="1" smtClean="0"/>
              <a:t>Imunopreveníveis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dirty="0" smtClean="0"/>
              <a:t> Idade </a:t>
            </a:r>
            <a:r>
              <a:rPr lang="pt-BR" dirty="0"/>
              <a:t>ótima x Idade </a:t>
            </a:r>
            <a:r>
              <a:rPr lang="pt-BR" dirty="0" smtClean="0"/>
              <a:t>praticável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Operacionalidade do cumprimento do esquema vacinal</a:t>
            </a:r>
          </a:p>
        </p:txBody>
      </p:sp>
      <p:sp>
        <p:nvSpPr>
          <p:cNvPr id="6" name="Fluxograma: Agrupar 5"/>
          <p:cNvSpPr/>
          <p:nvPr/>
        </p:nvSpPr>
        <p:spPr>
          <a:xfrm>
            <a:off x="1259632" y="3212976"/>
            <a:ext cx="288032" cy="14401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8" name="Fluxograma: Agrupar 7"/>
          <p:cNvSpPr/>
          <p:nvPr/>
        </p:nvSpPr>
        <p:spPr>
          <a:xfrm>
            <a:off x="1259632" y="4005064"/>
            <a:ext cx="288032" cy="14401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Fluxograma: Agrupar 8"/>
          <p:cNvSpPr/>
          <p:nvPr/>
        </p:nvSpPr>
        <p:spPr>
          <a:xfrm>
            <a:off x="1259632" y="4581128"/>
            <a:ext cx="288032" cy="14401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38539"/>
            <a:ext cx="5761110" cy="454157"/>
          </a:xfrm>
        </p:spPr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5696" y="116632"/>
            <a:ext cx="6192366" cy="1074606"/>
          </a:xfrm>
        </p:spPr>
        <p:txBody>
          <a:bodyPr/>
          <a:lstStyle/>
          <a:p>
            <a:r>
              <a:rPr lang="pt-BR" dirty="0" smtClean="0"/>
              <a:t>C A L E N D Á R I O  d o E S T A D O D E  S P,  2016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620688"/>
          <a:ext cx="6552728" cy="584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790"/>
                <a:gridCol w="4445938"/>
              </a:tblGrid>
              <a:tr h="432048">
                <a:tc>
                  <a:txBody>
                    <a:bodyPr/>
                    <a:lstStyle/>
                    <a:p>
                      <a:r>
                        <a:rPr lang="pt-BR" dirty="0" smtClean="0"/>
                        <a:t>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VACINA</a:t>
                      </a:r>
                      <a:endParaRPr lang="pt-BR" dirty="0"/>
                    </a:p>
                  </a:txBody>
                  <a:tcPr/>
                </a:tc>
              </a:tr>
              <a:tr h="67607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 partir do nascimento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BCG</a:t>
                      </a:r>
                    </a:p>
                    <a:p>
                      <a:r>
                        <a:rPr lang="pt-BR" dirty="0" smtClean="0"/>
                        <a:t>Hepatite B</a:t>
                      </a:r>
                      <a:endParaRPr lang="pt-BR" dirty="0"/>
                    </a:p>
                  </a:txBody>
                  <a:tcPr/>
                </a:tc>
              </a:tr>
              <a:tr h="676070">
                <a:tc>
                  <a:txBody>
                    <a:bodyPr/>
                    <a:lstStyle/>
                    <a:p>
                      <a:r>
                        <a:rPr lang="pt-BR" dirty="0" smtClean="0"/>
                        <a:t>2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VIP, Pentavalente (DTP + </a:t>
                      </a:r>
                      <a:r>
                        <a:rPr lang="pt-BR" dirty="0" err="1" smtClean="0"/>
                        <a:t>Hib</a:t>
                      </a:r>
                      <a:r>
                        <a:rPr lang="pt-BR" baseline="0" dirty="0" smtClean="0"/>
                        <a:t> +</a:t>
                      </a:r>
                      <a:r>
                        <a:rPr lang="pt-BR" baseline="0" dirty="0" err="1" smtClean="0"/>
                        <a:t>HepB</a:t>
                      </a:r>
                      <a:r>
                        <a:rPr lang="pt-BR" baseline="0" dirty="0" smtClean="0"/>
                        <a:t>)</a:t>
                      </a:r>
                    </a:p>
                    <a:p>
                      <a:r>
                        <a:rPr lang="pt-BR" baseline="0" dirty="0" err="1" smtClean="0"/>
                        <a:t>Rotavírus</a:t>
                      </a:r>
                      <a:r>
                        <a:rPr lang="pt-BR" baseline="0" dirty="0" smtClean="0"/>
                        <a:t>, Pneumocócica 10 valente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3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Meningogócica</a:t>
                      </a:r>
                      <a:r>
                        <a:rPr lang="pt-BR" dirty="0" smtClean="0"/>
                        <a:t> C</a:t>
                      </a:r>
                      <a:endParaRPr lang="pt-BR" dirty="0"/>
                    </a:p>
                  </a:txBody>
                  <a:tcPr/>
                </a:tc>
              </a:tr>
              <a:tr h="676070">
                <a:tc>
                  <a:txBody>
                    <a:bodyPr/>
                    <a:lstStyle/>
                    <a:p>
                      <a:r>
                        <a:rPr lang="pt-BR" dirty="0" smtClean="0"/>
                        <a:t>4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VIP, Pentavalente</a:t>
                      </a:r>
                    </a:p>
                    <a:p>
                      <a:r>
                        <a:rPr lang="pt-BR" dirty="0" err="1" smtClean="0"/>
                        <a:t>Rotavírus</a:t>
                      </a:r>
                      <a:r>
                        <a:rPr lang="pt-BR" dirty="0" smtClean="0"/>
                        <a:t>, Pneumocócica 10 valente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5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Meningocócica C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6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VIP, Pentavalente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9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Febre Amarela</a:t>
                      </a:r>
                      <a:endParaRPr lang="pt-BR" dirty="0"/>
                    </a:p>
                  </a:txBody>
                  <a:tcPr/>
                </a:tc>
              </a:tr>
              <a:tr h="676070">
                <a:tc>
                  <a:txBody>
                    <a:bodyPr/>
                    <a:lstStyle/>
                    <a:p>
                      <a:r>
                        <a:rPr lang="pt-BR" dirty="0" smtClean="0"/>
                        <a:t>12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Sarampo-Caxumba-Rubéola (SCR)</a:t>
                      </a:r>
                    </a:p>
                    <a:p>
                      <a:r>
                        <a:rPr lang="pt-BR" dirty="0" smtClean="0"/>
                        <a:t>Meningocócica</a:t>
                      </a:r>
                      <a:r>
                        <a:rPr lang="pt-BR" baseline="0" dirty="0" smtClean="0"/>
                        <a:t> C, Pneumocócica 10 valente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15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VOPb</a:t>
                      </a:r>
                      <a:r>
                        <a:rPr lang="pt-BR" dirty="0" smtClean="0"/>
                        <a:t>, DPT, </a:t>
                      </a:r>
                      <a:r>
                        <a:rPr lang="pt-BR" dirty="0" err="1" smtClean="0"/>
                        <a:t>HepA</a:t>
                      </a:r>
                      <a:r>
                        <a:rPr lang="pt-BR" dirty="0" smtClean="0"/>
                        <a:t>, Tetraviral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4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DPT, </a:t>
                      </a:r>
                      <a:r>
                        <a:rPr lang="pt-BR" dirty="0" err="1" smtClean="0"/>
                        <a:t>VOPb</a:t>
                      </a:r>
                      <a:r>
                        <a:rPr lang="pt-BR" dirty="0" smtClean="0"/>
                        <a:t>,Febre Amarela</a:t>
                      </a:r>
                      <a:endParaRPr lang="pt-BR" dirty="0"/>
                    </a:p>
                  </a:txBody>
                  <a:tcPr/>
                </a:tc>
              </a:tr>
              <a:tr h="386623">
                <a:tc>
                  <a:txBody>
                    <a:bodyPr/>
                    <a:lstStyle/>
                    <a:p>
                      <a:r>
                        <a:rPr lang="pt-BR" dirty="0" smtClean="0"/>
                        <a:t>Anualmente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Influenza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564</Words>
  <Application>Microsoft Office PowerPoint</Application>
  <PresentationFormat>Apresentação na tela 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Fluxo</vt:lpstr>
      <vt:lpstr>IMUNIZAÇÃO</vt:lpstr>
      <vt:lpstr>Apresentação do PowerPoint</vt:lpstr>
      <vt:lpstr>Apresentação do PowerPoint</vt:lpstr>
      <vt:lpstr>                                 </vt:lpstr>
      <vt:lpstr>                                     VACINAS</vt:lpstr>
      <vt:lpstr>REDE DE FRIO</vt:lpstr>
      <vt:lpstr>VACINAS</vt:lpstr>
      <vt:lpstr>VACINAS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Neoris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tania.maia</dc:creator>
  <cp:lastModifiedBy>Cris</cp:lastModifiedBy>
  <cp:revision>51</cp:revision>
  <dcterms:created xsi:type="dcterms:W3CDTF">2016-10-25T21:24:47Z</dcterms:created>
  <dcterms:modified xsi:type="dcterms:W3CDTF">2017-06-13T00:01:47Z</dcterms:modified>
</cp:coreProperties>
</file>