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56" r:id="rId2"/>
    <p:sldId id="257" r:id="rId3"/>
    <p:sldId id="269" r:id="rId4"/>
    <p:sldId id="260" r:id="rId5"/>
    <p:sldId id="261" r:id="rId6"/>
    <p:sldId id="264" r:id="rId7"/>
    <p:sldId id="263" r:id="rId8"/>
    <p:sldId id="262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D86D610-2346-438C-9D6A-647F702969C6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737E-3DAA-466B-9EF0-3DE117E9D1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9DE3-36D1-4052-8893-27B4FEEBF7A6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78F7-8C85-4E9B-9BA3-4071683C51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834F-12AA-4D84-9334-C81454EB1912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6AD4-064A-4A7F-8F89-72819E94CE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algn="r">
              <a:defRPr/>
            </a:pPr>
            <a:r>
              <a:rPr lang="en-US" altLang="pt-BR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algn="r">
              <a:defRPr/>
            </a:pPr>
            <a:r>
              <a:rPr lang="en-US" altLang="pt-BR" sz="9600" smtClean="0">
                <a:solidFill>
                  <a:srgbClr val="EF53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21E7-B080-4E5E-86EF-AE9852A06E37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987B-C18C-4C38-8D52-0701527E05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8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F2CB-8621-460A-A089-0802373312FF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0972B-3373-496B-A843-FE8E898FD2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AD8D3-F0B8-4AD3-9EF8-18B5FD1F8FBD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3F9E-CC78-4B5F-A877-FA4BA8C633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1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C841-41D7-43B1-B929-4DCE9356E512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5867-7F2E-41E6-84C2-B5072A62E8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055A-F13A-4E12-BC68-DFBBA6B8AE33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2737-5F59-4FC0-AED6-D68D2D5D5E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33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2016-493F-4D72-9504-245453916E97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A705-74B7-4F4F-B506-B4A5A6B948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8ADE-D303-4120-A639-E3D4D38C35B9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CDC4-721B-4977-947B-15942D9FC9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3225-8D12-41FA-8D36-927132F4625D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0F89-11E1-4F42-963B-154E7E890B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B93E-0654-4E47-8471-733F7F49EFA8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392D-8700-4CD7-A377-08C7DC07AE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B436-3D6E-435E-AA3C-B2C0728560FA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F31D-33F7-4F0E-898A-103630B2A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2D71-A448-423A-9CD6-3BD89655B3AF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F4FD-D69B-4338-9944-36544C4C19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9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39A7-4A9A-44C1-AB6A-EF7B2B9E2261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785F-1138-4307-AE74-BEE81720E7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37CE-882E-46F4-953C-1F2C44D6BB4D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658E-517C-477B-A7D8-FD35BAD6B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30C6-A8E4-47FE-9927-8271C9DD1921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0F1E-9D03-42AF-A347-0889F4A1B7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27AD15-2B04-4235-939C-141BFD097342}" type="datetimeFigureOut">
              <a:rPr lang="en-US"/>
              <a:pPr>
                <a:defRPr/>
              </a:pPr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E7A553-79CE-4BFE-A346-A31EB728960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1" r:id="rId2"/>
    <p:sldLayoutId id="2147483806" r:id="rId3"/>
    <p:sldLayoutId id="2147483802" r:id="rId4"/>
    <p:sldLayoutId id="2147483803" r:id="rId5"/>
    <p:sldLayoutId id="2147483804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8263" y="1284288"/>
            <a:ext cx="8824912" cy="26765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Métodos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1">
                    <a:lumMod val="95000"/>
                  </a:schemeClr>
                </a:solidFill>
              </a:rPr>
              <a:t>de pesquisa em Turismo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9400" y="4397375"/>
            <a:ext cx="8824913" cy="1788272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4800" b="1" dirty="0" smtClean="0"/>
              <a:t>grupos de trabalho  2023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pt-BR" sz="4800" b="1" dirty="0" smtClean="0"/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pt-BR" sz="3100" b="1" cap="none" dirty="0" smtClean="0"/>
              <a:t>Prof. Debora C. Braga</a:t>
            </a:r>
            <a:endParaRPr lang="pt-BR" sz="3100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G7- Demanda real características, opinião e potencialidades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534988" y="2678806"/>
            <a:ext cx="11155362" cy="4033144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 smtClean="0">
                <a:solidFill>
                  <a:srgbClr val="7030A0"/>
                </a:solidFill>
              </a:rPr>
              <a:t>O texto deverá apresentar uma análise sobre o perfil do turista/visitante atual da cidade e a relação com os produtos e serviços turísticos ofertados. Destacando as estratégias de comercialização e divulgação turísticas utilizadas pelos empreendimentos e pela 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localidade</a:t>
            </a:r>
            <a:r>
              <a:rPr lang="pt-BR" altLang="pt-BR" sz="2200" b="1" dirty="0">
                <a:solidFill>
                  <a:srgbClr val="7030A0"/>
                </a:solidFill>
              </a:rPr>
              <a:t> 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e a aceitação destes pelos turistas. Entender hábitos e preferências da demanda real e como estes avaliam os equipamentos e serviços usados.</a:t>
            </a:r>
            <a:endParaRPr lang="pt-BR" altLang="pt-BR" sz="22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 smtClean="0">
                <a:solidFill>
                  <a:srgbClr val="7030A0"/>
                </a:solidFill>
              </a:rPr>
              <a:t>Objetivo é indicar as características de quem visita o município para subsidiar ações e investimentos que atendam às necessidades da demanda real.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226550" cy="708025"/>
          </a:xfrm>
        </p:spPr>
        <p:txBody>
          <a:bodyPr/>
          <a:lstStyle/>
          <a:p>
            <a:pPr eaLnBrk="1" hangingPunct="1"/>
            <a:r>
              <a:rPr lang="pt-BR" altLang="pt-BR" b="1" smtClean="0"/>
              <a:t>Demanda Potencial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125" y="2420471"/>
            <a:ext cx="11339513" cy="357075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b="1" spc="-90" dirty="0" smtClean="0">
                <a:solidFill>
                  <a:srgbClr val="7030A0"/>
                </a:solidFill>
              </a:rPr>
              <a:t>Cada grupo deve escolher um </a:t>
            </a:r>
            <a:r>
              <a:rPr lang="pt-BR" sz="2400" b="1" spc="-90" dirty="0" smtClean="0">
                <a:solidFill>
                  <a:srgbClr val="7030A0"/>
                </a:solidFill>
              </a:rPr>
              <a:t>segmento </a:t>
            </a:r>
            <a:r>
              <a:rPr lang="pt-BR" sz="2400" b="1" spc="-90" dirty="0" smtClean="0">
                <a:solidFill>
                  <a:srgbClr val="7030A0"/>
                </a:solidFill>
              </a:rPr>
              <a:t>específico para analisar como demanda potencial para </a:t>
            </a:r>
            <a:r>
              <a:rPr lang="pt-BR" sz="2400" b="1" spc="-90" dirty="0" smtClean="0">
                <a:solidFill>
                  <a:srgbClr val="7030A0"/>
                </a:solidFill>
              </a:rPr>
              <a:t>o município.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b="1" spc="-90" dirty="0" smtClean="0">
                <a:solidFill>
                  <a:srgbClr val="7030A0"/>
                </a:solidFill>
              </a:rPr>
              <a:t>O </a:t>
            </a:r>
            <a:r>
              <a:rPr lang="pt-BR" sz="2400" b="1" spc="-90" dirty="0" smtClean="0">
                <a:solidFill>
                  <a:srgbClr val="7030A0"/>
                </a:solidFill>
              </a:rPr>
              <a:t>texto deve ter descrição do método e procedimentos metodológicos adotados na investigação. Apontar principais características do </a:t>
            </a:r>
            <a:r>
              <a:rPr lang="pt-BR" sz="2400" b="1" spc="-90" dirty="0" smtClean="0">
                <a:solidFill>
                  <a:srgbClr val="7030A0"/>
                </a:solidFill>
              </a:rPr>
              <a:t>público (a partir de dados secundários), e apresenta resultados de dados primários acerca de fatores </a:t>
            </a:r>
            <a:r>
              <a:rPr lang="pt-BR" sz="2400" b="1" spc="-90" dirty="0" smtClean="0">
                <a:solidFill>
                  <a:srgbClr val="7030A0"/>
                </a:solidFill>
              </a:rPr>
              <a:t>que motivam esta demanda potencial a viajar/visitar espaços </a:t>
            </a:r>
            <a:r>
              <a:rPr lang="pt-BR" sz="2400" b="1" spc="-90" dirty="0" smtClean="0">
                <a:solidFill>
                  <a:srgbClr val="7030A0"/>
                </a:solidFill>
              </a:rPr>
              <a:t>com características </a:t>
            </a:r>
            <a:r>
              <a:rPr lang="pt-BR" sz="2400" b="1" spc="-90" dirty="0" smtClean="0">
                <a:solidFill>
                  <a:srgbClr val="7030A0"/>
                </a:solidFill>
              </a:rPr>
              <a:t>e atrativos similares </a:t>
            </a:r>
            <a:r>
              <a:rPr lang="pt-BR" sz="2400" b="1" spc="-90" dirty="0" smtClean="0">
                <a:solidFill>
                  <a:srgbClr val="7030A0"/>
                </a:solidFill>
              </a:rPr>
              <a:t>aos de </a:t>
            </a:r>
            <a:r>
              <a:rPr lang="pt-BR" sz="2400" b="1" spc="-90" dirty="0" err="1" smtClean="0">
                <a:solidFill>
                  <a:srgbClr val="7030A0"/>
                </a:solidFill>
              </a:rPr>
              <a:t>Salesópolis</a:t>
            </a:r>
            <a:r>
              <a:rPr lang="pt-BR" sz="2400" b="1" spc="-90" dirty="0" smtClean="0">
                <a:solidFill>
                  <a:srgbClr val="7030A0"/>
                </a:solidFill>
              </a:rPr>
              <a:t>. </a:t>
            </a:r>
            <a:endParaRPr lang="pt-BR" sz="2400" b="1" spc="-9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400" b="1" spc="-90" dirty="0" smtClean="0">
                <a:solidFill>
                  <a:srgbClr val="7030A0"/>
                </a:solidFill>
              </a:rPr>
              <a:t>Objetivo é subsidiar ações de planejamento e desenvolvimento de equipamentos e serviços para melhor atender este público e ações de comunicação e marketing.</a:t>
            </a:r>
            <a:endParaRPr lang="pt-BR" sz="2400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Plano Diretor de Turismo </a:t>
            </a:r>
            <a:r>
              <a:rPr lang="pt-BR" altLang="pt-BR" b="1" dirty="0" err="1" smtClean="0"/>
              <a:t>Salesópolis</a:t>
            </a:r>
            <a:endParaRPr lang="pt-BR" altLang="pt-BR" b="1" dirty="0" smtClean="0"/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407988" y="2292350"/>
            <a:ext cx="11282362" cy="418623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000" b="1" dirty="0" smtClean="0">
                <a:solidFill>
                  <a:srgbClr val="7030A0"/>
                </a:solidFill>
              </a:rPr>
              <a:t>Grupos de 3 ou 4 alunos serão responsáveis por organizar dados e redigir os capítulos do Plano Diretor de Turismo de </a:t>
            </a:r>
            <a:r>
              <a:rPr lang="pt-BR" altLang="pt-BR" sz="3000" b="1" dirty="0" err="1" smtClean="0">
                <a:solidFill>
                  <a:srgbClr val="7030A0"/>
                </a:solidFill>
              </a:rPr>
              <a:t>Salesópolis</a:t>
            </a:r>
            <a:r>
              <a:rPr lang="pt-BR" altLang="pt-BR" sz="3000" b="1" dirty="0" smtClean="0">
                <a:solidFill>
                  <a:srgbClr val="7030A0"/>
                </a:solidFill>
              </a:rPr>
              <a:t>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000" b="1" spc="-90" dirty="0" smtClean="0">
                <a:solidFill>
                  <a:srgbClr val="7030A0"/>
                </a:solidFill>
              </a:rPr>
              <a:t>Os dados deverão ser atualizados, sistematizados e padronizados;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3000" b="1" spc="-90" dirty="0" smtClean="0">
                <a:solidFill>
                  <a:srgbClr val="7030A0"/>
                </a:solidFill>
              </a:rPr>
              <a:t>O documento final servirá para indicar ações favoreçam o desenvolvimento do turismo no município.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/>
              <a:t>Grupos e Temas de Trabalho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10987" y="2280772"/>
            <a:ext cx="11416553" cy="39048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G1- </a:t>
            </a:r>
            <a:r>
              <a:rPr lang="pt-BR" sz="2300" b="1" dirty="0">
                <a:solidFill>
                  <a:srgbClr val="7030A0"/>
                </a:solidFill>
              </a:rPr>
              <a:t>Dados gerais do município, </a:t>
            </a:r>
            <a:r>
              <a:rPr lang="pt-BR" sz="2300" b="1" dirty="0" smtClean="0">
                <a:solidFill>
                  <a:srgbClr val="7030A0"/>
                </a:solidFill>
              </a:rPr>
              <a:t>contexto regional, acesso </a:t>
            </a:r>
            <a:r>
              <a:rPr lang="pt-BR" sz="2300" b="1" dirty="0">
                <a:solidFill>
                  <a:srgbClr val="7030A0"/>
                </a:solidFill>
              </a:rPr>
              <a:t>e </a:t>
            </a:r>
            <a:r>
              <a:rPr lang="pt-BR" sz="2300" b="1" dirty="0" smtClean="0">
                <a:solidFill>
                  <a:srgbClr val="7030A0"/>
                </a:solidFill>
              </a:rPr>
              <a:t>infraestrutura;</a:t>
            </a:r>
          </a:p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G2- </a:t>
            </a:r>
            <a:r>
              <a:rPr lang="pt-BR" sz="2300" b="1" dirty="0">
                <a:solidFill>
                  <a:srgbClr val="7030A0"/>
                </a:solidFill>
              </a:rPr>
              <a:t>Legislação, comunicação institucional e governança do </a:t>
            </a:r>
            <a:r>
              <a:rPr lang="pt-BR" sz="2300" b="1" dirty="0" smtClean="0">
                <a:solidFill>
                  <a:srgbClr val="7030A0"/>
                </a:solidFill>
              </a:rPr>
              <a:t>turismo;</a:t>
            </a:r>
          </a:p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G3- </a:t>
            </a:r>
            <a:r>
              <a:rPr lang="pt-BR" sz="2300" b="1" dirty="0">
                <a:solidFill>
                  <a:srgbClr val="7030A0"/>
                </a:solidFill>
              </a:rPr>
              <a:t>Dado geomorfológicos, hidrografia, clima, vegetação, fauna e atrativos </a:t>
            </a:r>
            <a:r>
              <a:rPr lang="pt-BR" sz="2300" b="1" dirty="0" smtClean="0">
                <a:solidFill>
                  <a:srgbClr val="7030A0"/>
                </a:solidFill>
              </a:rPr>
              <a:t>naturais;</a:t>
            </a:r>
            <a:endParaRPr lang="pt-BR" sz="2300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G4- </a:t>
            </a:r>
            <a:r>
              <a:rPr lang="pt-BR" sz="2300" b="1" dirty="0">
                <a:solidFill>
                  <a:srgbClr val="7030A0"/>
                </a:solidFill>
              </a:rPr>
              <a:t>Contexto histórico do município e região, atrativos </a:t>
            </a:r>
            <a:r>
              <a:rPr lang="pt-BR" sz="2300" b="1" dirty="0" smtClean="0">
                <a:solidFill>
                  <a:srgbClr val="7030A0"/>
                </a:solidFill>
              </a:rPr>
              <a:t>histórico-culturais </a:t>
            </a:r>
            <a:r>
              <a:rPr lang="pt-BR" sz="2300" b="1" dirty="0">
                <a:solidFill>
                  <a:srgbClr val="7030A0"/>
                </a:solidFill>
              </a:rPr>
              <a:t>e patrimônio material e </a:t>
            </a:r>
            <a:r>
              <a:rPr lang="pt-BR" sz="2300" b="1" dirty="0" smtClean="0">
                <a:solidFill>
                  <a:srgbClr val="7030A0"/>
                </a:solidFill>
              </a:rPr>
              <a:t>imaterial;</a:t>
            </a:r>
            <a:endParaRPr lang="pt-BR" sz="2300" dirty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G5- </a:t>
            </a:r>
            <a:r>
              <a:rPr lang="pt-BR" sz="2300" b="1" dirty="0">
                <a:solidFill>
                  <a:srgbClr val="7030A0"/>
                </a:solidFill>
              </a:rPr>
              <a:t>Oferta de equipamentos e serviços </a:t>
            </a:r>
            <a:r>
              <a:rPr lang="pt-BR" sz="2300" b="1" dirty="0" smtClean="0">
                <a:solidFill>
                  <a:srgbClr val="7030A0"/>
                </a:solidFill>
              </a:rPr>
              <a:t>turísticos;</a:t>
            </a:r>
          </a:p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G6- </a:t>
            </a:r>
            <a:r>
              <a:rPr lang="pt-BR" sz="2300" b="1" dirty="0">
                <a:solidFill>
                  <a:srgbClr val="7030A0"/>
                </a:solidFill>
              </a:rPr>
              <a:t>Caracterização da população, lideranças comunitárias e empresariado do </a:t>
            </a:r>
            <a:r>
              <a:rPr lang="pt-BR" sz="2300" b="1" dirty="0" smtClean="0">
                <a:solidFill>
                  <a:srgbClr val="7030A0"/>
                </a:solidFill>
              </a:rPr>
              <a:t>setor;</a:t>
            </a:r>
          </a:p>
          <a:p>
            <a:pPr eaLnBrk="1" hangingPunct="1">
              <a:defRPr/>
            </a:pPr>
            <a:r>
              <a:rPr lang="pt-BR" sz="2300" b="1" dirty="0" smtClean="0">
                <a:solidFill>
                  <a:srgbClr val="7030A0"/>
                </a:solidFill>
              </a:rPr>
              <a:t>G7- </a:t>
            </a:r>
            <a:r>
              <a:rPr lang="pt-BR" sz="2300" b="1" dirty="0">
                <a:solidFill>
                  <a:srgbClr val="7030A0"/>
                </a:solidFill>
              </a:rPr>
              <a:t>Demanda real características, opinião e </a:t>
            </a:r>
            <a:r>
              <a:rPr lang="pt-BR" sz="2300" b="1" dirty="0" smtClean="0">
                <a:solidFill>
                  <a:srgbClr val="7030A0"/>
                </a:solidFill>
              </a:rPr>
              <a:t>potencialidades.</a:t>
            </a:r>
            <a:endParaRPr lang="pt-BR" sz="23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519238" y="966022"/>
            <a:ext cx="8918575" cy="722256"/>
          </a:xfrm>
        </p:spPr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G1- Dados gerais do município, contexto regional, acesso e infraestrutura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533579" y="2397145"/>
            <a:ext cx="11198225" cy="4065588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 smtClean="0">
                <a:solidFill>
                  <a:srgbClr val="7030A0"/>
                </a:solidFill>
              </a:rPr>
              <a:t>O texto deverá apresentar a realidade de </a:t>
            </a:r>
            <a:r>
              <a:rPr lang="pt-BR" altLang="pt-BR" sz="2200" b="1" dirty="0" err="1" smtClean="0">
                <a:solidFill>
                  <a:srgbClr val="7030A0"/>
                </a:solidFill>
              </a:rPr>
              <a:t>Salesópolis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 e o contexto da região em que se insere, municípios limítrofes, acesso, distância da capital e de outras cidades significativas para entender o posicionamento da área de estudo</a:t>
            </a:r>
            <a:r>
              <a:rPr lang="pt-BR" altLang="pt-BR" sz="2200" b="1" dirty="0">
                <a:solidFill>
                  <a:srgbClr val="7030A0"/>
                </a:solidFill>
              </a:rPr>
              <a:t>. 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Descrever a mobilidade </a:t>
            </a:r>
            <a:r>
              <a:rPr lang="pt-BR" altLang="pt-BR" sz="2200" b="1" dirty="0">
                <a:solidFill>
                  <a:srgbClr val="7030A0"/>
                </a:solidFill>
              </a:rPr>
              <a:t>urbana, formas de acesso 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ao município e </a:t>
            </a:r>
            <a:r>
              <a:rPr lang="pt-BR" altLang="pt-BR" sz="2200" b="1" dirty="0">
                <a:solidFill>
                  <a:srgbClr val="7030A0"/>
                </a:solidFill>
              </a:rPr>
              <a:t>mobilidade no espaço rural, 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serviços de taxi, UBER, transporte público, ciclovias, terminal rodoviário, sinalização de trânsito e turística. Caracterizar mobiliário urbano </a:t>
            </a:r>
            <a:r>
              <a:rPr lang="pt-BR" altLang="pt-BR" sz="2200" b="1" dirty="0">
                <a:solidFill>
                  <a:srgbClr val="7030A0"/>
                </a:solidFill>
              </a:rPr>
              <a:t>etc. Detalhar </a:t>
            </a:r>
            <a:r>
              <a:rPr lang="pt-BR" altLang="pt-BR" sz="2200" b="1" dirty="0" smtClean="0">
                <a:solidFill>
                  <a:srgbClr val="7030A0"/>
                </a:solidFill>
              </a:rPr>
              <a:t>as características da infraestrutura existente, tais como serviços básicos de tratamento e distribuição de água, esgoto, energia, coleta de lixo, descarte de resíduo sólido. Caracterizar o sistema de segurança, saúde, comunicação.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 smtClean="0">
                <a:solidFill>
                  <a:srgbClr val="7030A0"/>
                </a:solidFill>
              </a:rPr>
              <a:t>Objetivo, subsidiar análises de investimentos e potencialidade do município para ampliar serviços turísticos.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141413" y="269875"/>
            <a:ext cx="9906000" cy="1827213"/>
          </a:xfrm>
        </p:spPr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G2- Legislação, comunicação institucional e governança do turismo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10297" y="2402666"/>
            <a:ext cx="11536363" cy="4146998"/>
          </a:xfrm>
        </p:spPr>
        <p:txBody>
          <a:bodyPr rtlCol="0">
            <a:no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spc="-100" dirty="0" smtClean="0">
                <a:solidFill>
                  <a:srgbClr val="7030A0"/>
                </a:solidFill>
              </a:rPr>
              <a:t>Análise da </a:t>
            </a:r>
            <a:r>
              <a:rPr lang="pt-BR" altLang="pt-BR" sz="2200" b="1" spc="-100" dirty="0">
                <a:solidFill>
                  <a:srgbClr val="7030A0"/>
                </a:solidFill>
              </a:rPr>
              <a:t>L</a:t>
            </a:r>
            <a:r>
              <a:rPr lang="pt-BR" altLang="pt-BR" sz="2200" b="1" spc="-100" dirty="0" smtClean="0">
                <a:solidFill>
                  <a:srgbClr val="7030A0"/>
                </a:solidFill>
              </a:rPr>
              <a:t>ei Ordinária, Plano Diretor Municipal, Leis municipais específicas do turismo comentado seus impactos sobre o desenvolvimento do turismo. Descrever  a estrutura/organograma da Prefeitura e da secretaria de Turismo, Cultura e Esportes, relação de funcionários e tarefas. Detalhar a composição do COMTUR, nível de participação de seus membros</a:t>
            </a:r>
            <a:r>
              <a:rPr lang="pt-BR" altLang="pt-BR" sz="2200" b="1" spc="-100" dirty="0">
                <a:solidFill>
                  <a:srgbClr val="7030A0"/>
                </a:solidFill>
              </a:rPr>
              <a:t>, regimento, </a:t>
            </a:r>
            <a:r>
              <a:rPr lang="pt-BR" altLang="pt-BR" sz="2200" b="1" spc="-100" dirty="0" smtClean="0">
                <a:solidFill>
                  <a:srgbClr val="7030A0"/>
                </a:solidFill>
              </a:rPr>
              <a:t>analisar atas para ver temas tratados e se o papel deliberativo está sendo cumprido. Descrever a composição da Câmara municipal e entender se há alguma comissão que trate de turismo. Detectar associações e outras entidades que interfiram na gestão do turismo municipal. Analisar a comunicação institucional de turismo em sites oficiais e contas de redes sociais.</a:t>
            </a: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spc="-100" dirty="0" smtClean="0">
                <a:solidFill>
                  <a:srgbClr val="7030A0"/>
                </a:solidFill>
              </a:rPr>
              <a:t>Objetivo subsidiar análises sobre viabilidade de implantação de novos projetos público e privados.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064065" cy="708025"/>
          </a:xfrm>
        </p:spPr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G3- Dado geomorfológicos, hidrografia, clima, vegetação, fauna e atrativos naturais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1671" y="2356834"/>
            <a:ext cx="10905564" cy="403126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200" b="1" dirty="0">
                <a:solidFill>
                  <a:srgbClr val="7030A0"/>
                </a:solidFill>
              </a:rPr>
              <a:t>O texto deverá apresentar </a:t>
            </a:r>
            <a:r>
              <a:rPr lang="pt-BR" sz="2200" b="1" dirty="0" smtClean="0">
                <a:solidFill>
                  <a:srgbClr val="7030A0"/>
                </a:solidFill>
              </a:rPr>
              <a:t>as características de relevo e geomorfologia da região, principais rios e bacia hidrográfica, características de clima, contextualizar a vegetação e áreas de conservação ambiental existentes no município. Verificar a existência de bens natural tombados ou reconhecidos por órgãos oficiais. Detectar áreas valorizadas </a:t>
            </a:r>
            <a:r>
              <a:rPr lang="pt-BR" sz="2200" b="1" dirty="0">
                <a:solidFill>
                  <a:srgbClr val="7030A0"/>
                </a:solidFill>
              </a:rPr>
              <a:t>pela população, e </a:t>
            </a:r>
            <a:r>
              <a:rPr lang="pt-BR" sz="2200" b="1" dirty="0" smtClean="0">
                <a:solidFill>
                  <a:srgbClr val="7030A0"/>
                </a:solidFill>
              </a:rPr>
              <a:t>aqueles </a:t>
            </a:r>
            <a:r>
              <a:rPr lang="pt-BR" sz="2200" b="1" dirty="0">
                <a:solidFill>
                  <a:srgbClr val="7030A0"/>
                </a:solidFill>
              </a:rPr>
              <a:t>que </a:t>
            </a:r>
            <a:r>
              <a:rPr lang="pt-BR" sz="2200" b="1" dirty="0" smtClean="0">
                <a:solidFill>
                  <a:srgbClr val="7030A0"/>
                </a:solidFill>
              </a:rPr>
              <a:t>estabelecidos como atrativos </a:t>
            </a:r>
            <a:r>
              <a:rPr lang="pt-BR" sz="2200" b="1" dirty="0">
                <a:solidFill>
                  <a:srgbClr val="7030A0"/>
                </a:solidFill>
              </a:rPr>
              <a:t>turísticos. </a:t>
            </a:r>
            <a:r>
              <a:rPr lang="pt-BR" sz="2200" b="1" dirty="0" smtClean="0">
                <a:solidFill>
                  <a:srgbClr val="7030A0"/>
                </a:solidFill>
              </a:rPr>
              <a:t>Descrever a </a:t>
            </a:r>
            <a:r>
              <a:rPr lang="pt-BR" sz="2200" b="1" dirty="0">
                <a:solidFill>
                  <a:srgbClr val="7030A0"/>
                </a:solidFill>
              </a:rPr>
              <a:t>paisagem, as atividades desenvolvidas </a:t>
            </a:r>
            <a:r>
              <a:rPr lang="pt-BR" sz="2200" b="1" dirty="0" smtClean="0">
                <a:solidFill>
                  <a:srgbClr val="7030A0"/>
                </a:solidFill>
              </a:rPr>
              <a:t>no ambiente natural. Indicar ações, leis e normas municipais de proteção ambiental. Descrever eventos </a:t>
            </a:r>
            <a:r>
              <a:rPr lang="pt-BR" sz="2200" b="1" dirty="0">
                <a:solidFill>
                  <a:srgbClr val="7030A0"/>
                </a:solidFill>
              </a:rPr>
              <a:t>que se organizam em função meio ambiente</a:t>
            </a:r>
            <a:r>
              <a:rPr lang="pt-BR" sz="2200" b="1" dirty="0" smtClean="0">
                <a:solidFill>
                  <a:srgbClr val="7030A0"/>
                </a:solidFill>
              </a:rPr>
              <a:t>. Aplicar o método de hierarquização de atrativos para viabilizar análises e comparações.</a:t>
            </a:r>
            <a:endParaRPr lang="pt-BR" altLang="pt-BR" sz="2200" b="1" spc="-90" dirty="0">
              <a:solidFill>
                <a:srgbClr val="7030A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200" b="1" dirty="0" smtClean="0">
                <a:solidFill>
                  <a:srgbClr val="7030A0"/>
                </a:solidFill>
              </a:rPr>
              <a:t>Objetivo é subsidiar avaliação para a exploração de atividades no espaço rural, para aprimorar e diversificar atividades turísticas. </a:t>
            </a:r>
            <a:endParaRPr lang="pt-BR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282113" cy="708025"/>
          </a:xfrm>
        </p:spPr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G4- Contexto histórico do município e região, atrativos histórico-culturais e patrimônio material e imaterial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712694" y="2369713"/>
            <a:ext cx="11013141" cy="425016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spc="-90" dirty="0" smtClean="0">
                <a:solidFill>
                  <a:srgbClr val="7030A0"/>
                </a:solidFill>
              </a:rPr>
              <a:t>O texto deverá apresentar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o percurso histórico de formação do município, destacar personalidades marcantes e acontecimentos que estão registrado em livros e na memória de seus habitantes.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Descrever, a partir da metodologia de hierarquização de atrativos turísticos, bens tombados ou não que componham o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patrimônio cultural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do município, considerando área urbana e rural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, nas suas diversas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expressões (material e imaterial),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assim como apontar aqueles que são reconhecidos e valorizados pela população, e aqueles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tratados como atrativos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turísticos. Também deve considerar eventos relacionados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a tradição, hábitos, costumes e religiosidades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.</a:t>
            </a:r>
            <a:endParaRPr lang="pt-BR" altLang="pt-BR" sz="2200" b="1" spc="-90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spc="-90" dirty="0" smtClean="0">
                <a:solidFill>
                  <a:srgbClr val="7030A0"/>
                </a:solidFill>
              </a:rPr>
              <a:t>Objetivo </a:t>
            </a:r>
            <a:r>
              <a:rPr lang="pt-BR" altLang="pt-BR" sz="2200" b="1" spc="-90" dirty="0" smtClean="0">
                <a:solidFill>
                  <a:srgbClr val="7030A0"/>
                </a:solidFill>
              </a:rPr>
              <a:t>é detalhar manifestações e mobiliário que são considerados atrativos, mas também descrever quais outras expressões poderiam ser valorizadas por uma atividade turística responsável.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9547225" cy="708025"/>
          </a:xfrm>
        </p:spPr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G5- Oferta de equipamentos e serviços turísticos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342059" y="2468387"/>
            <a:ext cx="11174506" cy="3903931"/>
          </a:xfrm>
        </p:spPr>
        <p:txBody>
          <a:bodyPr rtlCol="0">
            <a:noAutofit/>
          </a:bodyPr>
          <a:lstStyle/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O texto deverá apresentar uma análise dos equipamentos e serviços turísticos existentes no município, considerando desde sua 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localização, acesso até 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as características 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de gestão (capacidade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, público 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atendido, horários de atendimento, quadro funcional 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etc.), qualidade dos serviços oferecidos, capacitação dos recursos </a:t>
            </a: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humanos, principais produtos. Incluir equipamentos que ofereçam hospedagem, alimentação, transporte, guiamento e entretenimento.</a:t>
            </a:r>
            <a:endParaRPr lang="pt-BR" altLang="pt-BR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altLang="pt-BR" sz="2200" b="1" dirty="0" smtClean="0">
                <a:solidFill>
                  <a:schemeClr val="accent5">
                    <a:lumMod val="75000"/>
                  </a:schemeClr>
                </a:solidFill>
              </a:rPr>
              <a:t>Objetivo é oferecer subsídio para identificar a capacidade atual e as necessidades de aprimoramento ou de ampliação.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1034676" y="973138"/>
            <a:ext cx="9467477" cy="708025"/>
          </a:xfrm>
        </p:spPr>
        <p:txBody>
          <a:bodyPr/>
          <a:lstStyle/>
          <a:p>
            <a:pPr eaLnBrk="1" hangingPunct="1"/>
            <a:r>
              <a:rPr lang="pt-BR" sz="3200" b="1" dirty="0">
                <a:solidFill>
                  <a:schemeClr val="bg1"/>
                </a:solidFill>
              </a:rPr>
              <a:t>G6- Caracterização da população, lideranças comunitárias e empresariado do setor</a:t>
            </a:r>
            <a:endParaRPr lang="pt-BR" altLang="pt-BR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125" y="2457312"/>
            <a:ext cx="11212513" cy="4245954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200" b="1" dirty="0">
                <a:solidFill>
                  <a:srgbClr val="7030A0"/>
                </a:solidFill>
              </a:rPr>
              <a:t>O texto deverá </a:t>
            </a:r>
            <a:r>
              <a:rPr lang="pt-BR" sz="2200" b="1" dirty="0" smtClean="0">
                <a:solidFill>
                  <a:srgbClr val="7030A0"/>
                </a:solidFill>
              </a:rPr>
              <a:t>iniciar apresentando dados </a:t>
            </a:r>
            <a:r>
              <a:rPr lang="pt-BR" sz="2200" b="1" dirty="0" err="1" smtClean="0">
                <a:solidFill>
                  <a:srgbClr val="7030A0"/>
                </a:solidFill>
              </a:rPr>
              <a:t>socio-demográficos</a:t>
            </a:r>
            <a:r>
              <a:rPr lang="pt-BR" sz="2200" b="1" dirty="0" smtClean="0">
                <a:solidFill>
                  <a:srgbClr val="7030A0"/>
                </a:solidFill>
              </a:rPr>
              <a:t>, informando a realidade da população com relação a escolaridade, renda, setor de atuação, empregabilidade, natalidade e mortalidade, distribuição entre área rural e urbana. Descrever associações, organizações e grupos sociais que defendem </a:t>
            </a:r>
            <a:r>
              <a:rPr lang="pt-BR" sz="2200" b="1" dirty="0">
                <a:solidFill>
                  <a:srgbClr val="7030A0"/>
                </a:solidFill>
              </a:rPr>
              <a:t>interesses de moradores</a:t>
            </a:r>
            <a:r>
              <a:rPr lang="pt-BR" sz="2200" b="1" dirty="0" smtClean="0">
                <a:solidFill>
                  <a:srgbClr val="7030A0"/>
                </a:solidFill>
              </a:rPr>
              <a:t> e empresários para detectar mecanismos de participação e engajamento. </a:t>
            </a:r>
            <a:r>
              <a:rPr lang="pt-BR" sz="2200" b="1" dirty="0" smtClean="0">
                <a:solidFill>
                  <a:srgbClr val="7030A0"/>
                </a:solidFill>
              </a:rPr>
              <a:t>Analisar </a:t>
            </a:r>
            <a:r>
              <a:rPr lang="pt-BR" sz="2200" b="1" dirty="0">
                <a:solidFill>
                  <a:srgbClr val="7030A0"/>
                </a:solidFill>
              </a:rPr>
              <a:t>as dinâmicas sociais e políticas da localidade e suas implicações na atividade </a:t>
            </a:r>
            <a:r>
              <a:rPr lang="pt-BR" sz="2200" b="1" dirty="0" smtClean="0">
                <a:solidFill>
                  <a:srgbClr val="7030A0"/>
                </a:solidFill>
              </a:rPr>
              <a:t>turística, destacando questões sobre identidade</a:t>
            </a:r>
            <a:r>
              <a:rPr lang="pt-BR" sz="2200" b="1" dirty="0">
                <a:solidFill>
                  <a:srgbClr val="7030A0"/>
                </a:solidFill>
              </a:rPr>
              <a:t>, </a:t>
            </a:r>
            <a:r>
              <a:rPr lang="pt-BR" sz="2200" b="1" dirty="0" smtClean="0">
                <a:solidFill>
                  <a:srgbClr val="7030A0"/>
                </a:solidFill>
              </a:rPr>
              <a:t>valores e desejos dos moradores em </a:t>
            </a:r>
            <a:r>
              <a:rPr lang="pt-BR" sz="2200" b="1" dirty="0" smtClean="0">
                <a:solidFill>
                  <a:srgbClr val="7030A0"/>
                </a:solidFill>
              </a:rPr>
              <a:t>geral. Descrever </a:t>
            </a:r>
            <a:r>
              <a:rPr lang="pt-BR" sz="2200" b="1" dirty="0" smtClean="0">
                <a:solidFill>
                  <a:srgbClr val="7030A0"/>
                </a:solidFill>
              </a:rPr>
              <a:t>a </a:t>
            </a:r>
            <a:r>
              <a:rPr lang="pt-BR" sz="2200" b="1" dirty="0">
                <a:solidFill>
                  <a:srgbClr val="7030A0"/>
                </a:solidFill>
              </a:rPr>
              <a:t>percepção e o envolvimento dos moradores </a:t>
            </a:r>
            <a:r>
              <a:rPr lang="pt-BR" sz="2200" b="1" dirty="0" smtClean="0">
                <a:solidFill>
                  <a:srgbClr val="7030A0"/>
                </a:solidFill>
              </a:rPr>
              <a:t>acerca da </a:t>
            </a:r>
            <a:r>
              <a:rPr lang="pt-BR" sz="2200" b="1" dirty="0">
                <a:solidFill>
                  <a:srgbClr val="7030A0"/>
                </a:solidFill>
              </a:rPr>
              <a:t>atividade </a:t>
            </a:r>
            <a:r>
              <a:rPr lang="pt-BR" sz="2200" b="1" dirty="0" smtClean="0">
                <a:solidFill>
                  <a:srgbClr val="7030A0"/>
                </a:solidFill>
              </a:rPr>
              <a:t>turística.</a:t>
            </a:r>
            <a:endParaRPr lang="pt-BR" sz="2200" b="1" dirty="0">
              <a:solidFill>
                <a:srgbClr val="7030A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pt-BR" sz="2200" b="1" dirty="0" smtClean="0">
                <a:solidFill>
                  <a:srgbClr val="7030A0"/>
                </a:solidFill>
              </a:rPr>
              <a:t>Objetivo é contextualizar </a:t>
            </a:r>
            <a:r>
              <a:rPr lang="pt-BR" sz="2200" b="1" dirty="0" smtClean="0">
                <a:solidFill>
                  <a:srgbClr val="7030A0"/>
                </a:solidFill>
              </a:rPr>
              <a:t>as </a:t>
            </a:r>
            <a:r>
              <a:rPr lang="pt-BR" sz="2200" b="1" dirty="0" smtClean="0">
                <a:solidFill>
                  <a:srgbClr val="7030A0"/>
                </a:solidFill>
              </a:rPr>
              <a:t>necessidades e anseios </a:t>
            </a:r>
            <a:r>
              <a:rPr lang="pt-BR" sz="2200" b="1" dirty="0" smtClean="0">
                <a:solidFill>
                  <a:srgbClr val="7030A0"/>
                </a:solidFill>
              </a:rPr>
              <a:t>da </a:t>
            </a:r>
            <a:r>
              <a:rPr lang="pt-BR" sz="2200" b="1" dirty="0" smtClean="0">
                <a:solidFill>
                  <a:srgbClr val="7030A0"/>
                </a:solidFill>
              </a:rPr>
              <a:t>população </a:t>
            </a:r>
            <a:r>
              <a:rPr lang="pt-BR" sz="2200" b="1" dirty="0" smtClean="0">
                <a:solidFill>
                  <a:srgbClr val="7030A0"/>
                </a:solidFill>
              </a:rPr>
              <a:t>e </a:t>
            </a:r>
            <a:r>
              <a:rPr lang="pt-BR" sz="2200" b="1" dirty="0" smtClean="0">
                <a:solidFill>
                  <a:srgbClr val="7030A0"/>
                </a:solidFill>
              </a:rPr>
              <a:t>avaliar a percepção destes sobre o turismo</a:t>
            </a:r>
            <a:r>
              <a:rPr lang="pt-BR" sz="2200" b="1" dirty="0" smtClean="0">
                <a:solidFill>
                  <a:srgbClr val="7030A0"/>
                </a:solidFill>
              </a:rPr>
              <a:t>.</a:t>
            </a:r>
            <a:endParaRPr lang="pt-BR" altLang="pt-BR" sz="2200" b="1" spc="-100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pt-BR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814</TotalTime>
  <Words>1139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Tw Cen MT</vt:lpstr>
      <vt:lpstr>Wingdings 3</vt:lpstr>
      <vt:lpstr>Íon - Sala da Diretoria</vt:lpstr>
      <vt:lpstr>Métodos de pesquisa em Turismo</vt:lpstr>
      <vt:lpstr>Plano Diretor de Turismo Salesópolis</vt:lpstr>
      <vt:lpstr>Grupos e Temas de Trabalho</vt:lpstr>
      <vt:lpstr>G1- Dados gerais do município, contexto regional, acesso e infraestrutura</vt:lpstr>
      <vt:lpstr>G2- Legislação, comunicação institucional e governança do turismo</vt:lpstr>
      <vt:lpstr>G3- Dado geomorfológicos, hidrografia, clima, vegetação, fauna e atrativos naturais</vt:lpstr>
      <vt:lpstr>G4- Contexto histórico do município e região, atrativos histórico-culturais e patrimônio material e imaterial</vt:lpstr>
      <vt:lpstr>G5- Oferta de equipamentos e serviços turísticos</vt:lpstr>
      <vt:lpstr>G6- Caracterização da população, lideranças comunitárias e empresariado do setor</vt:lpstr>
      <vt:lpstr>G7- Demanda real características, opinião e potencialidades</vt:lpstr>
      <vt:lpstr>Demanda Potencial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Aplicados  a Turismo</dc:title>
  <dc:creator>Avaliador</dc:creator>
  <cp:lastModifiedBy>Avaliador</cp:lastModifiedBy>
  <cp:revision>113</cp:revision>
  <dcterms:created xsi:type="dcterms:W3CDTF">2018-08-02T19:35:58Z</dcterms:created>
  <dcterms:modified xsi:type="dcterms:W3CDTF">2023-08-15T16:04:26Z</dcterms:modified>
</cp:coreProperties>
</file>