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0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51" autoAdjust="0"/>
  </p:normalViewPr>
  <p:slideViewPr>
    <p:cSldViewPr snapToGrid="0">
      <p:cViewPr varScale="1">
        <p:scale>
          <a:sx n="51" d="100"/>
          <a:sy n="51" d="100"/>
        </p:scale>
        <p:origin x="12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F10D6-5B83-4586-A696-0207F69D4CDD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42F5A-00DF-4469-B9F7-34861AF5C82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56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Mariana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muzucotto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2F5A-00DF-4469-B9F7-34861AF5C82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78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 smtClean="0"/>
              <a:t>Withdraw</a:t>
            </a:r>
            <a:r>
              <a:rPr lang="fr-FR" dirty="0" smtClean="0"/>
              <a:t> of the state,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debt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reduction</a:t>
            </a:r>
            <a:r>
              <a:rPr lang="fr-FR" baseline="0" dirty="0" smtClean="0"/>
              <a:t>, in </a:t>
            </a:r>
            <a:r>
              <a:rPr lang="fr-FR" baseline="0" dirty="0" err="1" smtClean="0"/>
              <a:t>aim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make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economy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competitive</a:t>
            </a:r>
            <a:r>
              <a:rPr lang="fr-FR" baseline="0" dirty="0" smtClean="0"/>
              <a:t>, more </a:t>
            </a:r>
            <a:r>
              <a:rPr lang="fr-FR" baseline="0" dirty="0" err="1" smtClean="0"/>
              <a:t>dynamic</a:t>
            </a:r>
            <a:r>
              <a:rPr lang="fr-FR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err="1" smtClean="0"/>
              <a:t>Because</a:t>
            </a:r>
            <a:r>
              <a:rPr lang="fr-FR" baseline="0" dirty="0" smtClean="0"/>
              <a:t> business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accepted</a:t>
            </a:r>
            <a:r>
              <a:rPr lang="fr-FR" baseline="0" dirty="0" smtClean="0"/>
              <a:t> as the </a:t>
            </a:r>
            <a:r>
              <a:rPr lang="fr-FR" baseline="0" dirty="0" err="1" smtClean="0"/>
              <a:t>innovative</a:t>
            </a:r>
            <a:r>
              <a:rPr lang="fr-FR" baseline="0" dirty="0" smtClean="0"/>
              <a:t> force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err="1" smtClean="0"/>
              <a:t>Even</a:t>
            </a:r>
            <a:r>
              <a:rPr lang="fr-FR" baseline="0" dirty="0" smtClean="0"/>
              <a:t> if innovation </a:t>
            </a:r>
            <a:r>
              <a:rPr lang="fr-FR" baseline="0" dirty="0" err="1" smtClean="0"/>
              <a:t>isnot</a:t>
            </a:r>
            <a:r>
              <a:rPr lang="fr-FR" baseline="0" dirty="0" smtClean="0"/>
              <a:t> the main </a:t>
            </a:r>
            <a:r>
              <a:rPr lang="fr-FR" baseline="0" dirty="0" err="1" smtClean="0"/>
              <a:t>role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govermnent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show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govermnent</a:t>
            </a:r>
            <a:r>
              <a:rPr lang="fr-FR" baseline="0" dirty="0" smtClean="0"/>
              <a:t> 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big</a:t>
            </a:r>
            <a:r>
              <a:rPr lang="fr-FR" baseline="0" dirty="0" smtClean="0"/>
              <a:t> factor for </a:t>
            </a:r>
            <a:r>
              <a:rPr lang="fr-FR" baseline="0" dirty="0" err="1" smtClean="0"/>
              <a:t>leading</a:t>
            </a:r>
            <a:r>
              <a:rPr lang="fr-FR" baseline="0" dirty="0" smtClean="0"/>
              <a:t> to innovation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2F5A-00DF-4469-B9F7-34861AF5C82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74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 smtClean="0"/>
              <a:t>Even</a:t>
            </a:r>
            <a:r>
              <a:rPr lang="fr-FR" baseline="0" dirty="0" smtClean="0"/>
              <a:t> if </a:t>
            </a:r>
            <a:r>
              <a:rPr lang="fr-FR" baseline="0" dirty="0" err="1" smtClean="0"/>
              <a:t>bureautratie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important for </a:t>
            </a:r>
            <a:r>
              <a:rPr lang="fr-FR" baseline="0" dirty="0" err="1" smtClean="0"/>
              <a:t>drivin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project</a:t>
            </a:r>
            <a:r>
              <a:rPr lang="fr-FR" baseline="0" dirty="0" smtClean="0"/>
              <a:t>, the vision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instrument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bring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insight to </a:t>
            </a:r>
            <a:r>
              <a:rPr lang="fr-FR" baseline="0" dirty="0" err="1" smtClean="0"/>
              <a:t>researcher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gonna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talented</a:t>
            </a:r>
            <a:r>
              <a:rPr lang="fr-FR" baseline="0" dirty="0" smtClean="0"/>
              <a:t> people</a:t>
            </a: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 smtClean="0"/>
              <a:t>Darpa</a:t>
            </a:r>
            <a:r>
              <a:rPr lang="fr-FR" dirty="0" smtClean="0"/>
              <a:t> the agence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invented</a:t>
            </a:r>
            <a:r>
              <a:rPr lang="fr-FR" dirty="0" smtClean="0"/>
              <a:t> AND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comercialized</a:t>
            </a:r>
            <a:r>
              <a:rPr lang="fr-FR" baseline="0" dirty="0" smtClean="0"/>
              <a:t> internet </a:t>
            </a:r>
            <a:r>
              <a:rPr lang="fr-FR" baseline="0" dirty="0" err="1" smtClean="0"/>
              <a:t>within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departement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defense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attract</a:t>
            </a:r>
            <a:r>
              <a:rPr lang="fr-FR" baseline="0" dirty="0" smtClean="0"/>
              <a:t>  talent and </a:t>
            </a:r>
            <a:r>
              <a:rPr lang="fr-FR" baseline="0" dirty="0" err="1" smtClean="0"/>
              <a:t>exitment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2F5A-00DF-4469-B9F7-34861AF5C82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442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 smtClean="0"/>
              <a:t>Why</a:t>
            </a:r>
            <a:r>
              <a:rPr lang="fr-FR" dirty="0" smtClean="0"/>
              <a:t>? </a:t>
            </a:r>
            <a:r>
              <a:rPr lang="fr-FR" dirty="0" err="1" smtClean="0"/>
              <a:t>is</a:t>
            </a:r>
            <a:r>
              <a:rPr lang="fr-FR" dirty="0" smtClean="0"/>
              <a:t> for </a:t>
            </a:r>
            <a:r>
              <a:rPr lang="fr-FR" dirty="0" err="1" smtClean="0"/>
              <a:t>showing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one of the country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most</a:t>
            </a:r>
            <a:r>
              <a:rPr lang="fr-FR" baseline="0" dirty="0" smtClean="0"/>
              <a:t> in the « free </a:t>
            </a:r>
            <a:r>
              <a:rPr lang="fr-FR" baseline="0" dirty="0" err="1" smtClean="0"/>
              <a:t>market</a:t>
            </a:r>
            <a:r>
              <a:rPr lang="fr-FR" baseline="0" dirty="0" smtClean="0"/>
              <a:t> system »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one of the </a:t>
            </a:r>
            <a:r>
              <a:rPr lang="fr-FR" baseline="0" dirty="0" err="1" smtClean="0"/>
              <a:t>most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interventionist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governement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term</a:t>
            </a:r>
            <a:r>
              <a:rPr lang="fr-FR" baseline="0" dirty="0" smtClean="0"/>
              <a:t> of innovation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BNDES  (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Banco Nacional de Desenvolvimento Econômico e Social)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run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economist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who</a:t>
            </a:r>
            <a:r>
              <a:rPr lang="fr-FR" baseline="0" dirty="0" smtClean="0"/>
              <a:t> have </a:t>
            </a:r>
            <a:r>
              <a:rPr lang="fr-FR" baseline="0" dirty="0" err="1" smtClean="0"/>
              <a:t>shumpeterian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backgroud</a:t>
            </a:r>
            <a:endParaRPr lang="fr-F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One for </a:t>
            </a:r>
            <a:r>
              <a:rPr lang="fr-FR" baseline="0" dirty="0" err="1" smtClean="0"/>
              <a:t>bringing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countercyclical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lending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directing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lending</a:t>
            </a:r>
            <a:r>
              <a:rPr lang="fr-FR" baseline="0" dirty="0" smtClean="0"/>
              <a:t> to new incertain area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private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bank</a:t>
            </a:r>
            <a:r>
              <a:rPr lang="fr-FR" baseline="0" dirty="0" smtClean="0"/>
              <a:t> and finance </a:t>
            </a:r>
            <a:r>
              <a:rPr lang="fr-FR" baseline="0" dirty="0" err="1" smtClean="0"/>
              <a:t>organism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fear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now</a:t>
            </a:r>
            <a:r>
              <a:rPr lang="fr-FR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2F5A-00DF-4469-B9F7-34861AF5C82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561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Not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derisking</a:t>
            </a:r>
            <a:r>
              <a:rPr lang="fr-FR" dirty="0" smtClean="0"/>
              <a:t> the</a:t>
            </a:r>
            <a:r>
              <a:rPr lang="fr-FR" baseline="0" dirty="0" smtClean="0"/>
              <a:t> area for </a:t>
            </a:r>
            <a:r>
              <a:rPr lang="fr-FR" baseline="0" dirty="0" err="1" smtClean="0"/>
              <a:t>bringing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private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sector</a:t>
            </a:r>
            <a:r>
              <a:rPr lang="fr-FR" baseline="0" dirty="0" smtClean="0"/>
              <a:t>, but </a:t>
            </a:r>
            <a:r>
              <a:rPr lang="fr-FR" baseline="0" dirty="0" err="1" smtClean="0"/>
              <a:t>beiing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bold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if the state do not </a:t>
            </a:r>
            <a:r>
              <a:rPr lang="fr-FR" baseline="0" dirty="0" err="1" smtClean="0"/>
              <a:t>take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leading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role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finish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an </a:t>
            </a:r>
            <a:r>
              <a:rPr lang="fr-FR" baseline="0" dirty="0" err="1" smtClean="0"/>
              <a:t>immitator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private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sector</a:t>
            </a:r>
            <a:r>
              <a:rPr lang="fr-FR" baseline="0" dirty="0" smtClean="0"/>
              <a:t> and not a alternative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2F5A-00DF-4469-B9F7-34861AF5C82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478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One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animal </a:t>
            </a:r>
            <a:r>
              <a:rPr lang="fr-FR" baseline="0" dirty="0" err="1" smtClean="0"/>
              <a:t>represent</a:t>
            </a:r>
            <a:r>
              <a:rPr lang="fr-FR" baseline="0" dirty="0" smtClean="0"/>
              <a:t> an animal spirit (</a:t>
            </a:r>
            <a:r>
              <a:rPr lang="fr-FR" baseline="0" dirty="0" err="1" smtClean="0"/>
              <a:t>keynes</a:t>
            </a:r>
            <a:r>
              <a:rPr lang="fr-FR" baseline="0" dirty="0" smtClean="0"/>
              <a:t> expression) and the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one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and a </a:t>
            </a:r>
            <a:r>
              <a:rPr lang="fr-FR" baseline="0" dirty="0" err="1" smtClean="0"/>
              <a:t>lazy</a:t>
            </a:r>
            <a:r>
              <a:rPr lang="fr-FR" baseline="0" dirty="0" smtClean="0"/>
              <a:t> animal.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As business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incertain state </a:t>
            </a:r>
            <a:r>
              <a:rPr lang="fr-FR" baseline="0" dirty="0" err="1" smtClean="0"/>
              <a:t>derisking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sector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discuting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possibility</a:t>
            </a:r>
            <a:r>
              <a:rPr lang="fr-FR" baseline="0" dirty="0" smtClean="0"/>
              <a:t> of  the state </a:t>
            </a:r>
            <a:r>
              <a:rPr lang="fr-FR" baseline="0" dirty="0" err="1" smtClean="0"/>
              <a:t>investment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domain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sector</a:t>
            </a:r>
            <a:r>
              <a:rPr lang="fr-FR" baseline="0" dirty="0" smtClean="0"/>
              <a:t>. By </a:t>
            </a:r>
            <a:r>
              <a:rPr lang="fr-FR" baseline="0" dirty="0" err="1" smtClean="0"/>
              <a:t>providing</a:t>
            </a:r>
            <a:r>
              <a:rPr lang="fr-FR" baseline="0" dirty="0" smtClean="0"/>
              <a:t> leadership the state </a:t>
            </a:r>
            <a:r>
              <a:rPr lang="fr-FR" baseline="0" dirty="0" err="1" smtClean="0"/>
              <a:t>make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think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happen</a:t>
            </a:r>
            <a:r>
              <a:rPr lang="fr-FR" baseline="0" dirty="0" smtClean="0"/>
              <a:t>, the state have the image of an </a:t>
            </a:r>
            <a:r>
              <a:rPr lang="fr-FR" baseline="0" dirty="0" err="1" smtClean="0"/>
              <a:t>courageous</a:t>
            </a:r>
            <a:r>
              <a:rPr lang="fr-FR" baseline="0" dirty="0" smtClean="0"/>
              <a:t> and dominant </a:t>
            </a:r>
            <a:r>
              <a:rPr lang="fr-FR" baseline="0" dirty="0" err="1" smtClean="0"/>
              <a:t>actor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while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private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sector</a:t>
            </a:r>
            <a:r>
              <a:rPr lang="fr-FR" baseline="0" dirty="0" smtClean="0"/>
              <a:t> look </a:t>
            </a:r>
            <a:r>
              <a:rPr lang="fr-FR" baseline="0" dirty="0" err="1" smtClean="0"/>
              <a:t>like</a:t>
            </a:r>
            <a:r>
              <a:rPr lang="fr-FR" baseline="0" dirty="0" smtClean="0"/>
              <a:t> an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animal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err="1" smtClean="0"/>
              <a:t>Did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pfizer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leave</a:t>
            </a:r>
            <a:r>
              <a:rPr lang="fr-FR" baseline="0" dirty="0" smtClean="0"/>
              <a:t> UK for US dur to taxes </a:t>
            </a:r>
            <a:r>
              <a:rPr lang="fr-FR" baseline="0" dirty="0" err="1" smtClean="0"/>
              <a:t>cut</a:t>
            </a:r>
            <a:r>
              <a:rPr lang="fr-FR" baseline="0" dirty="0" smtClean="0"/>
              <a:t>?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the National Institute of </a:t>
            </a:r>
            <a:r>
              <a:rPr lang="fr-FR" baseline="0" dirty="0" err="1" smtClean="0"/>
              <a:t>Health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spent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30 billion per </a:t>
            </a:r>
            <a:r>
              <a:rPr lang="fr-FR" baseline="0" dirty="0" err="1" smtClean="0"/>
              <a:t>year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funding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phartical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companies</a:t>
            </a:r>
            <a:r>
              <a:rPr lang="fr-FR" baseline="0" dirty="0" smtClean="0"/>
              <a:t> in USA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2F5A-00DF-4469-B9F7-34861AF5C82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48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Chapitre 2 : </a:t>
            </a:r>
            <a:r>
              <a:rPr lang="fr-FR" dirty="0" err="1" smtClean="0"/>
              <a:t>generation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before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thought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innovation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something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external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economie</a:t>
            </a:r>
            <a:r>
              <a:rPr lang="fr-FR" baseline="0" dirty="0" smtClean="0"/>
              <a:t> </a:t>
            </a:r>
            <a:br>
              <a:rPr lang="fr-FR" baseline="0" dirty="0" smtClean="0"/>
            </a:br>
            <a:r>
              <a:rPr lang="fr-FR" baseline="0" dirty="0" smtClean="0"/>
              <a:t>	</a:t>
            </a:r>
            <a:r>
              <a:rPr lang="fr-FR" baseline="0" dirty="0" err="1" smtClean="0"/>
              <a:t>market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faillure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even</a:t>
            </a:r>
            <a:r>
              <a:rPr lang="fr-FR" baseline="0" dirty="0" smtClean="0"/>
              <a:t> if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do not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create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facilities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private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investment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/>
            </a:r>
            <a:br>
              <a:rPr lang="fr-FR" baseline="0" dirty="0" smtClean="0"/>
            </a:br>
            <a:r>
              <a:rPr lang="fr-FR" baseline="0" dirty="0" smtClean="0"/>
              <a:t>	</a:t>
            </a:r>
            <a:r>
              <a:rPr lang="fr-FR" baseline="0" dirty="0" err="1" smtClean="0"/>
              <a:t>knowledge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create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diversed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economie</a:t>
            </a:r>
            <a:endParaRPr lang="fr-F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Chapitre 3 exemple of the </a:t>
            </a:r>
            <a:r>
              <a:rPr lang="fr-FR" baseline="0" dirty="0" err="1" smtClean="0"/>
              <a:t>pharmatical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sector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drug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manly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product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public </a:t>
            </a:r>
            <a:r>
              <a:rPr lang="fr-FR" baseline="0" dirty="0" err="1" smtClean="0"/>
              <a:t>funds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2F5A-00DF-4469-B9F7-34861AF5C82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705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Chapitre 4 : </a:t>
            </a:r>
            <a:r>
              <a:rPr lang="fr-FR" dirty="0" err="1" smtClean="0"/>
              <a:t>Want</a:t>
            </a:r>
            <a:r>
              <a:rPr lang="fr-FR" dirty="0" smtClean="0"/>
              <a:t> to show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Dispite</a:t>
            </a:r>
            <a:r>
              <a:rPr lang="fr-FR" dirty="0" smtClean="0"/>
              <a:t>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perciptient</a:t>
            </a:r>
            <a:r>
              <a:rPr lang="fr-FR" dirty="0" smtClean="0"/>
              <a:t>,</a:t>
            </a:r>
            <a:r>
              <a:rPr lang="fr-FR" baseline="0" dirty="0" smtClean="0"/>
              <a:t> US </a:t>
            </a:r>
            <a:r>
              <a:rPr lang="fr-FR" baseline="0" dirty="0" err="1" smtClean="0"/>
              <a:t>invested</a:t>
            </a:r>
            <a:r>
              <a:rPr lang="fr-FR" baseline="0" dirty="0" smtClean="0"/>
              <a:t> a lot in </a:t>
            </a:r>
            <a:r>
              <a:rPr lang="fr-FR" baseline="0" dirty="0" err="1" smtClean="0"/>
              <a:t>onnovation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DARPA (</a:t>
            </a:r>
            <a:r>
              <a:rPr lang="fr-FR" dirty="0" err="1" smtClean="0"/>
              <a:t>Defense</a:t>
            </a:r>
            <a:r>
              <a:rPr lang="fr-FR" dirty="0" smtClean="0"/>
              <a:t>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agency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	SBIR (</a:t>
            </a:r>
            <a:r>
              <a:rPr lang="fr-FR" dirty="0" err="1" smtClean="0"/>
              <a:t>small</a:t>
            </a:r>
            <a:r>
              <a:rPr lang="fr-FR" dirty="0" smtClean="0"/>
              <a:t> business innovation </a:t>
            </a:r>
            <a:r>
              <a:rPr lang="fr-FR" dirty="0" err="1" smtClean="0"/>
              <a:t>research</a:t>
            </a:r>
            <a:r>
              <a:rPr lang="fr-FR" dirty="0" smtClean="0"/>
              <a:t>)</a:t>
            </a:r>
            <a:endParaRPr lang="fr-F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Chapitre 6 : China plan to </a:t>
            </a:r>
            <a:r>
              <a:rPr lang="fr-FR" baseline="0" dirty="0" err="1" smtClean="0"/>
              <a:t>produce</a:t>
            </a:r>
            <a:r>
              <a:rPr lang="fr-FR" baseline="0" dirty="0" smtClean="0"/>
              <a:t> 1000 GW </a:t>
            </a:r>
            <a:r>
              <a:rPr lang="fr-FR" baseline="0" dirty="0" err="1" smtClean="0"/>
              <a:t>thanks</a:t>
            </a:r>
            <a:r>
              <a:rPr lang="fr-FR" baseline="0" dirty="0" smtClean="0"/>
              <a:t> to the </a:t>
            </a:r>
            <a:r>
              <a:rPr lang="fr-FR" baseline="0" dirty="0" err="1" smtClean="0"/>
              <a:t>wing</a:t>
            </a:r>
            <a:r>
              <a:rPr lang="fr-FR" baseline="0" dirty="0" smtClean="0"/>
              <a:t> force. Equivalent to </a:t>
            </a:r>
            <a:r>
              <a:rPr lang="fr-FR" baseline="0" dirty="0" err="1" smtClean="0"/>
              <a:t>entire</a:t>
            </a:r>
            <a:r>
              <a:rPr lang="fr-FR" baseline="0" dirty="0" smtClean="0"/>
              <a:t> US </a:t>
            </a:r>
            <a:r>
              <a:rPr lang="fr-FR" baseline="0" dirty="0" err="1" smtClean="0"/>
              <a:t>eletric</a:t>
            </a:r>
            <a:r>
              <a:rPr lang="fr-FR" baseline="0" dirty="0" smtClean="0"/>
              <a:t> infrastructure?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2F5A-00DF-4469-B9F7-34861AF5C82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529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aseline="0" dirty="0" smtClean="0"/>
              <a:t>Chapitre 8 &amp; 9 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baseline="0" dirty="0" smtClean="0"/>
              <a:t>8 In the </a:t>
            </a:r>
            <a:r>
              <a:rPr lang="fr-FR" baseline="0" dirty="0" err="1" smtClean="0"/>
              <a:t>pharmatical</a:t>
            </a:r>
            <a:r>
              <a:rPr lang="fr-FR" baseline="0" dirty="0" smtClean="0"/>
              <a:t> and IT </a:t>
            </a:r>
            <a:r>
              <a:rPr lang="fr-FR" baseline="0" dirty="0" err="1" smtClean="0"/>
              <a:t>sector</a:t>
            </a:r>
            <a:r>
              <a:rPr lang="fr-FR" baseline="0" dirty="0" smtClean="0"/>
              <a:t> the state active </a:t>
            </a:r>
            <a:r>
              <a:rPr lang="fr-FR" baseline="0" dirty="0" err="1" smtClean="0"/>
              <a:t>ristaking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investment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start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heavy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company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failed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payed</a:t>
            </a:r>
            <a:r>
              <a:rPr lang="fr-FR" baseline="0" dirty="0" smtClean="0"/>
              <a:t> the taxe back for the </a:t>
            </a:r>
            <a:r>
              <a:rPr lang="fr-FR" baseline="0" dirty="0" err="1" smtClean="0"/>
              <a:t>goverment</a:t>
            </a:r>
            <a:r>
              <a:rPr lang="fr-FR" baseline="0" dirty="0" smtClean="0"/>
              <a:t>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2F5A-00DF-4469-B9F7-34861AF5C82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82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02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58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953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383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41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081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6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946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05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72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82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73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1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28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15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99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05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605916-DD0B-4D0B-A9B5-C9495BCCDE5A}" type="datetimeFigureOut">
              <a:rPr lang="fr-FR" smtClean="0"/>
              <a:t>11/04/2019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903F23-81C0-4F7D-B756-6FF90E9A06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52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15377" y="1188720"/>
            <a:ext cx="7548242" cy="2807547"/>
          </a:xfrm>
        </p:spPr>
        <p:txBody>
          <a:bodyPr anchor="t">
            <a:normAutofit fontScale="90000"/>
          </a:bodyPr>
          <a:lstStyle/>
          <a:p>
            <a:pPr algn="l"/>
            <a:r>
              <a:rPr lang="fr-FR" dirty="0" smtClean="0"/>
              <a:t>THE ENTREPRENEURIAL STATE</a:t>
            </a:r>
            <a:endParaRPr lang="fr-FR" dirty="0"/>
          </a:p>
        </p:txBody>
      </p:sp>
      <p:sp>
        <p:nvSpPr>
          <p:cNvPr id="4" name="AutoShape 2" descr="RÃ©sultats de recherche d'images pour Â«Â the entrepreneurial stateÂ Â»"/>
          <p:cNvSpPr>
            <a:spLocks noGrp="1" noChangeAspect="1" noChangeArrowheads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fr-FR" sz="3200" dirty="0" smtClean="0"/>
              <a:t>Mariana </a:t>
            </a:r>
            <a:r>
              <a:rPr lang="fr-FR" sz="3200" dirty="0" err="1" smtClean="0"/>
              <a:t>Mazucotto</a:t>
            </a:r>
            <a:r>
              <a:rPr lang="fr-FR" sz="3200" dirty="0" smtClean="0"/>
              <a:t>, 2013</a:t>
            </a:r>
            <a:endParaRPr lang="fr-FR" sz="3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31" y="685800"/>
            <a:ext cx="3731449" cy="560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r-FR" dirty="0" smtClean="0"/>
              <a:t>Leader for new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forward</a:t>
            </a:r>
            <a:endParaRPr lang="fr-FR" dirty="0" smtClean="0"/>
          </a:p>
          <a:p>
            <a:r>
              <a:rPr lang="fr-FR" dirty="0" err="1" smtClean="0"/>
              <a:t>Reducing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for </a:t>
            </a:r>
            <a:r>
              <a:rPr lang="fr-FR" dirty="0" err="1" smtClean="0"/>
              <a:t>private</a:t>
            </a:r>
            <a:r>
              <a:rPr lang="fr-FR" dirty="0" smtClean="0"/>
              <a:t> placement</a:t>
            </a:r>
          </a:p>
          <a:p>
            <a:r>
              <a:rPr lang="fr-FR" dirty="0" err="1" smtClean="0"/>
              <a:t>Spark</a:t>
            </a:r>
            <a:r>
              <a:rPr lang="fr-FR" dirty="0" smtClean="0"/>
              <a:t> for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investment</a:t>
            </a:r>
            <a:endParaRPr lang="fr-FR" dirty="0"/>
          </a:p>
          <a:p>
            <a:r>
              <a:rPr lang="fr-FR" dirty="0" smtClean="0"/>
              <a:t>Have to </a:t>
            </a:r>
            <a:r>
              <a:rPr lang="fr-FR" dirty="0" err="1" smtClean="0"/>
              <a:t>bring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by </a:t>
            </a:r>
            <a:r>
              <a:rPr lang="fr-FR" dirty="0" err="1" smtClean="0"/>
              <a:t>attract</a:t>
            </a:r>
            <a:r>
              <a:rPr lang="fr-FR" dirty="0" smtClean="0"/>
              <a:t> </a:t>
            </a:r>
            <a:r>
              <a:rPr lang="fr-FR" dirty="0" err="1" smtClean="0"/>
              <a:t>specialist</a:t>
            </a:r>
            <a:endParaRPr lang="fr-FR" dirty="0" smtClean="0"/>
          </a:p>
          <a:p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specilized</a:t>
            </a:r>
            <a:r>
              <a:rPr lang="fr-FR" dirty="0" smtClean="0"/>
              <a:t> public </a:t>
            </a:r>
            <a:r>
              <a:rPr lang="fr-FR" dirty="0" err="1" smtClean="0"/>
              <a:t>organization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023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8571" y="2491740"/>
            <a:ext cx="10018713" cy="1752599"/>
          </a:xfrm>
        </p:spPr>
        <p:txBody>
          <a:bodyPr>
            <a:normAutofit/>
          </a:bodyPr>
          <a:lstStyle/>
          <a:p>
            <a:r>
              <a:rPr lang="fr-FR" sz="9600" dirty="0" smtClean="0"/>
              <a:t>THANK YOU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07444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6532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Discursive </a:t>
            </a:r>
            <a:r>
              <a:rPr lang="fr-FR" dirty="0" err="1" smtClean="0"/>
              <a:t>battle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1705971"/>
            <a:ext cx="10018713" cy="4085230"/>
          </a:xfrm>
        </p:spPr>
        <p:txBody>
          <a:bodyPr anchor="t"/>
          <a:lstStyle/>
          <a:p>
            <a:r>
              <a:rPr lang="fr-FR" dirty="0" err="1" smtClean="0"/>
              <a:t>Role</a:t>
            </a:r>
            <a:r>
              <a:rPr lang="fr-FR" dirty="0" smtClean="0"/>
              <a:t> of the state in </a:t>
            </a:r>
            <a:r>
              <a:rPr lang="fr-FR" dirty="0" err="1" smtClean="0"/>
              <a:t>economy</a:t>
            </a:r>
            <a:r>
              <a:rPr lang="fr-FR" dirty="0" smtClean="0"/>
              <a:t>?</a:t>
            </a:r>
          </a:p>
          <a:p>
            <a:endParaRPr lang="fr-FR" dirty="0"/>
          </a:p>
          <a:p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wrote</a:t>
            </a:r>
            <a:r>
              <a:rPr lang="fr-FR" dirty="0" smtClean="0"/>
              <a:t> for DEMO « The entrepreneurial State » in 2011</a:t>
            </a:r>
          </a:p>
          <a:p>
            <a:pPr marL="457200" lvl="1" indent="0">
              <a:buNone/>
            </a:pP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paper</a:t>
            </a:r>
            <a:r>
              <a:rPr lang="fr-FR" dirty="0" smtClean="0"/>
              <a:t> for </a:t>
            </a:r>
            <a:r>
              <a:rPr lang="fr-FR" dirty="0" err="1" smtClean="0"/>
              <a:t>convince</a:t>
            </a:r>
            <a:r>
              <a:rPr lang="fr-FR" dirty="0" smtClean="0"/>
              <a:t> british </a:t>
            </a:r>
            <a:r>
              <a:rPr lang="fr-FR" dirty="0" err="1" smtClean="0"/>
              <a:t>governement</a:t>
            </a:r>
            <a:r>
              <a:rPr lang="fr-FR" dirty="0" smtClean="0"/>
              <a:t> to change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strategie</a:t>
            </a:r>
            <a:r>
              <a:rPr lang="fr-FR" dirty="0" smtClean="0"/>
              <a:t> and to not </a:t>
            </a:r>
            <a:r>
              <a:rPr lang="fr-FR" dirty="0" err="1" smtClean="0"/>
              <a:t>cut</a:t>
            </a:r>
            <a:r>
              <a:rPr lang="fr-FR" dirty="0" smtClean="0"/>
              <a:t> state programme in the </a:t>
            </a:r>
            <a:r>
              <a:rPr lang="fr-FR" dirty="0" err="1" smtClean="0"/>
              <a:t>name</a:t>
            </a:r>
            <a:r>
              <a:rPr lang="fr-FR" dirty="0" smtClean="0"/>
              <a:t> of </a:t>
            </a:r>
            <a:r>
              <a:rPr lang="fr-FR" dirty="0" err="1" smtClean="0"/>
              <a:t>competittivity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This book </a:t>
            </a:r>
            <a:r>
              <a:rPr lang="fr-FR" dirty="0" err="1" smtClean="0"/>
              <a:t>aim</a:t>
            </a:r>
            <a:r>
              <a:rPr lang="fr-FR" dirty="0" smtClean="0"/>
              <a:t> to </a:t>
            </a:r>
            <a:r>
              <a:rPr lang="fr-FR" dirty="0" err="1" smtClean="0"/>
              <a:t>dismantling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false </a:t>
            </a:r>
            <a:r>
              <a:rPr lang="fr-FR" dirty="0" err="1" smtClean="0"/>
              <a:t>idea</a:t>
            </a:r>
            <a:r>
              <a:rPr lang="fr-FR" dirty="0" smtClean="0"/>
              <a:t>. And show the importance of state in innovation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4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Beyond Fixing </a:t>
            </a:r>
            <a:r>
              <a:rPr lang="fr-FR" dirty="0" err="1" smtClean="0"/>
              <a:t>Faillure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r-FR" dirty="0" smtClean="0"/>
              <a:t>« The important </a:t>
            </a:r>
            <a:r>
              <a:rPr lang="fr-FR" dirty="0" err="1" smtClean="0"/>
              <a:t>thing</a:t>
            </a:r>
            <a:r>
              <a:rPr lang="fr-FR" dirty="0" smtClean="0"/>
              <a:t> for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to do </a:t>
            </a:r>
            <a:r>
              <a:rPr lang="fr-FR" dirty="0" err="1" smtClean="0"/>
              <a:t>thing</a:t>
            </a:r>
            <a:r>
              <a:rPr lang="fr-FR" dirty="0" smtClean="0"/>
              <a:t> </a:t>
            </a:r>
            <a:r>
              <a:rPr lang="fr-FR" dirty="0" err="1" smtClean="0"/>
              <a:t>witch</a:t>
            </a:r>
            <a:r>
              <a:rPr lang="fr-FR" dirty="0" smtClean="0"/>
              <a:t> </a:t>
            </a:r>
            <a:r>
              <a:rPr lang="fr-FR" dirty="0" err="1" smtClean="0"/>
              <a:t>individual</a:t>
            </a:r>
            <a:r>
              <a:rPr lang="fr-FR" dirty="0" smtClean="0"/>
              <a:t> are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already</a:t>
            </a:r>
            <a:r>
              <a:rPr lang="fr-FR" dirty="0" smtClean="0"/>
              <a:t>, and to do </a:t>
            </a:r>
            <a:r>
              <a:rPr lang="fr-FR" dirty="0" err="1" smtClean="0"/>
              <a:t>them</a:t>
            </a:r>
            <a:r>
              <a:rPr lang="fr-FR" dirty="0" smtClean="0"/>
              <a:t> a </a:t>
            </a:r>
            <a:r>
              <a:rPr lang="fr-FR" dirty="0" err="1" smtClean="0"/>
              <a:t>little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or a </a:t>
            </a:r>
            <a:r>
              <a:rPr lang="fr-FR" dirty="0" err="1" smtClean="0"/>
              <a:t>little</a:t>
            </a:r>
            <a:r>
              <a:rPr lang="fr-FR" dirty="0" smtClean="0"/>
              <a:t> </a:t>
            </a:r>
            <a:r>
              <a:rPr lang="fr-FR" dirty="0" err="1" smtClean="0"/>
              <a:t>worst</a:t>
            </a:r>
            <a:r>
              <a:rPr lang="fr-FR" dirty="0" smtClean="0"/>
              <a:t>, but to do </a:t>
            </a:r>
            <a:r>
              <a:rPr lang="fr-FR" dirty="0" err="1" smtClean="0"/>
              <a:t>thing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at </a:t>
            </a:r>
            <a:r>
              <a:rPr lang="fr-FR" dirty="0" err="1" smtClean="0"/>
              <a:t>present</a:t>
            </a:r>
            <a:r>
              <a:rPr lang="fr-FR" dirty="0" smtClean="0"/>
              <a:t> are not </a:t>
            </a:r>
            <a:r>
              <a:rPr lang="fr-FR" dirty="0" err="1" smtClean="0"/>
              <a:t>done</a:t>
            </a:r>
            <a:r>
              <a:rPr lang="fr-FR" dirty="0" smtClean="0"/>
              <a:t> at all » (Keynes in « The end of laissez faire »)</a:t>
            </a:r>
          </a:p>
          <a:p>
            <a:r>
              <a:rPr lang="fr-FR" dirty="0" smtClean="0"/>
              <a:t>Vision of the state, and not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bureaucratic</a:t>
            </a:r>
            <a:r>
              <a:rPr lang="fr-FR" dirty="0" smtClean="0"/>
              <a:t> </a:t>
            </a:r>
            <a:r>
              <a:rPr lang="fr-FR" dirty="0" err="1" smtClean="0"/>
              <a:t>skills</a:t>
            </a:r>
            <a:endParaRPr lang="fr-FR" dirty="0" smtClean="0"/>
          </a:p>
          <a:p>
            <a:r>
              <a:rPr lang="fr-FR" dirty="0" smtClean="0"/>
              <a:t>DARPA ( </a:t>
            </a:r>
            <a:r>
              <a:rPr lang="fr-FR" dirty="0" err="1" smtClean="0"/>
              <a:t>Defense</a:t>
            </a:r>
            <a:r>
              <a:rPr lang="fr-FR" dirty="0" smtClean="0"/>
              <a:t>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agency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60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Government</a:t>
            </a:r>
            <a:r>
              <a:rPr lang="fr-FR" dirty="0" smtClean="0"/>
              <a:t> implication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fr-FR" dirty="0" err="1" smtClean="0"/>
              <a:t>Many</a:t>
            </a:r>
            <a:r>
              <a:rPr lang="fr-FR" dirty="0" smtClean="0"/>
              <a:t> of the exemple in </a:t>
            </a:r>
            <a:r>
              <a:rPr lang="fr-FR" dirty="0" err="1" smtClean="0"/>
              <a:t>this</a:t>
            </a:r>
            <a:r>
              <a:rPr lang="fr-FR" dirty="0" smtClean="0"/>
              <a:t> book come </a:t>
            </a:r>
            <a:r>
              <a:rPr lang="fr-FR" dirty="0" err="1" smtClean="0"/>
              <a:t>from</a:t>
            </a:r>
            <a:r>
              <a:rPr lang="fr-FR" dirty="0" smtClean="0"/>
              <a:t> USA</a:t>
            </a:r>
          </a:p>
          <a:p>
            <a:r>
              <a:rPr lang="fr-FR" dirty="0" smtClean="0"/>
              <a:t>Vision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modelized</a:t>
            </a:r>
            <a:r>
              <a:rPr lang="fr-FR" dirty="0" smtClean="0"/>
              <a:t> </a:t>
            </a:r>
            <a:r>
              <a:rPr lang="fr-FR" dirty="0" err="1" smtClean="0"/>
              <a:t>nowday</a:t>
            </a:r>
            <a:r>
              <a:rPr lang="fr-FR" dirty="0" smtClean="0"/>
              <a:t> by State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and </a:t>
            </a:r>
            <a:r>
              <a:rPr lang="fr-FR" dirty="0" err="1" smtClean="0"/>
              <a:t>organism</a:t>
            </a:r>
            <a:r>
              <a:rPr lang="fr-FR" dirty="0" smtClean="0"/>
              <a:t>.</a:t>
            </a:r>
          </a:p>
          <a:p>
            <a:r>
              <a:rPr lang="fr-FR" dirty="0" smtClean="0"/>
              <a:t>DARPA, </a:t>
            </a:r>
            <a:r>
              <a:rPr lang="fr-FR" dirty="0" err="1" smtClean="0"/>
              <a:t>Chinese</a:t>
            </a:r>
            <a:r>
              <a:rPr lang="fr-FR" dirty="0" smtClean="0"/>
              <a:t> </a:t>
            </a:r>
            <a:r>
              <a:rPr lang="fr-FR" dirty="0" err="1" smtClean="0"/>
              <a:t>Development</a:t>
            </a:r>
            <a:r>
              <a:rPr lang="fr-FR" dirty="0" smtClean="0"/>
              <a:t> Bank, BNDES </a:t>
            </a:r>
            <a:r>
              <a:rPr lang="fr-FR" dirty="0"/>
              <a:t>(</a:t>
            </a:r>
            <a:r>
              <a:rPr lang="pt-BR" dirty="0"/>
              <a:t>Banco Nacional de Desenvolvimento Econômico e Social) </a:t>
            </a:r>
            <a:endParaRPr lang="fr-FR" dirty="0" smtClean="0"/>
          </a:p>
          <a:p>
            <a:r>
              <a:rPr lang="fr-FR" dirty="0" smtClean="0"/>
              <a:t>BNDES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earning</a:t>
            </a:r>
            <a:r>
              <a:rPr lang="fr-FR" dirty="0" smtClean="0"/>
              <a:t> record in </a:t>
            </a:r>
            <a:r>
              <a:rPr lang="fr-FR" dirty="0" err="1" smtClean="0"/>
              <a:t>term</a:t>
            </a:r>
            <a:r>
              <a:rPr lang="fr-FR" dirty="0" smtClean="0"/>
              <a:t> of return </a:t>
            </a:r>
          </a:p>
          <a:p>
            <a:pPr lvl="1"/>
            <a:r>
              <a:rPr lang="fr-FR" dirty="0" err="1" smtClean="0"/>
              <a:t>RoE</a:t>
            </a:r>
            <a:r>
              <a:rPr lang="fr-FR" dirty="0" smtClean="0"/>
              <a:t> in 2010 </a:t>
            </a:r>
            <a:r>
              <a:rPr lang="fr-FR" dirty="0" err="1" smtClean="0"/>
              <a:t>was</a:t>
            </a:r>
            <a:r>
              <a:rPr lang="fr-FR" dirty="0" smtClean="0"/>
              <a:t> 21,2%.</a:t>
            </a:r>
          </a:p>
          <a:p>
            <a:r>
              <a:rPr lang="fr-FR" dirty="0" smtClean="0"/>
              <a:t>This </a:t>
            </a:r>
            <a:r>
              <a:rPr lang="fr-FR" dirty="0" err="1" smtClean="0"/>
              <a:t>politics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for de-</a:t>
            </a:r>
            <a:r>
              <a:rPr lang="fr-FR" dirty="0" err="1" smtClean="0"/>
              <a:t>risking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/>
              <a:t> </a:t>
            </a:r>
            <a:r>
              <a:rPr lang="fr-FR" dirty="0" smtClean="0"/>
              <a:t>for </a:t>
            </a:r>
            <a:r>
              <a:rPr lang="fr-FR" dirty="0" err="1" smtClean="0"/>
              <a:t>bringing</a:t>
            </a:r>
            <a:r>
              <a:rPr lang="fr-FR" dirty="0" smtClean="0"/>
              <a:t> </a:t>
            </a:r>
            <a:r>
              <a:rPr lang="fr-FR" dirty="0" err="1" smtClean="0"/>
              <a:t>investrot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69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Dinamizing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r-FR" dirty="0" smtClean="0"/>
              <a:t>« 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organized</a:t>
            </a:r>
            <a:r>
              <a:rPr lang="fr-FR" dirty="0" smtClean="0"/>
              <a:t> </a:t>
            </a:r>
            <a:r>
              <a:rPr lang="fr-FR" dirty="0" err="1" smtClean="0"/>
              <a:t>effectively</a:t>
            </a:r>
            <a:r>
              <a:rPr lang="fr-FR" dirty="0" smtClean="0"/>
              <a:t>, the </a:t>
            </a:r>
            <a:r>
              <a:rPr lang="fr-FR" dirty="0" err="1" smtClean="0"/>
              <a:t>state’s</a:t>
            </a:r>
            <a:r>
              <a:rPr lang="fr-FR" dirty="0" smtClean="0"/>
              <a:t> hand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firm</a:t>
            </a:r>
            <a:r>
              <a:rPr lang="fr-FR" dirty="0" smtClean="0"/>
              <a:t> but not </a:t>
            </a:r>
            <a:r>
              <a:rPr lang="fr-FR" dirty="0" err="1" smtClean="0"/>
              <a:t>heavy</a:t>
            </a:r>
            <a:r>
              <a:rPr lang="fr-FR" dirty="0" smtClean="0"/>
              <a:t>, </a:t>
            </a:r>
            <a:r>
              <a:rPr lang="fr-FR" dirty="0" err="1" smtClean="0"/>
              <a:t>providing</a:t>
            </a:r>
            <a:r>
              <a:rPr lang="fr-FR" dirty="0" smtClean="0"/>
              <a:t> the vision and the </a:t>
            </a:r>
            <a:r>
              <a:rPr lang="fr-FR" dirty="0" err="1" smtClean="0"/>
              <a:t>dynamic</a:t>
            </a:r>
            <a:r>
              <a:rPr lang="fr-FR" dirty="0" smtClean="0"/>
              <a:t> push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thing</a:t>
            </a:r>
            <a:r>
              <a:rPr lang="fr-FR" dirty="0" smtClean="0"/>
              <a:t> </a:t>
            </a:r>
            <a:r>
              <a:rPr lang="fr-FR" dirty="0" err="1" smtClean="0"/>
              <a:t>happen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otherwise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have not. »</a:t>
            </a:r>
          </a:p>
          <a:p>
            <a:endParaRPr lang="fr-FR" dirty="0" smtClean="0"/>
          </a:p>
          <a:p>
            <a:r>
              <a:rPr lang="fr-FR" dirty="0" smtClean="0"/>
              <a:t>The entrepreneurial State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75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Image </a:t>
            </a:r>
            <a:r>
              <a:rPr lang="fr-FR" dirty="0" err="1" smtClean="0"/>
              <a:t>Matter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r-FR" dirty="0" smtClean="0"/>
              <a:t>The book have </a:t>
            </a:r>
            <a:r>
              <a:rPr lang="fr-FR" dirty="0" err="1" smtClean="0"/>
              <a:t>two</a:t>
            </a:r>
            <a:r>
              <a:rPr lang="fr-FR" dirty="0" smtClean="0"/>
              <a:t> animal in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cover</a:t>
            </a:r>
            <a:r>
              <a:rPr lang="fr-FR" dirty="0" smtClean="0"/>
              <a:t>, </a:t>
            </a:r>
            <a:r>
              <a:rPr lang="fr-FR" dirty="0" err="1" smtClean="0"/>
              <a:t>which</a:t>
            </a:r>
            <a:r>
              <a:rPr lang="fr-FR" dirty="0" smtClean="0"/>
              <a:t> one </a:t>
            </a:r>
            <a:r>
              <a:rPr lang="fr-FR" dirty="0" err="1" smtClean="0"/>
              <a:t>is</a:t>
            </a:r>
            <a:r>
              <a:rPr lang="fr-FR" dirty="0" smtClean="0"/>
              <a:t> state? And for business?</a:t>
            </a:r>
          </a:p>
          <a:p>
            <a:r>
              <a:rPr lang="fr-FR" dirty="0" smtClean="0"/>
              <a:t>Business tend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dependant</a:t>
            </a:r>
            <a:r>
              <a:rPr lang="fr-FR" dirty="0" smtClean="0"/>
              <a:t> to </a:t>
            </a:r>
            <a:r>
              <a:rPr lang="fr-FR" dirty="0" err="1" smtClean="0"/>
              <a:t>governement</a:t>
            </a:r>
            <a:r>
              <a:rPr lang="fr-FR" dirty="0" smtClean="0"/>
              <a:t>.</a:t>
            </a:r>
          </a:p>
          <a:p>
            <a:r>
              <a:rPr lang="fr-FR" dirty="0" smtClean="0"/>
              <a:t>Confident </a:t>
            </a:r>
            <a:r>
              <a:rPr lang="fr-FR" dirty="0" err="1" smtClean="0"/>
              <a:t>goverment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know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future </a:t>
            </a:r>
            <a:r>
              <a:rPr lang="fr-FR" dirty="0" err="1" smtClean="0"/>
              <a:t>needed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thing</a:t>
            </a:r>
            <a:r>
              <a:rPr lang="fr-FR" dirty="0" smtClean="0"/>
              <a:t> </a:t>
            </a:r>
            <a:r>
              <a:rPr lang="fr-FR" dirty="0" err="1" smtClean="0"/>
              <a:t>else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taxe </a:t>
            </a:r>
            <a:r>
              <a:rPr lang="fr-FR" dirty="0" err="1" smtClean="0"/>
              <a:t>cutting</a:t>
            </a:r>
            <a:r>
              <a:rPr lang="fr-FR" dirty="0" smtClean="0"/>
              <a:t>, </a:t>
            </a:r>
            <a:r>
              <a:rPr lang="fr-FR" dirty="0" err="1" smtClean="0"/>
              <a:t>even</a:t>
            </a:r>
            <a:r>
              <a:rPr lang="fr-FR" dirty="0" smtClean="0"/>
              <a:t> if </a:t>
            </a:r>
            <a:r>
              <a:rPr lang="fr-FR" dirty="0" err="1" smtClean="0"/>
              <a:t>busness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. (ex : Pfizer)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075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14400" y="1494692"/>
            <a:ext cx="3270738" cy="4677508"/>
          </a:xfrm>
          <a:prstGeom prst="round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Chapitre </a:t>
            </a:r>
            <a:r>
              <a:rPr lang="fr-FR" sz="24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Image of the state</a:t>
            </a:r>
          </a:p>
          <a:p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Entrepreneurial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tx1"/>
                </a:solidFill>
              </a:rPr>
              <a:t>Risk-taker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tx1"/>
                </a:solidFill>
              </a:rPr>
              <a:t>Shaper</a:t>
            </a:r>
            <a:r>
              <a:rPr lang="fr-FR" sz="2400" dirty="0" smtClean="0">
                <a:solidFill>
                  <a:schemeClr val="tx1"/>
                </a:solidFill>
              </a:rPr>
              <a:t> of new </a:t>
            </a:r>
            <a:r>
              <a:rPr lang="fr-FR" sz="2400" dirty="0" err="1" smtClean="0">
                <a:solidFill>
                  <a:schemeClr val="tx1"/>
                </a:solidFill>
              </a:rPr>
              <a:t>market</a:t>
            </a:r>
            <a:endParaRPr lang="fr-FR" sz="2400" dirty="0">
              <a:solidFill>
                <a:schemeClr val="tx1"/>
              </a:solidFill>
            </a:endParaRPr>
          </a:p>
          <a:p>
            <a:pPr algn="ctr"/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211016"/>
            <a:ext cx="10018713" cy="1143000"/>
          </a:xfrm>
        </p:spPr>
        <p:txBody>
          <a:bodyPr/>
          <a:lstStyle/>
          <a:p>
            <a:r>
              <a:rPr lang="fr-FR" dirty="0" err="1" smtClean="0"/>
              <a:t>Stucture</a:t>
            </a:r>
            <a:r>
              <a:rPr lang="fr-FR" dirty="0" smtClean="0"/>
              <a:t> of the book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695092" y="1494692"/>
            <a:ext cx="3264877" cy="46775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Chapitre </a:t>
            </a:r>
            <a:r>
              <a:rPr lang="fr-FR" sz="24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How </a:t>
            </a:r>
            <a:r>
              <a:rPr lang="fr-FR" sz="2400" dirty="0" err="1" smtClean="0">
                <a:solidFill>
                  <a:schemeClr val="tx1"/>
                </a:solidFill>
              </a:rPr>
              <a:t>economist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understand</a:t>
            </a:r>
            <a:r>
              <a:rPr lang="fr-FR" sz="2400" dirty="0" smtClean="0">
                <a:solidFill>
                  <a:schemeClr val="tx1"/>
                </a:solidFill>
              </a:rPr>
              <a:t> the </a:t>
            </a:r>
            <a:r>
              <a:rPr lang="fr-FR" sz="2400" dirty="0" err="1" smtClean="0">
                <a:solidFill>
                  <a:schemeClr val="tx1"/>
                </a:solidFill>
              </a:rPr>
              <a:t>role</a:t>
            </a:r>
            <a:r>
              <a:rPr lang="fr-FR" sz="2400" dirty="0" smtClean="0">
                <a:solidFill>
                  <a:schemeClr val="tx1"/>
                </a:solidFill>
              </a:rPr>
              <a:t> of innovation and technologie in </a:t>
            </a:r>
            <a:r>
              <a:rPr lang="fr-FR" sz="2400" dirty="0" err="1" smtClean="0">
                <a:solidFill>
                  <a:schemeClr val="tx1"/>
                </a:solidFill>
              </a:rPr>
              <a:t>economie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tx1"/>
                </a:solidFill>
              </a:rPr>
              <a:t>Market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Faillure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System of innovation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469923" y="1494692"/>
            <a:ext cx="3270738" cy="46775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Chapitre 3</a:t>
            </a:r>
          </a:p>
          <a:p>
            <a:pPr algn="ctr"/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Entrepreneurial state  </a:t>
            </a:r>
            <a:r>
              <a:rPr lang="fr-FR" sz="2400" dirty="0" err="1" smtClean="0">
                <a:solidFill>
                  <a:schemeClr val="tx1"/>
                </a:solidFill>
              </a:rPr>
              <a:t>with</a:t>
            </a:r>
            <a:r>
              <a:rPr lang="fr-FR" sz="2400" dirty="0" smtClean="0">
                <a:solidFill>
                  <a:schemeClr val="tx1"/>
                </a:solidFill>
              </a:rPr>
              <a:t> an </a:t>
            </a:r>
            <a:r>
              <a:rPr lang="fr-FR" sz="2400" dirty="0" err="1" smtClean="0">
                <a:solidFill>
                  <a:schemeClr val="tx1"/>
                </a:solidFill>
              </a:rPr>
              <a:t>ideologicall</a:t>
            </a:r>
            <a:r>
              <a:rPr lang="fr-FR" sz="2400" dirty="0" smtClean="0">
                <a:solidFill>
                  <a:schemeClr val="tx1"/>
                </a:solidFill>
              </a:rPr>
              <a:t> point of </a:t>
            </a:r>
            <a:r>
              <a:rPr lang="fr-FR" sz="2400" dirty="0" err="1" smtClean="0">
                <a:solidFill>
                  <a:schemeClr val="tx1"/>
                </a:solidFill>
              </a:rPr>
              <a:t>view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62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14400" y="1494692"/>
            <a:ext cx="3270738" cy="4677508"/>
          </a:xfrm>
          <a:prstGeom prst="round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Chapitre 4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ctr"/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tx1"/>
                </a:solidFill>
              </a:rPr>
              <a:t>Recent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industrial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policy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DARPA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SBIR</a:t>
            </a:r>
            <a:endParaRPr lang="fr-FR" sz="2400" dirty="0">
              <a:solidFill>
                <a:schemeClr val="tx1"/>
              </a:solidFill>
            </a:endParaRPr>
          </a:p>
          <a:p>
            <a:pPr algn="ctr"/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211016"/>
            <a:ext cx="10018713" cy="1143000"/>
          </a:xfrm>
        </p:spPr>
        <p:txBody>
          <a:bodyPr/>
          <a:lstStyle/>
          <a:p>
            <a:r>
              <a:rPr lang="fr-FR" dirty="0" err="1" smtClean="0"/>
              <a:t>Stucture</a:t>
            </a:r>
            <a:r>
              <a:rPr lang="fr-FR" dirty="0" smtClean="0"/>
              <a:t> of the book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695092" y="1494692"/>
            <a:ext cx="3264877" cy="46775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Chapitre 5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ctr"/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APPLE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SBIR </a:t>
            </a:r>
            <a:r>
              <a:rPr lang="fr-FR" sz="2400" dirty="0" err="1" smtClean="0">
                <a:solidFill>
                  <a:schemeClr val="tx1"/>
                </a:solidFill>
              </a:rPr>
              <a:t>financing</a:t>
            </a:r>
            <a:endParaRPr lang="fr-FR" sz="2400" dirty="0" smtClean="0">
              <a:solidFill>
                <a:schemeClr val="tx1"/>
              </a:solidFill>
            </a:endParaRPr>
          </a:p>
          <a:p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tx1"/>
                </a:solidFill>
              </a:rPr>
              <a:t>Used</a:t>
            </a:r>
            <a:r>
              <a:rPr lang="fr-FR" sz="2400" dirty="0" smtClean="0">
                <a:solidFill>
                  <a:schemeClr val="tx1"/>
                </a:solidFill>
              </a:rPr>
              <a:t> technologies </a:t>
            </a:r>
            <a:r>
              <a:rPr lang="fr-FR" sz="2400" dirty="0" err="1" smtClean="0">
                <a:solidFill>
                  <a:schemeClr val="tx1"/>
                </a:solidFill>
              </a:rPr>
              <a:t>that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was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fund</a:t>
            </a:r>
            <a:r>
              <a:rPr lang="fr-FR" sz="2400" dirty="0" smtClean="0">
                <a:solidFill>
                  <a:schemeClr val="tx1"/>
                </a:solidFill>
              </a:rPr>
              <a:t> by public </a:t>
            </a:r>
            <a:r>
              <a:rPr lang="fr-FR" sz="2400" dirty="0" err="1" smtClean="0">
                <a:solidFill>
                  <a:schemeClr val="tx1"/>
                </a:solidFill>
              </a:rPr>
              <a:t>investment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    (GPS, internet, </a:t>
            </a:r>
            <a:r>
              <a:rPr lang="fr-FR" sz="2400" dirty="0" err="1" smtClean="0">
                <a:solidFill>
                  <a:schemeClr val="tx1"/>
                </a:solidFill>
              </a:rPr>
              <a:t>etc</a:t>
            </a:r>
            <a:r>
              <a:rPr lang="fr-FR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8469923" y="1494692"/>
            <a:ext cx="3270738" cy="46775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Chapitre 6</a:t>
            </a:r>
          </a:p>
          <a:p>
            <a:pPr algn="ctr"/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>
                <a:solidFill>
                  <a:schemeClr val="tx1"/>
                </a:solidFill>
              </a:rPr>
              <a:t>Next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>
                <a:solidFill>
                  <a:schemeClr val="tx1"/>
                </a:solidFill>
              </a:rPr>
              <a:t>big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thing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Green </a:t>
            </a:r>
            <a:r>
              <a:rPr lang="fr-FR" sz="2400" dirty="0" err="1" smtClean="0">
                <a:solidFill>
                  <a:schemeClr val="tx1"/>
                </a:solidFill>
              </a:rPr>
              <a:t>revolution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US and Europe </a:t>
            </a:r>
            <a:r>
              <a:rPr lang="fr-FR" sz="2400" dirty="0" err="1" smtClean="0">
                <a:solidFill>
                  <a:schemeClr val="tx1"/>
                </a:solidFill>
              </a:rPr>
              <a:t>can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still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dream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this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big</a:t>
            </a:r>
            <a:r>
              <a:rPr lang="fr-FR" sz="2400" dirty="0" smtClean="0">
                <a:solidFill>
                  <a:schemeClr val="tx1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tx1"/>
                </a:solidFill>
              </a:rPr>
              <a:t>Which</a:t>
            </a:r>
            <a:r>
              <a:rPr lang="fr-FR" sz="2400" dirty="0" smtClean="0">
                <a:solidFill>
                  <a:schemeClr val="tx1"/>
                </a:solidFill>
              </a:rPr>
              <a:t> country lead </a:t>
            </a:r>
            <a:r>
              <a:rPr lang="fr-FR" sz="2400" dirty="0" err="1" smtClean="0">
                <a:solidFill>
                  <a:schemeClr val="tx1"/>
                </a:solidFill>
              </a:rPr>
              <a:t>this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revolution</a:t>
            </a:r>
            <a:r>
              <a:rPr lang="fr-FR" sz="2400" dirty="0" smtClean="0">
                <a:solidFill>
                  <a:schemeClr val="tx1"/>
                </a:solidFill>
              </a:rPr>
              <a:t> and the </a:t>
            </a:r>
            <a:r>
              <a:rPr lang="fr-FR" sz="2400" dirty="0" err="1" smtClean="0">
                <a:solidFill>
                  <a:schemeClr val="tx1"/>
                </a:solidFill>
              </a:rPr>
              <a:t>role</a:t>
            </a:r>
            <a:r>
              <a:rPr lang="fr-FR" sz="2400" dirty="0" smtClean="0">
                <a:solidFill>
                  <a:schemeClr val="tx1"/>
                </a:solidFill>
              </a:rPr>
              <a:t>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153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14400" y="1494692"/>
            <a:ext cx="3270738" cy="4677508"/>
          </a:xfrm>
          <a:prstGeom prst="round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Chapitre 7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ctr"/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>
                <a:solidFill>
                  <a:schemeClr val="tx1"/>
                </a:solidFill>
              </a:rPr>
              <a:t>Risk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taking</a:t>
            </a:r>
            <a:r>
              <a:rPr lang="fr-FR" sz="2400" dirty="0" smtClean="0">
                <a:solidFill>
                  <a:schemeClr val="tx1"/>
                </a:solidFill>
              </a:rPr>
              <a:t> in clean technologie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tx1"/>
                </a:solidFill>
              </a:rPr>
              <a:t>Role</a:t>
            </a:r>
            <a:r>
              <a:rPr lang="fr-FR" sz="2400" dirty="0" smtClean="0">
                <a:solidFill>
                  <a:schemeClr val="tx1"/>
                </a:solidFill>
              </a:rPr>
              <a:t> of Germany, Danemark and china</a:t>
            </a:r>
            <a:endParaRPr lang="fr-FR" sz="2400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211016"/>
            <a:ext cx="10018713" cy="1143000"/>
          </a:xfrm>
        </p:spPr>
        <p:txBody>
          <a:bodyPr/>
          <a:lstStyle/>
          <a:p>
            <a:r>
              <a:rPr lang="fr-FR" dirty="0" err="1" smtClean="0"/>
              <a:t>Stucture</a:t>
            </a:r>
            <a:r>
              <a:rPr lang="fr-FR" dirty="0" smtClean="0"/>
              <a:t> of the book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695092" y="1494692"/>
            <a:ext cx="3264877" cy="46775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2400" dirty="0">
                <a:solidFill>
                  <a:schemeClr val="tx1"/>
                </a:solidFill>
              </a:rPr>
              <a:t>Chapitre </a:t>
            </a:r>
            <a:r>
              <a:rPr lang="fr-FR" sz="2400" dirty="0" smtClean="0">
                <a:solidFill>
                  <a:schemeClr val="tx1"/>
                </a:solidFill>
              </a:rPr>
              <a:t>8 &amp; 9</a:t>
            </a:r>
          </a:p>
          <a:p>
            <a:pPr algn="ctr"/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 smtClean="0">
                <a:solidFill>
                  <a:schemeClr val="tx1"/>
                </a:solidFill>
              </a:rPr>
              <a:t>Risk</a:t>
            </a:r>
            <a:r>
              <a:rPr lang="fr-FR" sz="2400" dirty="0" smtClean="0">
                <a:solidFill>
                  <a:schemeClr val="tx1"/>
                </a:solidFill>
              </a:rPr>
              <a:t>- </a:t>
            </a:r>
            <a:r>
              <a:rPr lang="fr-FR" sz="2400" dirty="0" err="1" smtClean="0">
                <a:solidFill>
                  <a:schemeClr val="tx1"/>
                </a:solidFill>
              </a:rPr>
              <a:t>reward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Pharmaceutical and IT exemple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469923" y="1494692"/>
            <a:ext cx="3270738" cy="46775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Chapitre 10</a:t>
            </a:r>
          </a:p>
          <a:p>
            <a:pPr algn="ctr"/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State as an active, entrepreneurial, </a:t>
            </a:r>
            <a:r>
              <a:rPr lang="fr-FR" sz="2400" dirty="0" err="1" smtClean="0">
                <a:solidFill>
                  <a:schemeClr val="tx1"/>
                </a:solidFill>
              </a:rPr>
              <a:t>risk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taking</a:t>
            </a:r>
            <a:r>
              <a:rPr lang="fr-FR" sz="2400" dirty="0" smtClean="0">
                <a:solidFill>
                  <a:schemeClr val="tx1"/>
                </a:solidFill>
              </a:rPr>
              <a:t> agent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063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384</TotalTime>
  <Words>652</Words>
  <Application>Microsoft Office PowerPoint</Application>
  <PresentationFormat>Widescreen</PresentationFormat>
  <Paragraphs>126</Paragraphs>
  <Slides>11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Parallaxe</vt:lpstr>
      <vt:lpstr>THE ENTREPRENEURIAL STATE</vt:lpstr>
      <vt:lpstr>Discursive battle</vt:lpstr>
      <vt:lpstr>Beyond Fixing Faillure</vt:lpstr>
      <vt:lpstr>Government implication</vt:lpstr>
      <vt:lpstr>Dinamizing</vt:lpstr>
      <vt:lpstr>Image Matter</vt:lpstr>
      <vt:lpstr>Stucture of the book</vt:lpstr>
      <vt:lpstr>Stucture of the book</vt:lpstr>
      <vt:lpstr>Stucture of the book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Paulo Feldmann</cp:lastModifiedBy>
  <cp:revision>26</cp:revision>
  <dcterms:created xsi:type="dcterms:W3CDTF">2019-04-10T12:05:33Z</dcterms:created>
  <dcterms:modified xsi:type="dcterms:W3CDTF">2019-04-11T19:01:06Z</dcterms:modified>
</cp:coreProperties>
</file>