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310" r:id="rId3"/>
    <p:sldId id="279" r:id="rId4"/>
    <p:sldId id="257" r:id="rId5"/>
    <p:sldId id="258" r:id="rId6"/>
    <p:sldId id="295" r:id="rId7"/>
    <p:sldId id="261" r:id="rId8"/>
    <p:sldId id="262" r:id="rId9"/>
    <p:sldId id="272" r:id="rId10"/>
    <p:sldId id="273" r:id="rId11"/>
    <p:sldId id="274" r:id="rId12"/>
    <p:sldId id="275" r:id="rId13"/>
    <p:sldId id="264" r:id="rId14"/>
    <p:sldId id="265" r:id="rId15"/>
    <p:sldId id="266" r:id="rId16"/>
    <p:sldId id="309" r:id="rId17"/>
    <p:sldId id="267" r:id="rId18"/>
    <p:sldId id="313" r:id="rId19"/>
    <p:sldId id="298" r:id="rId20"/>
    <p:sldId id="311" r:id="rId21"/>
    <p:sldId id="318" r:id="rId22"/>
    <p:sldId id="280" r:id="rId23"/>
    <p:sldId id="281" r:id="rId24"/>
    <p:sldId id="300" r:id="rId25"/>
    <p:sldId id="282" r:id="rId26"/>
    <p:sldId id="283" r:id="rId27"/>
    <p:sldId id="284" r:id="rId28"/>
    <p:sldId id="285" r:id="rId29"/>
    <p:sldId id="286" r:id="rId30"/>
    <p:sldId id="287" r:id="rId31"/>
    <p:sldId id="288" r:id="rId32"/>
    <p:sldId id="289" r:id="rId33"/>
    <p:sldId id="291" r:id="rId34"/>
    <p:sldId id="319" r:id="rId35"/>
    <p:sldId id="307" r:id="rId36"/>
    <p:sldId id="312" r:id="rId37"/>
    <p:sldId id="301" r:id="rId38"/>
    <p:sldId id="314" r:id="rId39"/>
    <p:sldId id="302" r:id="rId40"/>
    <p:sldId id="306" r:id="rId41"/>
    <p:sldId id="305" r:id="rId42"/>
    <p:sldId id="304" r:id="rId43"/>
    <p:sldId id="317" r:id="rId44"/>
    <p:sldId id="303" r:id="rId45"/>
    <p:sldId id="315" r:id="rId46"/>
    <p:sldId id="308" r:id="rId47"/>
    <p:sldId id="297" r:id="rId48"/>
    <p:sldId id="293" r:id="rId49"/>
    <p:sldId id="294" r:id="rId50"/>
    <p:sldId id="292" r:id="rId51"/>
    <p:sldId id="277" r:id="rId5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7B6721C-790C-43BC-B20C-51FD125BD39C}" type="datetimeFigureOut">
              <a:rPr lang="pt-BR" smtClean="0"/>
              <a:t>09/05/2023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138537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B6721C-790C-43BC-B20C-51FD125BD39C}" type="datetimeFigureOut">
              <a:rPr lang="pt-BR" smtClean="0"/>
              <a:t>09/05/2023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386122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B6721C-790C-43BC-B20C-51FD125BD39C}" type="datetimeFigureOut">
              <a:rPr lang="pt-BR" smtClean="0"/>
              <a:t>09/05/2023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309609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09600" y="6245225"/>
            <a:ext cx="28448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4165600" y="6245225"/>
            <a:ext cx="38608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8737600" y="6245225"/>
            <a:ext cx="2844800" cy="476250"/>
          </a:xfrm>
        </p:spPr>
        <p:txBody>
          <a:bodyPr/>
          <a:lstStyle>
            <a:lvl1pPr>
              <a:defRPr/>
            </a:lvl1pPr>
          </a:lstStyle>
          <a:p>
            <a:fld id="{1F0BF610-000D-49D3-A6BC-38CADBB87A08}" type="slidenum">
              <a:rPr lang="pt-BR"/>
              <a:pPr/>
              <a:t>‹nº›</a:t>
            </a:fld>
            <a:endParaRPr lang="pt-BR"/>
          </a:p>
        </p:txBody>
      </p:sp>
    </p:spTree>
    <p:extLst>
      <p:ext uri="{BB962C8B-B14F-4D97-AF65-F5344CB8AC3E}">
        <p14:creationId xmlns:p14="http://schemas.microsoft.com/office/powerpoint/2010/main" val="374906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B6721C-790C-43BC-B20C-51FD125BD39C}" type="datetimeFigureOut">
              <a:rPr lang="pt-BR" smtClean="0"/>
              <a:t>09/05/2023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154274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7B6721C-790C-43BC-B20C-51FD125BD39C}" type="datetimeFigureOut">
              <a:rPr lang="pt-BR" smtClean="0"/>
              <a:t>09/05/2023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92874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7B6721C-790C-43BC-B20C-51FD125BD39C}" type="datetimeFigureOut">
              <a:rPr lang="pt-BR" smtClean="0"/>
              <a:t>09/05/2023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270235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7B6721C-790C-43BC-B20C-51FD125BD39C}" type="datetimeFigureOut">
              <a:rPr lang="pt-BR" smtClean="0"/>
              <a:t>09/05/2023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364477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7B6721C-790C-43BC-B20C-51FD125BD39C}" type="datetimeFigureOut">
              <a:rPr lang="pt-BR" smtClean="0"/>
              <a:t>09/05/2023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258658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6721C-790C-43BC-B20C-51FD125BD39C}" type="datetimeFigureOut">
              <a:rPr lang="pt-BR" smtClean="0"/>
              <a:t>09/05/2023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218440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7B6721C-790C-43BC-B20C-51FD125BD39C}" type="datetimeFigureOut">
              <a:rPr lang="pt-BR" smtClean="0"/>
              <a:t>09/05/2023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353006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7B6721C-790C-43BC-B20C-51FD125BD39C}" type="datetimeFigureOut">
              <a:rPr lang="pt-BR" smtClean="0"/>
              <a:t>09/05/2023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926DE2-481F-42DE-8B11-C35A24C6CF6D}" type="slidenum">
              <a:rPr lang="pt-BR" smtClean="0"/>
              <a:t>‹nº›</a:t>
            </a:fld>
            <a:endParaRPr lang="pt-BR"/>
          </a:p>
        </p:txBody>
      </p:sp>
    </p:spTree>
    <p:extLst>
      <p:ext uri="{BB962C8B-B14F-4D97-AF65-F5344CB8AC3E}">
        <p14:creationId xmlns:p14="http://schemas.microsoft.com/office/powerpoint/2010/main" val="250685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6721C-790C-43BC-B20C-51FD125BD39C}" type="datetimeFigureOut">
              <a:rPr lang="pt-BR" smtClean="0"/>
              <a:t>09/05/2023</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26DE2-481F-42DE-8B11-C35A24C6CF6D}" type="slidenum">
              <a:rPr lang="pt-BR" smtClean="0"/>
              <a:t>‹nº›</a:t>
            </a:fld>
            <a:endParaRPr lang="pt-BR"/>
          </a:p>
        </p:txBody>
      </p:sp>
    </p:spTree>
    <p:extLst>
      <p:ext uri="{BB962C8B-B14F-4D97-AF65-F5344CB8AC3E}">
        <p14:creationId xmlns:p14="http://schemas.microsoft.com/office/powerpoint/2010/main" val="3225530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d.com/talks/nick_bostrom_what_happens_when_our_computers_get_smarter_than_we_are?language=pt-b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1.folha.uol.com.br/ciencia/2023/04/por-que-cientistas-temem-futuro-catastrofico-causado-pela-inteligencia-artificial.s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mheime48ibA"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61511483" TargetMode="External"/><Relationship Id="rId2" Type="http://schemas.openxmlformats.org/officeDocument/2006/relationships/hyperlink" Target="http://www.gepicc.ufba.br/enlepicc/ArmandMattelartPortugues.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vimeo.com/161511483" TargetMode="External"/><Relationship Id="rId2" Type="http://schemas.openxmlformats.org/officeDocument/2006/relationships/hyperlink" Target="https://www.freenetfilm.org.b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Eo3wTUimkl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ed.com/talks/ken_jennings_watson_jeopardy_and_me_the_obsolete_know_it_all#t-14315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pt-BR" b="1" dirty="0" smtClean="0"/>
              <a:t/>
            </a:r>
            <a:br>
              <a:rPr lang="pt-BR" b="1" dirty="0" smtClean="0"/>
            </a:br>
            <a:r>
              <a:rPr lang="pt-BR" b="1" dirty="0" smtClean="0"/>
              <a:t>Sociedade da Informação e/ou Sociedade do Conhecimento II?</a:t>
            </a:r>
            <a:br>
              <a:rPr lang="pt-BR" b="1" dirty="0" smtClean="0"/>
            </a:br>
            <a:r>
              <a:rPr lang="pt-BR" b="1" dirty="0"/>
              <a:t/>
            </a:r>
            <a:br>
              <a:rPr lang="pt-BR" b="1" dirty="0"/>
            </a:br>
            <a:endParaRPr lang="pt-BR" b="1" dirty="0"/>
          </a:p>
        </p:txBody>
      </p:sp>
      <p:sp>
        <p:nvSpPr>
          <p:cNvPr id="3" name="Subtítulo 2"/>
          <p:cNvSpPr>
            <a:spLocks noGrp="1"/>
          </p:cNvSpPr>
          <p:nvPr>
            <p:ph type="subTitle" idx="1"/>
          </p:nvPr>
        </p:nvSpPr>
        <p:spPr>
          <a:xfrm>
            <a:off x="1524000" y="3602037"/>
            <a:ext cx="9144000" cy="2335123"/>
          </a:xfrm>
        </p:spPr>
        <p:txBody>
          <a:bodyPr>
            <a:normAutofit/>
          </a:bodyPr>
          <a:lstStyle/>
          <a:p>
            <a:endParaRPr lang="pt-BR" dirty="0" smtClean="0"/>
          </a:p>
          <a:p>
            <a:endParaRPr lang="pt-BR" dirty="0"/>
          </a:p>
          <a:p>
            <a:pPr algn="r"/>
            <a:endParaRPr lang="pt-BR" dirty="0"/>
          </a:p>
          <a:p>
            <a:pPr algn="r"/>
            <a:r>
              <a:rPr lang="pt-BR" sz="3500" b="1" dirty="0" smtClean="0"/>
              <a:t>AULA </a:t>
            </a:r>
            <a:r>
              <a:rPr lang="pt-BR" sz="3500" b="1" dirty="0"/>
              <a:t>7</a:t>
            </a:r>
          </a:p>
        </p:txBody>
      </p:sp>
    </p:spTree>
    <p:extLst>
      <p:ext uri="{BB962C8B-B14F-4D97-AF65-F5344CB8AC3E}">
        <p14:creationId xmlns:p14="http://schemas.microsoft.com/office/powerpoint/2010/main" val="200635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lstStyle/>
          <a:p>
            <a:pPr marL="0" indent="0">
              <a:buNone/>
            </a:pPr>
            <a:r>
              <a:rPr lang="pt-BR" dirty="0" smtClean="0">
                <a:solidFill>
                  <a:srgbClr val="C00000"/>
                </a:solidFill>
              </a:rPr>
              <a:t>Diversidade cultural e sociedades do conhecimento</a:t>
            </a:r>
            <a:r>
              <a:rPr lang="pt-BR" dirty="0" smtClean="0"/>
              <a:t>:</a:t>
            </a:r>
          </a:p>
          <a:p>
            <a:r>
              <a:rPr lang="pt-BR" dirty="0" smtClean="0"/>
              <a:t>Papel hegemônico do inglês na produção, circulação e apropriação dos saberes </a:t>
            </a:r>
            <a:r>
              <a:rPr lang="pt-BR" dirty="0" smtClean="0">
                <a:solidFill>
                  <a:srgbClr val="C00000"/>
                </a:solidFill>
              </a:rPr>
              <a:t>→ </a:t>
            </a:r>
            <a:r>
              <a:rPr lang="pt-BR" dirty="0" smtClean="0"/>
              <a:t>globalização do inglês e </a:t>
            </a:r>
            <a:r>
              <a:rPr lang="pt-BR" dirty="0" err="1" smtClean="0"/>
              <a:t>anglonorteamericanização</a:t>
            </a:r>
            <a:r>
              <a:rPr lang="pt-BR" dirty="0" smtClean="0"/>
              <a:t> econômica, sociocultural e político-militar do planeta.</a:t>
            </a:r>
          </a:p>
          <a:p>
            <a:r>
              <a:rPr lang="pt-BR" dirty="0" smtClean="0"/>
              <a:t>“As diferenças socioculturais entre países e regiões, convertidas em assimetrias</a:t>
            </a:r>
            <a:r>
              <a:rPr lang="pt-BR" dirty="0"/>
              <a:t> </a:t>
            </a:r>
            <a:r>
              <a:rPr lang="pt-BR" dirty="0" smtClean="0"/>
              <a:t>e desigualdades, exigem considerar a tensão entre a universalidade do conhecimento e as condições particulares de produção e enunciação dos saberes” (p.187).</a:t>
            </a:r>
            <a:endParaRPr lang="pt-BR" dirty="0"/>
          </a:p>
        </p:txBody>
      </p:sp>
    </p:spTree>
    <p:extLst>
      <p:ext uri="{BB962C8B-B14F-4D97-AF65-F5344CB8AC3E}">
        <p14:creationId xmlns:p14="http://schemas.microsoft.com/office/powerpoint/2010/main" val="718634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a:bodyPr>
          <a:lstStyle/>
          <a:p>
            <a:r>
              <a:rPr lang="pt-BR" dirty="0" smtClean="0"/>
              <a:t>“O desenvolvimento democrático de uma sociedade do conhecimento requer políticas públicas internacionais que garantam a participação do número mais amplo possível de línguas e culturas, assim como condições discursivas e contextuais que favoreçam a reprodução e o aprofundamento de distintas tradições de conhecimento” (p.187).</a:t>
            </a:r>
          </a:p>
          <a:p>
            <a:r>
              <a:rPr lang="pt-BR" dirty="0" smtClean="0"/>
              <a:t>Indústrias audiovisuais.</a:t>
            </a:r>
          </a:p>
          <a:p>
            <a:r>
              <a:rPr lang="pt-BR" dirty="0" smtClean="0">
                <a:solidFill>
                  <a:srgbClr val="C00000"/>
                </a:solidFill>
              </a:rPr>
              <a:t>O que significa para a diversidade cultural falar em sociedade da informação ou sociedade ou conhecimento</a:t>
            </a:r>
            <a:r>
              <a:rPr lang="pt-BR" dirty="0" smtClean="0"/>
              <a:t>? (p.188)</a:t>
            </a:r>
          </a:p>
          <a:p>
            <a:endParaRPr lang="pt-BR" dirty="0"/>
          </a:p>
        </p:txBody>
      </p:sp>
    </p:spTree>
    <p:extLst>
      <p:ext uri="{BB962C8B-B14F-4D97-AF65-F5344CB8AC3E}">
        <p14:creationId xmlns:p14="http://schemas.microsoft.com/office/powerpoint/2010/main" val="2133379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a:bodyPr>
          <a:lstStyle/>
          <a:p>
            <a:r>
              <a:rPr lang="pt-BR" dirty="0" smtClean="0"/>
              <a:t>“Ao observar a variedade de compromissos </a:t>
            </a:r>
            <a:r>
              <a:rPr lang="pt-BR" dirty="0" err="1" smtClean="0"/>
              <a:t>identitários</a:t>
            </a:r>
            <a:r>
              <a:rPr lang="pt-BR" dirty="0" smtClean="0"/>
              <a:t> e de modos de simbolizar o sentido social, comprovamos que os conhecimentos necessários para se situar significativamente no mundo necessitam ser obtidos tanto nas redes tecnológicas globalizadas como na transmissão e </a:t>
            </a:r>
            <a:r>
              <a:rPr lang="pt-BR" dirty="0" err="1" smtClean="0"/>
              <a:t>re-elaboração</a:t>
            </a:r>
            <a:r>
              <a:rPr lang="pt-BR" dirty="0" smtClean="0"/>
              <a:t> dos patrimônios históricos de cada sociedade” (p.189).</a:t>
            </a:r>
          </a:p>
          <a:p>
            <a:pPr marL="0" indent="0">
              <a:buNone/>
            </a:pPr>
            <a:endParaRPr lang="pt-BR" dirty="0" smtClean="0"/>
          </a:p>
          <a:p>
            <a:pPr marL="0" indent="0" algn="ctr">
              <a:buNone/>
            </a:pPr>
            <a:r>
              <a:rPr lang="pt-BR" b="1" dirty="0" smtClean="0">
                <a:solidFill>
                  <a:srgbClr val="C00000"/>
                </a:solidFill>
              </a:rPr>
              <a:t>Para que se configure uma sociedade do conhecimento é preciso que haja </a:t>
            </a:r>
            <a:r>
              <a:rPr lang="pt-BR" b="1" dirty="0" err="1" smtClean="0">
                <a:solidFill>
                  <a:srgbClr val="C00000"/>
                </a:solidFill>
              </a:rPr>
              <a:t>interculturalidade</a:t>
            </a:r>
            <a:r>
              <a:rPr lang="pt-BR" b="1" dirty="0" smtClean="0">
                <a:solidFill>
                  <a:srgbClr val="C00000"/>
                </a:solidFill>
              </a:rPr>
              <a:t>.</a:t>
            </a:r>
            <a:endParaRPr lang="pt-BR" b="1" dirty="0">
              <a:solidFill>
                <a:srgbClr val="C00000"/>
              </a:solidFill>
            </a:endParaRPr>
          </a:p>
        </p:txBody>
      </p:sp>
    </p:spTree>
    <p:extLst>
      <p:ext uri="{BB962C8B-B14F-4D97-AF65-F5344CB8AC3E}">
        <p14:creationId xmlns:p14="http://schemas.microsoft.com/office/powerpoint/2010/main" val="20728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lstStyle/>
          <a:p>
            <a:r>
              <a:rPr lang="pt-BR" dirty="0"/>
              <a:t>N</a:t>
            </a:r>
            <a:r>
              <a:rPr lang="pt-BR" dirty="0" smtClean="0"/>
              <a:t>ecessário educar para a </a:t>
            </a:r>
            <a:r>
              <a:rPr lang="pt-BR" dirty="0" err="1" smtClean="0"/>
              <a:t>interculturalidade</a:t>
            </a:r>
            <a:r>
              <a:rPr lang="pt-BR" dirty="0" smtClean="0"/>
              <a:t>  que propicie a continuidade de pertencimentos étnicos, grupais e nacionais, junto com o acesso fluido aos repertórios transnacionais difundidos pelos meios urbanos e massivos de comunicação.</a:t>
            </a:r>
          </a:p>
          <a:p>
            <a:r>
              <a:rPr lang="pt-BR" dirty="0" smtClean="0"/>
              <a:t>“Conhecer implica socializar-se na aprendizagem das diferenças, no discurso e na prática dos direitos humanos interculturais” (p.190).</a:t>
            </a:r>
          </a:p>
        </p:txBody>
      </p:sp>
    </p:spTree>
    <p:extLst>
      <p:ext uri="{BB962C8B-B14F-4D97-AF65-F5344CB8AC3E}">
        <p14:creationId xmlns:p14="http://schemas.microsoft.com/office/powerpoint/2010/main" val="129544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a:bodyPr>
          <a:lstStyle/>
          <a:p>
            <a:r>
              <a:rPr lang="pt-BR" dirty="0" smtClean="0"/>
              <a:t>Reconhecer a baixa capacidade da ciência e da produção industrializada de cultura para abarcar a diversidade cultural nos faz </a:t>
            </a:r>
            <a:r>
              <a:rPr lang="pt-BR" dirty="0" smtClean="0">
                <a:solidFill>
                  <a:srgbClr val="C00000"/>
                </a:solidFill>
              </a:rPr>
              <a:t>ver a sociedade do conhecimento como um processo apenas emergente </a:t>
            </a:r>
            <a:r>
              <a:rPr lang="pt-BR" dirty="0" smtClean="0"/>
              <a:t>(...) As evidências do caráter incipiente e insuficiente da pretendida sociedade do conhecimento são aportadas pela baixa incorporação da diversidade cultural em muitíssimos campos” (p.193</a:t>
            </a:r>
            <a:r>
              <a:rPr lang="pt-BR" dirty="0" smtClean="0"/>
              <a:t>).</a:t>
            </a:r>
            <a:endParaRPr lang="pt-BR" dirty="0" smtClean="0"/>
          </a:p>
        </p:txBody>
      </p:sp>
    </p:spTree>
    <p:extLst>
      <p:ext uri="{BB962C8B-B14F-4D97-AF65-F5344CB8AC3E}">
        <p14:creationId xmlns:p14="http://schemas.microsoft.com/office/powerpoint/2010/main" val="4101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lstStyle/>
          <a:p>
            <a:r>
              <a:rPr lang="pt-BR" dirty="0" smtClean="0"/>
              <a:t>“</a:t>
            </a:r>
            <a:r>
              <a:rPr lang="pt-BR" dirty="0" smtClean="0">
                <a:solidFill>
                  <a:srgbClr val="C00000"/>
                </a:solidFill>
              </a:rPr>
              <a:t>A diversidade reaparece, assim, no núcleo do projeto da sociedade do conhecimento</a:t>
            </a:r>
            <a:r>
              <a:rPr lang="pt-BR" dirty="0" smtClean="0"/>
              <a:t>. É o componente que a distingue da sociedade da informação, e o ponto em que se articulam a problemática da diferença e a problemática da conexão. Podemos conectarmos com os outros unicamente para obter </a:t>
            </a:r>
            <a:r>
              <a:rPr lang="pt-BR" dirty="0" smtClean="0">
                <a:solidFill>
                  <a:srgbClr val="C00000"/>
                </a:solidFill>
              </a:rPr>
              <a:t>informação</a:t>
            </a:r>
            <a:r>
              <a:rPr lang="pt-BR" dirty="0" smtClean="0"/>
              <a:t>, como o faríamos com uma máquina provedora de dados. </a:t>
            </a:r>
            <a:r>
              <a:rPr lang="pt-BR" dirty="0" smtClean="0">
                <a:solidFill>
                  <a:srgbClr val="C00000"/>
                </a:solidFill>
              </a:rPr>
              <a:t>Conhecer</a:t>
            </a:r>
            <a:r>
              <a:rPr lang="pt-BR" dirty="0" smtClean="0"/>
              <a:t> o outro, em contrapartida, é tratar com sua diferença” (p.194).</a:t>
            </a:r>
            <a:endParaRPr lang="pt-BR" dirty="0"/>
          </a:p>
        </p:txBody>
      </p:sp>
    </p:spTree>
    <p:extLst>
      <p:ext uri="{BB962C8B-B14F-4D97-AF65-F5344CB8AC3E}">
        <p14:creationId xmlns:p14="http://schemas.microsoft.com/office/powerpoint/2010/main" val="231338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a:t>
            </a:r>
            <a:r>
              <a:rPr lang="pt-BR" dirty="0"/>
              <a:t>que é ser indígena</a:t>
            </a:r>
            <a:r>
              <a:rPr lang="pt-BR" dirty="0" smtClean="0"/>
              <a:t>?</a:t>
            </a:r>
            <a:br>
              <a:rPr lang="pt-BR" dirty="0" smtClean="0"/>
            </a:br>
            <a:r>
              <a:rPr lang="pt-BR" sz="3600" dirty="0">
                <a:solidFill>
                  <a:srgbClr val="C00000"/>
                </a:solidFill>
              </a:rPr>
              <a:t>Txai </a:t>
            </a:r>
            <a:r>
              <a:rPr lang="pt-BR" sz="3600" dirty="0" err="1" smtClean="0">
                <a:solidFill>
                  <a:srgbClr val="C00000"/>
                </a:solidFill>
              </a:rPr>
              <a:t>Suruí</a:t>
            </a:r>
            <a:endParaRPr lang="pt-BR" sz="3600" dirty="0">
              <a:solidFill>
                <a:srgbClr val="C00000"/>
              </a:solidFill>
            </a:endParaRPr>
          </a:p>
        </p:txBody>
      </p:sp>
      <p:sp>
        <p:nvSpPr>
          <p:cNvPr id="3" name="Espaço Reservado para Conteúdo 2"/>
          <p:cNvSpPr>
            <a:spLocks noGrp="1"/>
          </p:cNvSpPr>
          <p:nvPr>
            <p:ph idx="1"/>
          </p:nvPr>
        </p:nvSpPr>
        <p:spPr/>
        <p:txBody>
          <a:bodyPr>
            <a:normAutofit fontScale="47500" lnSpcReduction="20000"/>
          </a:bodyPr>
          <a:lstStyle/>
          <a:p>
            <a:r>
              <a:rPr lang="pt-BR" dirty="0"/>
              <a:t>Como são vistos os povos indígenas no Brasil? </a:t>
            </a:r>
            <a:r>
              <a:rPr lang="pt-BR" dirty="0">
                <a:solidFill>
                  <a:srgbClr val="C00000"/>
                </a:solidFill>
              </a:rPr>
              <a:t>O que você responderia se te perguntassem o que é ser indígena? </a:t>
            </a:r>
            <a:r>
              <a:rPr lang="pt-BR" dirty="0"/>
              <a:t>A narrativa dos povos originários está com maior evidência no Brasil e no mundo. Seja pela situação crítica e pelos ataques que vem sofrendo, inclusive por parte do governo, seja pelos modos de vida e visão sobre a natureza que nos fez ser considerados pela ONU os melhores defensores da floresta.</a:t>
            </a:r>
          </a:p>
          <a:p>
            <a:r>
              <a:rPr lang="pt-BR" dirty="0"/>
              <a:t>No entanto, ainda existe um enorme desconhecimento e incompreensão sobre o que é ser indígena. Isso é o que nos mostra a pesquisa "Narrativas ancestrais, presente do futuro", da Amoreira Comunicação</a:t>
            </a:r>
            <a:r>
              <a:rPr lang="pt-BR" dirty="0" smtClean="0"/>
              <a:t>.</a:t>
            </a:r>
          </a:p>
          <a:p>
            <a:r>
              <a:rPr lang="pt-BR" dirty="0"/>
              <a:t>A luta por territórios e pela valorização da cultura e da sabedoria indígena, principalmente no combate às mudanças climáticas, é algo que vem se fortalecendo cada vez mais.</a:t>
            </a:r>
          </a:p>
          <a:p>
            <a:r>
              <a:rPr lang="pt-BR" dirty="0"/>
              <a:t>Mas uma parcela da população ainda não entende ou conhece a realidade desses povos. </a:t>
            </a:r>
            <a:r>
              <a:rPr lang="pt-BR" dirty="0">
                <a:solidFill>
                  <a:srgbClr val="C00000"/>
                </a:solidFill>
              </a:rPr>
              <a:t>Ainda existe quem acredite que indígenas não podem ter celular, não podem estar nas redes sociais, que suas aparências têm que seguir os estereótipos criados no imaginário pela história contada pelo colonizador, que é "muita terra para pouco índio" e que na verdade somos um atraso ao progresso</a:t>
            </a:r>
            <a:r>
              <a:rPr lang="pt-BR" dirty="0" smtClean="0"/>
              <a:t>.</a:t>
            </a:r>
          </a:p>
          <a:p>
            <a:r>
              <a:rPr lang="pt-BR" dirty="0"/>
              <a:t>Essas ideais são visões colonialistas e preconceituosas do que realmente representam essas diversas e ricas culturas que se baseiam na coletividade e na harmonia com a natureza.</a:t>
            </a:r>
          </a:p>
          <a:p>
            <a:r>
              <a:rPr lang="pt-BR" dirty="0">
                <a:solidFill>
                  <a:srgbClr val="C00000"/>
                </a:solidFill>
              </a:rPr>
              <a:t>Os celulares e as redes sociais hoje são instrumentos de luta utilizados principalmente pela juventude indígena para recontar essa história e denunciar as pressões que seus povos e territórios vêm sofrendo. Mais do que isso, são utilizados para perpetuar e fortalecer os conhecimentos ancestrais e trazem o </a:t>
            </a:r>
            <a:r>
              <a:rPr lang="pt-BR" dirty="0" err="1">
                <a:solidFill>
                  <a:srgbClr val="C00000"/>
                </a:solidFill>
              </a:rPr>
              <a:t>empoderamento</a:t>
            </a:r>
            <a:r>
              <a:rPr lang="pt-BR" dirty="0">
                <a:solidFill>
                  <a:srgbClr val="C00000"/>
                </a:solidFill>
              </a:rPr>
              <a:t> de sermos protagonistas das nossas próprias histórias</a:t>
            </a:r>
            <a:r>
              <a:rPr lang="pt-BR" dirty="0"/>
              <a:t>.</a:t>
            </a:r>
          </a:p>
          <a:p>
            <a:r>
              <a:rPr lang="pt-BR" dirty="0"/>
              <a:t>Essa ideia de que não podemos ter celular está ligada a uma percepção de pobreza e de falta de inteligência que são vinculadas aos povos originários. Se você tem celular (se for um iPhone, pior), não é pobre, então não pode ser indígena.</a:t>
            </a:r>
          </a:p>
          <a:p>
            <a:r>
              <a:rPr lang="pt-BR" dirty="0"/>
              <a:t>As culturas dos povos indígenas são diversas em línguas, na espiritualidade, nos rituais, nas formas de se pintar e se vestir. Podemos ter cabelos lisos ou enrolados, ser altos ou baixos, ter a pele mais escura ou mais clara, e isso não interfere na nossa identidade</a:t>
            </a:r>
            <a:r>
              <a:rPr lang="pt-BR" dirty="0" smtClean="0"/>
              <a:t>.</a:t>
            </a:r>
            <a:endParaRPr lang="pt-BR" dirty="0"/>
          </a:p>
          <a:p>
            <a:pPr marL="0" indent="0" algn="r">
              <a:buNone/>
            </a:pPr>
            <a:r>
              <a:rPr lang="pt-BR" dirty="0" smtClean="0"/>
              <a:t>Folha de </a:t>
            </a:r>
            <a:r>
              <a:rPr lang="pt-BR" dirty="0" err="1" smtClean="0"/>
              <a:t>SPaulo</a:t>
            </a:r>
            <a:r>
              <a:rPr lang="pt-BR" dirty="0" smtClean="0"/>
              <a:t>, 29/04/22</a:t>
            </a:r>
            <a:endParaRPr lang="pt-BR" dirty="0"/>
          </a:p>
        </p:txBody>
      </p:sp>
    </p:spTree>
    <p:extLst>
      <p:ext uri="{BB962C8B-B14F-4D97-AF65-F5344CB8AC3E}">
        <p14:creationId xmlns:p14="http://schemas.microsoft.com/office/powerpoint/2010/main" val="308403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Nick </a:t>
            </a:r>
            <a:r>
              <a:rPr lang="pt-BR" dirty="0" err="1" smtClean="0"/>
              <a:t>Bostrom</a:t>
            </a:r>
            <a:endParaRPr lang="pt-BR" dirty="0"/>
          </a:p>
        </p:txBody>
      </p:sp>
      <p:sp>
        <p:nvSpPr>
          <p:cNvPr id="3" name="Espaço Reservado para Conteúdo 2"/>
          <p:cNvSpPr>
            <a:spLocks noGrp="1"/>
          </p:cNvSpPr>
          <p:nvPr>
            <p:ph idx="1"/>
          </p:nvPr>
        </p:nvSpPr>
        <p:spPr/>
        <p:txBody>
          <a:bodyPr/>
          <a:lstStyle/>
          <a:p>
            <a:pPr marL="0" indent="0">
              <a:buNone/>
            </a:pPr>
            <a:r>
              <a:rPr lang="pt-BR" dirty="0" smtClean="0">
                <a:hlinkClick r:id="rId2"/>
              </a:rPr>
              <a:t>https://www.ted.com/talks/nick_bostrom_what_happens_when_our_computers_get_smarter_than_we_are?language=pt-br</a:t>
            </a:r>
            <a:endParaRPr lang="pt-BR" dirty="0" smtClean="0"/>
          </a:p>
          <a:p>
            <a:pPr marL="0" indent="0">
              <a:buNone/>
            </a:pPr>
            <a:endParaRPr lang="pt-BR" dirty="0" smtClean="0"/>
          </a:p>
          <a:p>
            <a:pPr marL="0" indent="0">
              <a:buNone/>
            </a:pPr>
            <a:endParaRPr lang="pt-BR" dirty="0"/>
          </a:p>
          <a:p>
            <a:pPr marL="0" indent="0" algn="ctr">
              <a:buNone/>
            </a:pPr>
            <a:r>
              <a:rPr lang="pt-BR" dirty="0" smtClean="0"/>
              <a:t>2015</a:t>
            </a:r>
          </a:p>
          <a:p>
            <a:endParaRPr lang="pt-BR" dirty="0"/>
          </a:p>
        </p:txBody>
      </p:sp>
    </p:spTree>
    <p:extLst>
      <p:ext uri="{BB962C8B-B14F-4D97-AF65-F5344CB8AC3E}">
        <p14:creationId xmlns:p14="http://schemas.microsoft.com/office/powerpoint/2010/main" val="3386539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a:t>Por que cientistas temem futuro catastrófico causado pela inteligência artificial</a:t>
            </a:r>
            <a:br>
              <a:rPr lang="pt-BR" sz="2400" dirty="0"/>
            </a:br>
            <a:r>
              <a:rPr lang="pt-BR" sz="2400" dirty="0"/>
              <a:t>Anthony </a:t>
            </a:r>
            <a:r>
              <a:rPr lang="pt-BR" sz="2400" dirty="0" err="1" smtClean="0"/>
              <a:t>Zurcher</a:t>
            </a:r>
            <a:r>
              <a:rPr lang="pt-BR" sz="2400" dirty="0" smtClean="0"/>
              <a:t>, BBC, </a:t>
            </a:r>
            <a:r>
              <a:rPr lang="pt-BR" sz="2400" dirty="0" smtClean="0">
                <a:solidFill>
                  <a:srgbClr val="C00000"/>
                </a:solidFill>
              </a:rPr>
              <a:t>30/04/23</a:t>
            </a:r>
            <a:endParaRPr lang="pt-BR" sz="2400" dirty="0">
              <a:solidFill>
                <a:srgbClr val="C00000"/>
              </a:solidFill>
            </a:endParaRPr>
          </a:p>
        </p:txBody>
      </p:sp>
      <p:sp>
        <p:nvSpPr>
          <p:cNvPr id="6" name="Rectangle 6"/>
          <p:cNvSpPr>
            <a:spLocks noGrp="1" noChangeArrowheads="1"/>
          </p:cNvSpPr>
          <p:nvPr>
            <p:ph idx="1"/>
          </p:nvPr>
        </p:nvSpPr>
        <p:spPr bwMode="auto">
          <a:xfrm>
            <a:off x="838200" y="1683734"/>
            <a:ext cx="10515600" cy="4635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pt-BR" sz="1400" dirty="0"/>
              <a:t>A inteligência artificial tem o incrível poder de mudar a forma como vivemos, para o bem e para o mal —e os especialistas têm pouca confiança de que os que estão no poder estejam preparados para o que está por vir.</a:t>
            </a:r>
            <a:endParaRPr lang="pt-BR" altLang="pt-BR" sz="1400" dirty="0">
              <a:solidFill>
                <a:srgbClr val="1155CC"/>
              </a:solidFill>
              <a:latin typeface="Arial" panose="020B0604020202020204" pitchFamily="34" charset="0"/>
              <a:cs typeface="Arial" panose="020B0604020202020204" pitchFamily="34" charset="0"/>
              <a:hlinkClick r:id="rId2"/>
            </a:endParaRPr>
          </a:p>
          <a:p>
            <a:r>
              <a:rPr lang="pt-BR" sz="1200" dirty="0" smtClean="0"/>
              <a:t>“Amy </a:t>
            </a:r>
            <a:r>
              <a:rPr lang="pt-BR" sz="1200" dirty="0" err="1"/>
              <a:t>Webb</a:t>
            </a:r>
            <a:r>
              <a:rPr lang="pt-BR" sz="1200" dirty="0"/>
              <a:t>, chefe do instituto Future </a:t>
            </a:r>
            <a:r>
              <a:rPr lang="pt-BR" sz="1200" dirty="0" err="1"/>
              <a:t>Today</a:t>
            </a:r>
            <a:r>
              <a:rPr lang="pt-BR" sz="1200" dirty="0"/>
              <a:t> e professora de negócios da Universidade de Nova York, nos EUA, tentou prever as possíveis consequências. Segundo ela, a inteligência artificial pode seguir uma dentre duas direções nos próximos 10 anos.</a:t>
            </a:r>
          </a:p>
          <a:p>
            <a:pPr marL="0" indent="0">
              <a:buNone/>
            </a:pPr>
            <a:r>
              <a:rPr lang="pt-BR" sz="1200" dirty="0">
                <a:solidFill>
                  <a:srgbClr val="C00000"/>
                </a:solidFill>
              </a:rPr>
              <a:t>Em um cenário otimista, o desenvolvimento da inteligência artificial vai se concentrar no bem comum, com um design de sistema transparente, e os indivíduos vão ter a capacidade de decidir se suas informações disponíveis ao público na internet serão incluídas na base de dados de conhecimento da inteligência artificial.</a:t>
            </a:r>
          </a:p>
          <a:p>
            <a:pPr marL="0" indent="0">
              <a:buNone/>
            </a:pPr>
            <a:r>
              <a:rPr lang="pt-BR" sz="1200" dirty="0">
                <a:solidFill>
                  <a:srgbClr val="C00000"/>
                </a:solidFill>
              </a:rPr>
              <a:t>Nesta visão, a tecnologia serve como uma ferramenta que facilita a vida, tornando-a mais integrada, à medida que a inteligência artificial passa a estar disponível em produtos de consumo que podem antecipar as necessidades do usuário e ajudar a desempenhar virtualmente qualquer </a:t>
            </a:r>
            <a:r>
              <a:rPr lang="pt-BR" sz="1200" dirty="0" smtClean="0">
                <a:solidFill>
                  <a:srgbClr val="C00000"/>
                </a:solidFill>
              </a:rPr>
              <a:t>tarefa. O </a:t>
            </a:r>
            <a:r>
              <a:rPr lang="pt-BR" sz="1200" dirty="0">
                <a:solidFill>
                  <a:srgbClr val="C00000"/>
                </a:solidFill>
              </a:rPr>
              <a:t>outro cenário previsto por </a:t>
            </a:r>
            <a:r>
              <a:rPr lang="pt-BR" sz="1200" dirty="0" err="1">
                <a:solidFill>
                  <a:srgbClr val="C00000"/>
                </a:solidFill>
              </a:rPr>
              <a:t>Webb</a:t>
            </a:r>
            <a:r>
              <a:rPr lang="pt-BR" sz="1200" dirty="0">
                <a:solidFill>
                  <a:srgbClr val="C00000"/>
                </a:solidFill>
              </a:rPr>
              <a:t> é catastrófico. Envolve menos privacidade de dados, poder mais centralizado em poucas companhias, e a inteligência artificial antecipa as necessidades do usuário, mas as entende errado ou, no mínimo, reprime suas escolhas.</a:t>
            </a:r>
          </a:p>
          <a:p>
            <a:pPr marL="0" indent="0">
              <a:buNone/>
            </a:pPr>
            <a:r>
              <a:rPr lang="pt-BR" sz="1200" dirty="0"/>
              <a:t>Ela acredita que o cenário otimista tem apenas 20% de chance de </a:t>
            </a:r>
            <a:r>
              <a:rPr lang="pt-BR" sz="1200" dirty="0" smtClean="0"/>
              <a:t>acontecer. </a:t>
            </a:r>
            <a:r>
              <a:rPr lang="pt-BR" sz="1200" dirty="0" err="1" smtClean="0"/>
              <a:t>Webb</a:t>
            </a:r>
            <a:r>
              <a:rPr lang="pt-BR" sz="1200" dirty="0" smtClean="0"/>
              <a:t> </a:t>
            </a:r>
            <a:r>
              <a:rPr lang="pt-BR" sz="1200" dirty="0"/>
              <a:t>afirma à BBC que o rumo que a tecnologia vai tomar depende, em grande parte, do grau de responsabilidade das empresas que vão desenvolvê-la. Será que elas vão fazer isso de forma transparente, revelando e fiscalizando as fontes das quais os </a:t>
            </a:r>
            <a:r>
              <a:rPr lang="pt-BR" sz="1200" dirty="0" err="1"/>
              <a:t>chatbots</a:t>
            </a:r>
            <a:r>
              <a:rPr lang="pt-BR" sz="1200" dirty="0"/>
              <a:t> — chamados pelos cientistas de Grandes Modelos de Linguagem (LLM, na sigla em inglês) — extraem suas </a:t>
            </a:r>
            <a:r>
              <a:rPr lang="pt-BR" sz="1200" dirty="0" smtClean="0"/>
              <a:t>informações? O </a:t>
            </a:r>
            <a:r>
              <a:rPr lang="pt-BR" sz="1200" dirty="0"/>
              <a:t>outro fator, segundo ela, é se o governo — incluindo os órgãos federais de regulamentação e o Congresso — pode agir rapidamente para estabelecer proteções legais para orientar os desenvolvimentos tecnológicos e evitar seu uso </a:t>
            </a:r>
            <a:r>
              <a:rPr lang="pt-BR" sz="1200" dirty="0" smtClean="0"/>
              <a:t>indevido”.</a:t>
            </a:r>
            <a:endParaRPr lang="pt-BR" altLang="pt-BR" sz="1200" dirty="0">
              <a:solidFill>
                <a:srgbClr val="1155CC"/>
              </a:solidFill>
              <a:latin typeface="Arial" panose="020B0604020202020204" pitchFamily="34" charset="0"/>
              <a:cs typeface="Arial" panose="020B0604020202020204" pitchFamily="34" charset="0"/>
              <a:hlinkClick r:id="rId2"/>
            </a:endParaRPr>
          </a:p>
          <a:p>
            <a:r>
              <a:rPr lang="pt-BR" sz="1200" dirty="0"/>
              <a:t>As comparações entre as regulamentações de inteligência artificial e as redes sociais também não são apenas acadêmicas. A nova tecnologia de IA pode navegar pelas águas já turbulentas de plataformas como </a:t>
            </a:r>
            <a:r>
              <a:rPr lang="pt-BR" sz="1200" dirty="0" err="1"/>
              <a:t>Facebook</a:t>
            </a:r>
            <a:r>
              <a:rPr lang="pt-BR" sz="1200" dirty="0"/>
              <a:t>, </a:t>
            </a:r>
            <a:r>
              <a:rPr lang="pt-BR" sz="1200" dirty="0" err="1"/>
              <a:t>YouTube</a:t>
            </a:r>
            <a:r>
              <a:rPr lang="pt-BR" sz="1200" dirty="0"/>
              <a:t> e </a:t>
            </a:r>
            <a:r>
              <a:rPr lang="pt-BR" sz="1200" dirty="0" err="1"/>
              <a:t>Twitter</a:t>
            </a:r>
            <a:r>
              <a:rPr lang="pt-BR" sz="1200" dirty="0"/>
              <a:t> e transformá-las em um mar revolto de desinformação, à medida que se torna cada vez mais difícil distinguir postagens de seres humanos reais de contas falsas — mas totalmente convincentes — geradas por </a:t>
            </a:r>
            <a:r>
              <a:rPr lang="pt-BR" sz="1200" dirty="0" smtClean="0"/>
              <a:t>IA. Mesmo </a:t>
            </a:r>
            <a:r>
              <a:rPr lang="pt-BR" sz="1200" dirty="0"/>
              <a:t>se o governo for bem-sucedido na aprovação de novas regulamentações para as redes sociais, elas podem acabar sendo inúteis se houver um imenso fluxo de conteúdo pernicioso gerado por inteligência artificial</a:t>
            </a:r>
            <a:r>
              <a:rPr lang="pt-BR" sz="1200" dirty="0" smtClean="0"/>
              <a:t>.</a:t>
            </a:r>
          </a:p>
          <a:p>
            <a:endParaRPr kumimoji="0" lang="pt-BR" altLang="pt-BR" sz="12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rPr>
              <a:t>www1.folha.uol.com.br/ciencia/2023/04/por-que-cientistas-temem-futuro-catastrofico-causado-pela-inteligencia-artificial.shtml</a:t>
            </a:r>
            <a:r>
              <a:rPr kumimoji="0" lang="pt-BR" altLang="pt-BR" sz="1200" b="0" i="0" u="none" strike="noStrike" cap="none" normalizeH="0" baseline="0" dirty="0" smtClean="0">
                <a:ln>
                  <a:noFill/>
                </a:ln>
                <a:solidFill>
                  <a:schemeClr val="tx1"/>
                </a:solidFill>
                <a:effectLst/>
              </a:rPr>
              <a:t> </a:t>
            </a:r>
            <a:endParaRPr kumimoji="0" lang="pt-BR" altLang="pt-BR" sz="12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descr="AGNmyxZJlkdtD8Ah30aEKzLqllRQigM5OvgzUOugUDcT2A=s4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lea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lea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ea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solidFill>
                  <a:srgbClr val="C00000"/>
                </a:solidFill>
              </a:rPr>
              <a:t>Sociedade do conhecimento e controle da informação e da comunicação</a:t>
            </a:r>
          </a:p>
        </p:txBody>
      </p:sp>
      <p:sp>
        <p:nvSpPr>
          <p:cNvPr id="4" name="Espaço Reservado para Conteúdo 3"/>
          <p:cNvSpPr>
            <a:spLocks noGrp="1"/>
          </p:cNvSpPr>
          <p:nvPr>
            <p:ph type="subTitle" idx="1"/>
          </p:nvPr>
        </p:nvSpPr>
        <p:spPr/>
        <p:txBody>
          <a:bodyPr>
            <a:normAutofit fontScale="77500" lnSpcReduction="20000"/>
          </a:bodyPr>
          <a:lstStyle/>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r>
              <a:rPr lang="pt-BR" sz="3300" b="1" dirty="0"/>
              <a:t/>
            </a:r>
            <a:br>
              <a:rPr lang="pt-BR" sz="3300" b="1" dirty="0"/>
            </a:br>
            <a:r>
              <a:rPr lang="pt-BR" sz="3300" dirty="0"/>
              <a:t>Armand </a:t>
            </a:r>
            <a:r>
              <a:rPr lang="pt-BR" sz="3300" dirty="0" err="1"/>
              <a:t>Mattelart</a:t>
            </a:r>
            <a:endParaRPr lang="pt-BR" sz="3300" dirty="0"/>
          </a:p>
        </p:txBody>
      </p:sp>
    </p:spTree>
    <p:extLst>
      <p:ext uri="{BB962C8B-B14F-4D97-AF65-F5344CB8AC3E}">
        <p14:creationId xmlns:p14="http://schemas.microsoft.com/office/powerpoint/2010/main" val="392888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pPr marL="0" indent="0">
              <a:buNone/>
            </a:pPr>
            <a:r>
              <a:rPr lang="pt-BR" dirty="0">
                <a:hlinkClick r:id="rId2"/>
              </a:rPr>
              <a:t>https://</a:t>
            </a:r>
            <a:r>
              <a:rPr lang="pt-BR" dirty="0" smtClean="0">
                <a:hlinkClick r:id="rId2"/>
              </a:rPr>
              <a:t>www.youtube.com/watch?v=mheime48ibA</a:t>
            </a:r>
            <a:endParaRPr lang="pt-BR" dirty="0" smtClean="0"/>
          </a:p>
          <a:p>
            <a:pPr marL="0" indent="0">
              <a:buNone/>
            </a:pPr>
            <a:r>
              <a:rPr lang="pt-BR" dirty="0"/>
              <a:t>Cena do filme de 1972 estrelado por Tarcísio Meira em que D. Pedro proclama a independência do Brasil às margens do rio </a:t>
            </a:r>
            <a:r>
              <a:rPr lang="pt-BR" dirty="0" smtClean="0"/>
              <a:t>Ipiranga.</a:t>
            </a:r>
            <a:endParaRPr lang="pt-BR" dirty="0"/>
          </a:p>
        </p:txBody>
      </p:sp>
      <p:pic>
        <p:nvPicPr>
          <p:cNvPr id="6" name="Espaço Reservado para Conteúd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554332"/>
            <a:ext cx="5181600" cy="2893923"/>
          </a:xfrm>
        </p:spPr>
      </p:pic>
    </p:spTree>
    <p:extLst>
      <p:ext uri="{BB962C8B-B14F-4D97-AF65-F5344CB8AC3E}">
        <p14:creationId xmlns:p14="http://schemas.microsoft.com/office/powerpoint/2010/main" val="277217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Armand Mattelart - Wikipedi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3033" y="1825625"/>
            <a:ext cx="652593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4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smtClean="0"/>
              <a:t>Palavras-Chave: um vocabulário de cultura e sociedade</a:t>
            </a:r>
            <a:br>
              <a:rPr lang="pt-BR" sz="4000" dirty="0" smtClean="0"/>
            </a:br>
            <a:r>
              <a:rPr lang="pt-BR" sz="3600" dirty="0" smtClean="0">
                <a:solidFill>
                  <a:srgbClr val="C00000"/>
                </a:solidFill>
              </a:rPr>
              <a:t>Raymond Williams</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O significado é uma arena onde se registram os conflitos sociais. </a:t>
            </a:r>
            <a:endParaRPr lang="pt-BR" dirty="0"/>
          </a:p>
          <a:p>
            <a:r>
              <a:rPr lang="pt-BR" dirty="0" smtClean="0"/>
              <a:t>A linguagem articula as mudanças que ocorrem na sociedade ao longo da história.</a:t>
            </a:r>
            <a:endParaRPr lang="pt-BR" dirty="0"/>
          </a:p>
        </p:txBody>
      </p:sp>
    </p:spTree>
    <p:extLst>
      <p:ext uri="{BB962C8B-B14F-4D97-AF65-F5344CB8AC3E}">
        <p14:creationId xmlns:p14="http://schemas.microsoft.com/office/powerpoint/2010/main" val="376395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 (2005)</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lstStyle/>
          <a:p>
            <a:r>
              <a:rPr lang="pt-BR" dirty="0" smtClean="0"/>
              <a:t>Por que a noção de Sociedade da Informação tornou-se o paradigma dominante no século XXI?</a:t>
            </a:r>
          </a:p>
          <a:p>
            <a:r>
              <a:rPr lang="pt-BR" dirty="0" smtClean="0"/>
              <a:t>Traçar gênese sociopolítica das noções de sociedade da informação, sociedade global da informação e sociedade do conhecimento </a:t>
            </a:r>
            <a:r>
              <a:rPr lang="pt-BR" dirty="0" smtClean="0">
                <a:solidFill>
                  <a:srgbClr val="C00000"/>
                </a:solidFill>
              </a:rPr>
              <a:t>→</a:t>
            </a:r>
            <a:r>
              <a:rPr lang="pt-BR" dirty="0" smtClean="0"/>
              <a:t> inseparável da evolução das doutrinas e das práticas da construção das hegemonias.</a:t>
            </a:r>
          </a:p>
          <a:p>
            <a:r>
              <a:rPr lang="pt-BR" dirty="0" smtClean="0"/>
              <a:t>Identificar espaços de tensão em torno dos quais se confrontam projetos opostos de construção </a:t>
            </a:r>
            <a:r>
              <a:rPr lang="pt-BR" dirty="0" err="1" smtClean="0"/>
              <a:t>tecnoinformacional</a:t>
            </a:r>
            <a:r>
              <a:rPr lang="pt-BR" dirty="0" smtClean="0"/>
              <a:t> em escala planetária.</a:t>
            </a:r>
            <a:endParaRPr lang="pt-BR" dirty="0"/>
          </a:p>
          <a:p>
            <a:endParaRPr lang="pt-BR" dirty="0"/>
          </a:p>
        </p:txBody>
      </p:sp>
    </p:spTree>
    <p:extLst>
      <p:ext uri="{BB962C8B-B14F-4D97-AF65-F5344CB8AC3E}">
        <p14:creationId xmlns:p14="http://schemas.microsoft.com/office/powerpoint/2010/main" val="2745718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77500" lnSpcReduction="20000"/>
          </a:bodyPr>
          <a:lstStyle/>
          <a:p>
            <a:r>
              <a:rPr lang="pt-BR" dirty="0" smtClean="0"/>
              <a:t>Crença utópica em uma sociedade mundial construída graças à partilha dos conhecimentos e ao acesso universal ao saber.</a:t>
            </a:r>
          </a:p>
          <a:p>
            <a:r>
              <a:rPr lang="pt-BR" dirty="0" smtClean="0"/>
              <a:t>Henri La Fontaine e Paul </a:t>
            </a:r>
            <a:r>
              <a:rPr lang="pt-BR" dirty="0" err="1" smtClean="0"/>
              <a:t>Otlet</a:t>
            </a:r>
            <a:r>
              <a:rPr lang="pt-BR" dirty="0" smtClean="0"/>
              <a:t> (1895) – Instituto Internacional de Bibliografia – Livro Universal do Conhecimento – base de uma “Cidade </a:t>
            </a:r>
            <a:r>
              <a:rPr lang="pt-BR" dirty="0"/>
              <a:t>m</a:t>
            </a:r>
            <a:r>
              <a:rPr lang="pt-BR" dirty="0" smtClean="0"/>
              <a:t>undial” que garantisse a paz no mundo.</a:t>
            </a:r>
          </a:p>
          <a:p>
            <a:r>
              <a:rPr lang="pt-BR" dirty="0" smtClean="0"/>
              <a:t>“Os resultados da cooperação universal devem estar disponíveis para todos”.</a:t>
            </a:r>
          </a:p>
          <a:p>
            <a:r>
              <a:rPr lang="pt-BR" dirty="0" smtClean="0"/>
              <a:t>Poder dos meios de produção e de transmissão do conhecimento para tornar o mundo mais humano.</a:t>
            </a:r>
          </a:p>
          <a:p>
            <a:r>
              <a:rPr lang="pt-BR" dirty="0" smtClean="0"/>
              <a:t>Princípio bibliográfico = extrair das obras tudo o que representasse uma contribuição ao conhecimento (separar conteúdo de seu autor e da intenção autoral)</a:t>
            </a:r>
            <a:r>
              <a:rPr lang="pt-BR" dirty="0" smtClean="0">
                <a:solidFill>
                  <a:srgbClr val="C00000"/>
                </a:solidFill>
              </a:rPr>
              <a:t> → </a:t>
            </a:r>
            <a:r>
              <a:rPr lang="pt-BR" dirty="0" smtClean="0"/>
              <a:t>informações acumuladas em fichas, agrupadas por assuntos a partir de afinidades.</a:t>
            </a:r>
          </a:p>
          <a:p>
            <a:r>
              <a:rPr lang="pt-BR" dirty="0" smtClean="0"/>
              <a:t>Cérebro do mundo – visão </a:t>
            </a:r>
            <a:r>
              <a:rPr lang="pt-BR" dirty="0" err="1" smtClean="0"/>
              <a:t>globalizadora</a:t>
            </a:r>
            <a:r>
              <a:rPr lang="pt-BR" dirty="0" smtClean="0"/>
              <a:t> </a:t>
            </a:r>
            <a:r>
              <a:rPr lang="pt-BR" dirty="0" smtClean="0">
                <a:solidFill>
                  <a:srgbClr val="C00000"/>
                </a:solidFill>
              </a:rPr>
              <a:t>→</a:t>
            </a:r>
            <a:r>
              <a:rPr lang="pt-BR" dirty="0" smtClean="0"/>
              <a:t> ideal de solidariedade.</a:t>
            </a:r>
          </a:p>
          <a:p>
            <a:r>
              <a:rPr lang="pt-BR" dirty="0" smtClean="0"/>
              <a:t>“O homem que queria classificar </a:t>
            </a:r>
            <a:r>
              <a:rPr lang="pt-BR" dirty="0"/>
              <a:t>o </a:t>
            </a:r>
            <a:r>
              <a:rPr lang="pt-BR" dirty="0" smtClean="0"/>
              <a:t>mundo”, 2002. https</a:t>
            </a:r>
            <a:r>
              <a:rPr lang="pt-BR" dirty="0"/>
              <a:t>://iptv.usp.br/portal/video.action?idItem=5941</a:t>
            </a:r>
            <a:endParaRPr lang="pt-BR" dirty="0" smtClean="0"/>
          </a:p>
          <a:p>
            <a:endParaRPr lang="pt-BR" dirty="0"/>
          </a:p>
        </p:txBody>
      </p:sp>
    </p:spTree>
    <p:extLst>
      <p:ext uri="{BB962C8B-B14F-4D97-AF65-F5344CB8AC3E}">
        <p14:creationId xmlns:p14="http://schemas.microsoft.com/office/powerpoint/2010/main" val="4120239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Conhecimento como elemento determinante para uma sociedade global pacífica</a:t>
            </a:r>
          </a:p>
          <a:p>
            <a:r>
              <a:rPr lang="pt-BR" dirty="0" smtClean="0"/>
              <a:t>Visão universalista do conhecimento</a:t>
            </a:r>
          </a:p>
          <a:p>
            <a:r>
              <a:rPr lang="pt-BR" dirty="0" smtClean="0"/>
              <a:t>Qual conhecimento? De quem para quem? Para quê?</a:t>
            </a:r>
            <a:endParaRPr lang="pt-BR" dirty="0"/>
          </a:p>
        </p:txBody>
      </p:sp>
    </p:spTree>
    <p:extLst>
      <p:ext uri="{BB962C8B-B14F-4D97-AF65-F5344CB8AC3E}">
        <p14:creationId xmlns:p14="http://schemas.microsoft.com/office/powerpoint/2010/main" val="311921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92500" lnSpcReduction="10000"/>
          </a:bodyPr>
          <a:lstStyle/>
          <a:p>
            <a:r>
              <a:rPr lang="pt-BR" dirty="0" smtClean="0"/>
              <a:t>Final do século XIX: “crença nas potencialidades liberadoras da energia e da transmissão elétrica inflama os imaginários sociais das  redes” </a:t>
            </a:r>
            <a:r>
              <a:rPr lang="pt-BR" dirty="0" smtClean="0">
                <a:solidFill>
                  <a:srgbClr val="C00000"/>
                </a:solidFill>
              </a:rPr>
              <a:t>→</a:t>
            </a:r>
            <a:r>
              <a:rPr lang="pt-BR" dirty="0" smtClean="0"/>
              <a:t> fazer emergir uma sociedade horizontal e transparente, fazer reviver a “comunidade”.</a:t>
            </a:r>
          </a:p>
          <a:p>
            <a:r>
              <a:rPr lang="pt-BR" dirty="0" smtClean="0"/>
              <a:t>“Tecnicamente, hoje, nunca se esteve tão próximo da possibilidade de realização do sonho de </a:t>
            </a:r>
            <a:r>
              <a:rPr lang="pt-BR" dirty="0" err="1" smtClean="0"/>
              <a:t>Otlet</a:t>
            </a:r>
            <a:r>
              <a:rPr lang="pt-BR" dirty="0" smtClean="0"/>
              <a:t> e dos precursores do </a:t>
            </a:r>
            <a:r>
              <a:rPr lang="pt-BR" dirty="0" err="1" smtClean="0"/>
              <a:t>mundialismo</a:t>
            </a:r>
            <a:r>
              <a:rPr lang="pt-BR" dirty="0" smtClean="0"/>
              <a:t> solidário” </a:t>
            </a:r>
            <a:r>
              <a:rPr lang="pt-BR" dirty="0" smtClean="0">
                <a:solidFill>
                  <a:srgbClr val="C00000"/>
                </a:solidFill>
              </a:rPr>
              <a:t>→ </a:t>
            </a:r>
            <a:r>
              <a:rPr lang="pt-BR" dirty="0" smtClean="0"/>
              <a:t>distância permanece entre as capacidades virtuais da ferramenta técnica e a exequibilidade geopolítico-econômica de sua mobilização a serviço da luta contra as desigualdades sociais.</a:t>
            </a:r>
          </a:p>
          <a:p>
            <a:r>
              <a:rPr lang="pt-BR" dirty="0" smtClean="0"/>
              <a:t>“Nossa missão é organizar a informação do mundo e torná-la universalmente acessível e útil” – Google – Nova Biblioteca de Alexandria (2004).</a:t>
            </a:r>
            <a:endParaRPr lang="pt-BR" dirty="0"/>
          </a:p>
        </p:txBody>
      </p:sp>
    </p:spTree>
    <p:extLst>
      <p:ext uri="{BB962C8B-B14F-4D97-AF65-F5344CB8AC3E}">
        <p14:creationId xmlns:p14="http://schemas.microsoft.com/office/powerpoint/2010/main" val="3846939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92500"/>
          </a:bodyPr>
          <a:lstStyle/>
          <a:p>
            <a:pPr marL="0" indent="0">
              <a:buNone/>
            </a:pPr>
            <a:r>
              <a:rPr lang="pt-BR" dirty="0" smtClean="0">
                <a:solidFill>
                  <a:srgbClr val="C00000"/>
                </a:solidFill>
              </a:rPr>
              <a:t>Designação ambígua de “Sociedade da Informação”</a:t>
            </a:r>
            <a:r>
              <a:rPr lang="pt-BR" dirty="0" smtClean="0"/>
              <a:t>:</a:t>
            </a:r>
          </a:p>
          <a:p>
            <a:r>
              <a:rPr lang="pt-BR" dirty="0" smtClean="0"/>
              <a:t>História da ideia e da noção de ‘sociedade da informação’ é sinuosa e cheia de ambiguidades.</a:t>
            </a:r>
          </a:p>
          <a:p>
            <a:r>
              <a:rPr lang="pt-BR" dirty="0" smtClean="0"/>
              <a:t>“Sociedade global da informação” (1995) = países do G7</a:t>
            </a:r>
          </a:p>
          <a:p>
            <a:pPr marL="0" indent="0">
              <a:buNone/>
            </a:pPr>
            <a:r>
              <a:rPr lang="pt-BR" dirty="0" smtClean="0">
                <a:solidFill>
                  <a:srgbClr val="C00000"/>
                </a:solidFill>
              </a:rPr>
              <a:t>Destaque do pensamento contemporâneo pós II Guerra Mundial</a:t>
            </a:r>
            <a:r>
              <a:rPr lang="pt-BR" dirty="0" smtClean="0"/>
              <a:t>:</a:t>
            </a:r>
          </a:p>
          <a:p>
            <a:pPr marL="514350" indent="-514350">
              <a:buAutoNum type="arabicPeriod"/>
            </a:pPr>
            <a:r>
              <a:rPr lang="pt-BR" b="1" dirty="0" smtClean="0"/>
              <a:t>Anos </a:t>
            </a:r>
            <a:r>
              <a:rPr lang="pt-BR" b="1" u="sng" dirty="0" smtClean="0"/>
              <a:t>1950/60</a:t>
            </a:r>
            <a:r>
              <a:rPr lang="pt-BR" dirty="0" smtClean="0"/>
              <a:t>: Guerra Fria: </a:t>
            </a:r>
            <a:r>
              <a:rPr lang="pt-BR" dirty="0" smtClean="0">
                <a:solidFill>
                  <a:srgbClr val="C00000"/>
                </a:solidFill>
              </a:rPr>
              <a:t>discurso dos fins </a:t>
            </a:r>
            <a:r>
              <a:rPr lang="pt-BR" dirty="0" smtClean="0"/>
              <a:t>– sociedade futura orientada pelo primado da ciência e da técnica, fundamentalmente informacional – racionalidade empresarial torna-se versão técnica do político </a:t>
            </a:r>
            <a:r>
              <a:rPr lang="pt-BR" dirty="0" smtClean="0">
                <a:solidFill>
                  <a:srgbClr val="C00000"/>
                </a:solidFill>
              </a:rPr>
              <a:t>→</a:t>
            </a:r>
            <a:r>
              <a:rPr lang="pt-BR" dirty="0" smtClean="0"/>
              <a:t> conceito matriz é o da informação – produção de sentido não importa; informação desligada da cultura e da memória.</a:t>
            </a:r>
          </a:p>
          <a:p>
            <a:pPr marL="0" indent="0">
              <a:buNone/>
            </a:pPr>
            <a:endParaRPr lang="pt-BR" dirty="0"/>
          </a:p>
        </p:txBody>
      </p:sp>
    </p:spTree>
    <p:extLst>
      <p:ext uri="{BB962C8B-B14F-4D97-AF65-F5344CB8AC3E}">
        <p14:creationId xmlns:p14="http://schemas.microsoft.com/office/powerpoint/2010/main" val="325330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smtClean="0"/>
              <a:t>2. </a:t>
            </a:r>
            <a:r>
              <a:rPr lang="pt-BR" b="1" u="sng" dirty="0" smtClean="0"/>
              <a:t>Virada anos 1960/70</a:t>
            </a:r>
            <a:r>
              <a:rPr lang="pt-BR" dirty="0" smtClean="0"/>
              <a:t>: “</a:t>
            </a:r>
            <a:r>
              <a:rPr lang="pt-BR" dirty="0" smtClean="0">
                <a:solidFill>
                  <a:srgbClr val="C00000"/>
                </a:solidFill>
              </a:rPr>
              <a:t>Aldeia Global</a:t>
            </a:r>
            <a:r>
              <a:rPr lang="pt-BR" dirty="0" smtClean="0"/>
              <a:t>”, revolução das comunicações – promessas de uma nova sociedade, liberada das lentidões da era industrial </a:t>
            </a:r>
            <a:r>
              <a:rPr lang="pt-BR" dirty="0" smtClean="0">
                <a:solidFill>
                  <a:srgbClr val="C00000"/>
                </a:solidFill>
              </a:rPr>
              <a:t>→</a:t>
            </a:r>
            <a:r>
              <a:rPr lang="pt-BR" dirty="0" smtClean="0"/>
              <a:t> teóricos do </a:t>
            </a:r>
            <a:r>
              <a:rPr lang="pt-BR" i="1" dirty="0" smtClean="0"/>
              <a:t>management </a:t>
            </a:r>
            <a:r>
              <a:rPr lang="pt-BR" dirty="0" smtClean="0"/>
              <a:t>que atestam a irracionalidade do Estado-Nação em um mundo moldado pelas tecnologias que ignoram fronteiras e se põem ao serviço das empresas globais para construir a “sociedade do conhecimento”.</a:t>
            </a:r>
          </a:p>
          <a:p>
            <a:r>
              <a:rPr lang="pt-BR" dirty="0" smtClean="0"/>
              <a:t>Estados Unidos como país emblema da sociedade global = farol</a:t>
            </a:r>
          </a:p>
          <a:p>
            <a:r>
              <a:rPr lang="pt-BR" dirty="0" smtClean="0"/>
              <a:t>Diplomacia das redes substituirá a diplomacia da força = doutrina do </a:t>
            </a:r>
            <a:r>
              <a:rPr lang="pt-BR" i="1" dirty="0" smtClean="0"/>
              <a:t>soft </a:t>
            </a:r>
            <a:r>
              <a:rPr lang="pt-BR" i="1" dirty="0" err="1" smtClean="0"/>
              <a:t>power</a:t>
            </a:r>
            <a:r>
              <a:rPr lang="pt-BR" dirty="0" smtClean="0"/>
              <a:t>.</a:t>
            </a:r>
          </a:p>
          <a:p>
            <a:pPr marL="0" indent="0">
              <a:buNone/>
            </a:pPr>
            <a:r>
              <a:rPr lang="pt-BR" dirty="0" smtClean="0"/>
              <a:t>3. </a:t>
            </a:r>
            <a:r>
              <a:rPr lang="pt-BR" b="1" u="sng" dirty="0" smtClean="0"/>
              <a:t>Anos 1970</a:t>
            </a:r>
            <a:r>
              <a:rPr lang="pt-BR" dirty="0" smtClean="0"/>
              <a:t>: Esgotamento do modo de acumulação do capital e dos mecanismos da formação da vontade geral </a:t>
            </a:r>
            <a:r>
              <a:rPr lang="pt-BR" dirty="0" smtClean="0">
                <a:solidFill>
                  <a:srgbClr val="C00000"/>
                </a:solidFill>
              </a:rPr>
              <a:t>→</a:t>
            </a:r>
            <a:r>
              <a:rPr lang="pt-BR" dirty="0" smtClean="0"/>
              <a:t> executa-se o projeto de reestruturação da ordem econômica mundial (liberação de trocas, movimentos de capitais, equilíbrio orçamentário e ajustes estruturais, flexibilidade das empresas e fluidez das redes planetárias).</a:t>
            </a:r>
          </a:p>
          <a:p>
            <a:r>
              <a:rPr lang="pt-BR" dirty="0" smtClean="0"/>
              <a:t>Do “outro lado da linha” de demarcação Norte/Sul = tomada de consciência da importância que vai adquirir os fluxos de informação e de comunicação no ordenamento do mundo – Relatório </a:t>
            </a:r>
            <a:r>
              <a:rPr lang="pt-BR" dirty="0" err="1" smtClean="0"/>
              <a:t>MacBride</a:t>
            </a:r>
            <a:r>
              <a:rPr lang="pt-BR" dirty="0" smtClean="0"/>
              <a:t> – trocas desiguais.</a:t>
            </a:r>
          </a:p>
        </p:txBody>
      </p:sp>
    </p:spTree>
    <p:extLst>
      <p:ext uri="{BB962C8B-B14F-4D97-AF65-F5344CB8AC3E}">
        <p14:creationId xmlns:p14="http://schemas.microsoft.com/office/powerpoint/2010/main" val="1730823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4. </a:t>
            </a:r>
            <a:r>
              <a:rPr lang="pt-BR" b="1" u="sng" dirty="0" smtClean="0"/>
              <a:t>Anos 1980</a:t>
            </a:r>
            <a:r>
              <a:rPr lang="pt-BR" dirty="0" smtClean="0"/>
              <a:t>: Processos de desregulamentação e de privatização tiram a legitimidade da ideia de política pública para o indivíduo.</a:t>
            </a:r>
          </a:p>
          <a:p>
            <a:pPr marL="0" indent="0">
              <a:buNone/>
            </a:pPr>
            <a:r>
              <a:rPr lang="pt-BR" dirty="0" smtClean="0"/>
              <a:t>5. </a:t>
            </a:r>
            <a:r>
              <a:rPr lang="pt-BR" b="1" u="sng" dirty="0" smtClean="0"/>
              <a:t>Anos 1990</a:t>
            </a:r>
            <a:r>
              <a:rPr lang="pt-BR" dirty="0" smtClean="0"/>
              <a:t>: Com o fim da Guerra Fria e o desenvolvimento da Internet como rede de acesso público, as </a:t>
            </a:r>
            <a:r>
              <a:rPr lang="pt-BR" dirty="0" err="1" smtClean="0"/>
              <a:t>TICs</a:t>
            </a:r>
            <a:r>
              <a:rPr lang="pt-BR" dirty="0" smtClean="0"/>
              <a:t> são convocadas pelas doutrinas sobre a construção da hegemonia mundial – </a:t>
            </a:r>
            <a:r>
              <a:rPr lang="pt-BR" i="1" dirty="0" smtClean="0"/>
              <a:t>global </a:t>
            </a:r>
            <a:r>
              <a:rPr lang="pt-BR" i="1" dirty="0" err="1" smtClean="0"/>
              <a:t>democratic</a:t>
            </a:r>
            <a:r>
              <a:rPr lang="pt-BR" i="1" dirty="0" smtClean="0"/>
              <a:t> </a:t>
            </a:r>
            <a:r>
              <a:rPr lang="pt-BR" i="1" dirty="0" err="1" smtClean="0"/>
              <a:t>marketplace</a:t>
            </a:r>
            <a:r>
              <a:rPr lang="pt-BR" i="1" dirty="0" smtClean="0"/>
              <a:t> </a:t>
            </a:r>
            <a:r>
              <a:rPr lang="pt-BR" dirty="0" smtClean="0"/>
              <a:t>– consolidação do acúmulo de investimentos simbólicos – </a:t>
            </a:r>
            <a:r>
              <a:rPr lang="pt-BR" i="1" dirty="0" smtClean="0"/>
              <a:t>global </a:t>
            </a:r>
            <a:r>
              <a:rPr lang="pt-BR" i="1" dirty="0" err="1" smtClean="0"/>
              <a:t>information</a:t>
            </a:r>
            <a:r>
              <a:rPr lang="pt-BR" i="1" dirty="0" smtClean="0"/>
              <a:t> </a:t>
            </a:r>
            <a:r>
              <a:rPr lang="pt-BR" i="1" dirty="0" err="1" smtClean="0"/>
              <a:t>dominance</a:t>
            </a:r>
            <a:r>
              <a:rPr lang="pt-BR" dirty="0"/>
              <a:t> </a:t>
            </a:r>
            <a:r>
              <a:rPr lang="pt-BR" dirty="0" smtClean="0"/>
              <a:t>– hegemonia cultural/soft </a:t>
            </a:r>
            <a:r>
              <a:rPr lang="pt-BR" dirty="0" err="1" smtClean="0"/>
              <a:t>power</a:t>
            </a:r>
            <a:r>
              <a:rPr lang="pt-BR" dirty="0" smtClean="0"/>
              <a:t> (poder de sedução e recuo das estratégias que recorrem á força e </a:t>
            </a:r>
            <a:r>
              <a:rPr lang="pt-BR" dirty="0"/>
              <a:t>à</a:t>
            </a:r>
            <a:r>
              <a:rPr lang="pt-BR" dirty="0" smtClean="0"/>
              <a:t> coação).</a:t>
            </a:r>
          </a:p>
          <a:p>
            <a:r>
              <a:rPr lang="pt-BR" dirty="0" smtClean="0"/>
              <a:t>Segurança e defesa: </a:t>
            </a:r>
            <a:r>
              <a:rPr lang="pt-BR" i="1" dirty="0" err="1" smtClean="0"/>
              <a:t>netwar</a:t>
            </a:r>
            <a:r>
              <a:rPr lang="pt-BR" dirty="0" smtClean="0"/>
              <a:t> e </a:t>
            </a:r>
            <a:r>
              <a:rPr lang="pt-BR" i="1" dirty="0" err="1" smtClean="0"/>
              <a:t>cyberwar</a:t>
            </a:r>
            <a:r>
              <a:rPr lang="pt-BR" dirty="0" smtClean="0"/>
              <a:t>.</a:t>
            </a:r>
          </a:p>
          <a:p>
            <a:r>
              <a:rPr lang="pt-BR" b="1" dirty="0" smtClean="0"/>
              <a:t>Anos 2000 </a:t>
            </a:r>
            <a:r>
              <a:rPr lang="pt-BR" dirty="0" smtClean="0"/>
              <a:t>– Declaração sobre a sociedade global da informação – G8 – reconhecimento da existência da fratura digital sem tocar nas desigualdades – </a:t>
            </a:r>
            <a:r>
              <a:rPr lang="pt-BR" i="1" u="sng" dirty="0" err="1" smtClean="0"/>
              <a:t>tecnoapartheid</a:t>
            </a:r>
            <a:r>
              <a:rPr lang="pt-BR" dirty="0" smtClean="0"/>
              <a:t>.</a:t>
            </a:r>
          </a:p>
          <a:p>
            <a:r>
              <a:rPr lang="pt-BR" b="1" dirty="0" smtClean="0"/>
              <a:t>2001</a:t>
            </a:r>
            <a:r>
              <a:rPr lang="pt-BR" dirty="0" smtClean="0"/>
              <a:t>: Crise da crença na tecnologia – crise da representação de uma globalização regida pelo recurso imaterial e redescoberta dos desafios geopolíticos – crise da doutrina do </a:t>
            </a:r>
            <a:r>
              <a:rPr lang="pt-BR" i="1" dirty="0" smtClean="0"/>
              <a:t>soft </a:t>
            </a:r>
            <a:r>
              <a:rPr lang="pt-BR" i="1" dirty="0" err="1" smtClean="0"/>
              <a:t>power</a:t>
            </a:r>
            <a:r>
              <a:rPr lang="pt-BR" dirty="0" smtClean="0"/>
              <a:t> – retorno da força: novo modelo de Império </a:t>
            </a:r>
            <a:r>
              <a:rPr lang="pt-BR" dirty="0" smtClean="0">
                <a:solidFill>
                  <a:srgbClr val="C00000"/>
                </a:solidFill>
              </a:rPr>
              <a:t>→</a:t>
            </a:r>
            <a:r>
              <a:rPr lang="pt-BR" dirty="0" smtClean="0"/>
              <a:t> </a:t>
            </a:r>
            <a:r>
              <a:rPr lang="pt-BR" i="1" dirty="0" err="1" smtClean="0"/>
              <a:t>Timely</a:t>
            </a:r>
            <a:r>
              <a:rPr lang="pt-BR" i="1" dirty="0" smtClean="0"/>
              <a:t> </a:t>
            </a:r>
            <a:r>
              <a:rPr lang="pt-BR" i="1" dirty="0" err="1" smtClean="0"/>
              <a:t>knowledge</a:t>
            </a:r>
            <a:r>
              <a:rPr lang="pt-BR" i="1" dirty="0" smtClean="0"/>
              <a:t> </a:t>
            </a:r>
            <a:r>
              <a:rPr lang="pt-BR" i="1" dirty="0" err="1" smtClean="0"/>
              <a:t>flow</a:t>
            </a:r>
            <a:r>
              <a:rPr lang="pt-BR" i="1" dirty="0" smtClean="0"/>
              <a:t> </a:t>
            </a:r>
            <a:r>
              <a:rPr lang="pt-BR" dirty="0" smtClean="0"/>
              <a:t>(fluxo de conhecimento oportuno) divisa da nova doutrina militar sobre o </a:t>
            </a:r>
            <a:r>
              <a:rPr lang="pt-BR" i="1" dirty="0" smtClean="0"/>
              <a:t>network-</a:t>
            </a:r>
            <a:r>
              <a:rPr lang="pt-BR" i="1" dirty="0" err="1" smtClean="0"/>
              <a:t>centric</a:t>
            </a:r>
            <a:r>
              <a:rPr lang="pt-BR" i="1" dirty="0" smtClean="0"/>
              <a:t> </a:t>
            </a:r>
            <a:r>
              <a:rPr lang="pt-BR" i="1" dirty="0" err="1" smtClean="0"/>
              <a:t>war</a:t>
            </a:r>
            <a:r>
              <a:rPr lang="pt-BR" dirty="0" smtClean="0"/>
              <a:t>.</a:t>
            </a:r>
          </a:p>
          <a:p>
            <a:r>
              <a:rPr lang="pt-BR" dirty="0" smtClean="0"/>
              <a:t>Gestão do corpo social: obsessão institucional pela segurança – modelagem da macro utilização dos sistemas de informação – reativação da cooperação do complexo militar-industrial.</a:t>
            </a:r>
          </a:p>
          <a:p>
            <a:r>
              <a:rPr lang="pt-BR" dirty="0" smtClean="0"/>
              <a:t>Advento de um modo global de governo pelo medo e pela angústia.</a:t>
            </a:r>
            <a:endParaRPr lang="pt-BR" dirty="0"/>
          </a:p>
        </p:txBody>
      </p:sp>
    </p:spTree>
    <p:extLst>
      <p:ext uri="{BB962C8B-B14F-4D97-AF65-F5344CB8AC3E}">
        <p14:creationId xmlns:p14="http://schemas.microsoft.com/office/powerpoint/2010/main" val="1976440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solidFill>
                  <a:srgbClr val="C00000"/>
                </a:solidFill>
              </a:rPr>
              <a:t>Qual conhecimento? Quais produtores de conhecimento?</a:t>
            </a:r>
          </a:p>
          <a:p>
            <a:r>
              <a:rPr lang="pt-BR" dirty="0" smtClean="0"/>
              <a:t>Nova configuração de atores sociais e profissionais (nível nacional e internacional) retomam a questão das </a:t>
            </a:r>
            <a:r>
              <a:rPr lang="pt-BR" dirty="0" err="1" smtClean="0"/>
              <a:t>TICs</a:t>
            </a:r>
            <a:r>
              <a:rPr lang="pt-BR" dirty="0"/>
              <a:t> </a:t>
            </a:r>
            <a:r>
              <a:rPr lang="pt-BR" dirty="0" smtClean="0"/>
              <a:t>– problemáticas das políticas públicas </a:t>
            </a:r>
            <a:r>
              <a:rPr lang="pt-BR" dirty="0" smtClean="0">
                <a:solidFill>
                  <a:srgbClr val="C00000"/>
                </a:solidFill>
              </a:rPr>
              <a:t>→ </a:t>
            </a:r>
            <a:r>
              <a:rPr lang="pt-BR" dirty="0" smtClean="0"/>
              <a:t>choque entre </a:t>
            </a:r>
            <a:r>
              <a:rPr lang="pt-BR" dirty="0"/>
              <a:t>projetos opostos</a:t>
            </a:r>
            <a:r>
              <a:rPr lang="pt-BR" dirty="0" smtClean="0"/>
              <a:t> = “construção da macro utilização social das tecnologias se inscreve necessariamente num campo de forças políticas – “peritos coletivos”, intelectuais orgânicos.</a:t>
            </a:r>
          </a:p>
          <a:p>
            <a:r>
              <a:rPr lang="pt-BR" dirty="0" smtClean="0"/>
              <a:t>Oposição entre projetos diferenciados de reordenamento do mundo: evidenciam as diferenças que separam o projeto plural de divisão dos conhecimentos, na esfera da circulação e da produção, e o projeto de uma sociedade global da informação.</a:t>
            </a:r>
          </a:p>
          <a:p>
            <a:r>
              <a:rPr lang="pt-BR" dirty="0" smtClean="0">
                <a:solidFill>
                  <a:srgbClr val="C00000"/>
                </a:solidFill>
              </a:rPr>
              <a:t>Sociedade da informação = guiada pela tecnologia/sociedade do conhecimento – </a:t>
            </a:r>
            <a:r>
              <a:rPr lang="pt-BR" i="1" dirty="0" err="1" smtClean="0">
                <a:solidFill>
                  <a:srgbClr val="C00000"/>
                </a:solidFill>
              </a:rPr>
              <a:t>mind</a:t>
            </a:r>
            <a:r>
              <a:rPr lang="pt-BR" i="1" dirty="0" smtClean="0">
                <a:solidFill>
                  <a:srgbClr val="C00000"/>
                </a:solidFill>
              </a:rPr>
              <a:t> </a:t>
            </a:r>
            <a:r>
              <a:rPr lang="pt-BR" i="1" dirty="0" err="1" smtClean="0">
                <a:solidFill>
                  <a:srgbClr val="C00000"/>
                </a:solidFill>
              </a:rPr>
              <a:t>driven</a:t>
            </a:r>
            <a:r>
              <a:rPr lang="pt-BR" dirty="0" smtClean="0">
                <a:solidFill>
                  <a:srgbClr val="C00000"/>
                </a:solidFill>
              </a:rPr>
              <a:t>, guiadas pelo espírito.</a:t>
            </a:r>
          </a:p>
          <a:p>
            <a:r>
              <a:rPr lang="pt-BR" dirty="0" smtClean="0"/>
              <a:t>Sociedade</a:t>
            </a:r>
            <a:r>
              <a:rPr lang="pt-BR" dirty="0" smtClean="0">
                <a:solidFill>
                  <a:srgbClr val="C00000"/>
                </a:solidFill>
              </a:rPr>
              <a:t>s</a:t>
            </a:r>
            <a:r>
              <a:rPr lang="pt-BR" dirty="0" smtClean="0"/>
              <a:t> – diferentes regimes epistêmicos</a:t>
            </a:r>
          </a:p>
          <a:p>
            <a:r>
              <a:rPr lang="pt-BR" dirty="0" err="1" smtClean="0"/>
              <a:t>Knowledge</a:t>
            </a:r>
            <a:r>
              <a:rPr lang="pt-BR" dirty="0" smtClean="0"/>
              <a:t> - Saber</a:t>
            </a:r>
            <a:endParaRPr lang="pt-BR" dirty="0"/>
          </a:p>
        </p:txBody>
      </p:sp>
    </p:spTree>
    <p:extLst>
      <p:ext uri="{BB962C8B-B14F-4D97-AF65-F5344CB8AC3E}">
        <p14:creationId xmlns:p14="http://schemas.microsoft.com/office/powerpoint/2010/main" val="391950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Textos e Documentário</a:t>
            </a:r>
            <a:r>
              <a:rPr lang="pt-BR" dirty="0" smtClean="0"/>
              <a:t>:</a:t>
            </a:r>
            <a:endParaRPr lang="pt-BR" dirty="0"/>
          </a:p>
        </p:txBody>
      </p:sp>
      <p:sp>
        <p:nvSpPr>
          <p:cNvPr id="3" name="Espaço Reservado para Conteúdo 2"/>
          <p:cNvSpPr>
            <a:spLocks noGrp="1"/>
          </p:cNvSpPr>
          <p:nvPr>
            <p:ph idx="1"/>
          </p:nvPr>
        </p:nvSpPr>
        <p:spPr/>
        <p:txBody>
          <a:bodyPr>
            <a:normAutofit/>
          </a:bodyPr>
          <a:lstStyle/>
          <a:p>
            <a:pPr lvl="0"/>
            <a:r>
              <a:rPr lang="pt-BR" dirty="0" smtClean="0"/>
              <a:t>MATTELART</a:t>
            </a:r>
            <a:r>
              <a:rPr lang="pt-BR" dirty="0"/>
              <a:t>, A. </a:t>
            </a:r>
            <a:r>
              <a:rPr lang="pt-BR" b="1" dirty="0"/>
              <a:t>Sociedade do conhecimento e controle da informação e da comunicação</a:t>
            </a:r>
            <a:r>
              <a:rPr lang="pt-BR" dirty="0"/>
              <a:t>. Conferência proferida na sessão de aberta do V Encontro Latino de Economia Política da Informação, Comunicação e Cultura, realizado em Salvador, Bahia, Brasil, de 9 a 11 de novembro de </a:t>
            </a:r>
            <a:r>
              <a:rPr lang="pt-BR" dirty="0">
                <a:solidFill>
                  <a:srgbClr val="FF0000"/>
                </a:solidFill>
              </a:rPr>
              <a:t>2005</a:t>
            </a:r>
            <a:r>
              <a:rPr lang="pt-BR" dirty="0"/>
              <a:t>. Acessível em </a:t>
            </a:r>
            <a:r>
              <a:rPr lang="pt-BR" u="sng" dirty="0">
                <a:hlinkClick r:id="rId2"/>
              </a:rPr>
              <a:t>http://</a:t>
            </a:r>
            <a:r>
              <a:rPr lang="pt-BR" u="sng" dirty="0" smtClean="0">
                <a:hlinkClick r:id="rId2"/>
              </a:rPr>
              <a:t>www.gepicc.ufba.br/enlepicc/ArmandMattelartPortugues.pdf</a:t>
            </a:r>
            <a:endParaRPr lang="pt-BR" u="sng" dirty="0" smtClean="0"/>
          </a:p>
          <a:p>
            <a:r>
              <a:rPr lang="pt-BR" dirty="0"/>
              <a:t>GARCÍA CANCLINI, N. Introdução e Epílogo. In: </a:t>
            </a:r>
            <a:r>
              <a:rPr lang="pt-BR" b="1" dirty="0" err="1"/>
              <a:t>Ciudadanos</a:t>
            </a:r>
            <a:r>
              <a:rPr lang="pt-BR" b="1" dirty="0"/>
              <a:t> </a:t>
            </a:r>
            <a:r>
              <a:rPr lang="pt-BR" b="1" dirty="0" err="1"/>
              <a:t>reemplazados</a:t>
            </a:r>
            <a:r>
              <a:rPr lang="pt-BR" b="1" dirty="0"/>
              <a:t> por algoritmos</a:t>
            </a:r>
            <a:r>
              <a:rPr lang="pt-BR" dirty="0"/>
              <a:t>. Calas: </a:t>
            </a:r>
            <a:r>
              <a:rPr lang="pt-BR" dirty="0" err="1"/>
              <a:t>Mexico</a:t>
            </a:r>
            <a:r>
              <a:rPr lang="pt-BR" dirty="0"/>
              <a:t> y </a:t>
            </a:r>
            <a:r>
              <a:rPr lang="pt-BR" dirty="0" err="1"/>
              <a:t>Alemanía</a:t>
            </a:r>
            <a:r>
              <a:rPr lang="pt-BR" dirty="0"/>
              <a:t>, </a:t>
            </a:r>
            <a:r>
              <a:rPr lang="pt-BR" dirty="0">
                <a:solidFill>
                  <a:srgbClr val="FF0000"/>
                </a:solidFill>
              </a:rPr>
              <a:t>2019</a:t>
            </a:r>
            <a:r>
              <a:rPr lang="pt-BR" dirty="0"/>
              <a:t>. </a:t>
            </a:r>
            <a:endParaRPr lang="pt-BR" dirty="0" smtClean="0"/>
          </a:p>
          <a:p>
            <a:r>
              <a:rPr lang="pt-BR" dirty="0" smtClean="0"/>
              <a:t>FREENET?, </a:t>
            </a:r>
            <a:r>
              <a:rPr lang="pt-BR" dirty="0" smtClean="0">
                <a:solidFill>
                  <a:srgbClr val="FF0000"/>
                </a:solidFill>
              </a:rPr>
              <a:t>2016</a:t>
            </a:r>
            <a:r>
              <a:rPr lang="pt-BR" dirty="0" smtClean="0"/>
              <a:t>, 86’. Acessível em </a:t>
            </a:r>
            <a:r>
              <a:rPr lang="pt-BR" dirty="0">
                <a:hlinkClick r:id="rId3"/>
              </a:rPr>
              <a:t>https://vimeo.com/161511483</a:t>
            </a:r>
            <a:endParaRPr lang="pt-BR" dirty="0"/>
          </a:p>
          <a:p>
            <a:pPr lvl="0"/>
            <a:endParaRPr lang="pt-BR" dirty="0" smtClean="0"/>
          </a:p>
          <a:p>
            <a:pPr lvl="0"/>
            <a:endParaRPr lang="pt-BR" u="sng" dirty="0" smtClean="0"/>
          </a:p>
          <a:p>
            <a:pPr lvl="0"/>
            <a:endParaRPr lang="pt-BR" u="sng" dirty="0"/>
          </a:p>
          <a:p>
            <a:pPr marL="0" lvl="0" indent="0">
              <a:buNone/>
            </a:pPr>
            <a:endParaRPr lang="pt-BR" dirty="0"/>
          </a:p>
          <a:p>
            <a:pPr marL="0" indent="0">
              <a:buNone/>
            </a:pPr>
            <a:endParaRPr lang="pt-BR" dirty="0"/>
          </a:p>
          <a:p>
            <a:endParaRPr lang="pt-BR" dirty="0"/>
          </a:p>
        </p:txBody>
      </p:sp>
    </p:spTree>
    <p:extLst>
      <p:ext uri="{BB962C8B-B14F-4D97-AF65-F5344CB8AC3E}">
        <p14:creationId xmlns:p14="http://schemas.microsoft.com/office/powerpoint/2010/main" val="2790615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lnSpcReduction="10000"/>
          </a:bodyPr>
          <a:lstStyle/>
          <a:p>
            <a:r>
              <a:rPr lang="pt-BR" dirty="0" smtClean="0"/>
              <a:t>Propriedade intelectual </a:t>
            </a:r>
            <a:r>
              <a:rPr lang="pt-BR" dirty="0" smtClean="0">
                <a:solidFill>
                  <a:srgbClr val="C00000"/>
                </a:solidFill>
              </a:rPr>
              <a:t>→</a:t>
            </a:r>
            <a:r>
              <a:rPr lang="pt-BR" dirty="0" smtClean="0"/>
              <a:t> informação e saber tratados cada vez mais como um bem imaterial e apropriável.</a:t>
            </a:r>
          </a:p>
          <a:p>
            <a:r>
              <a:rPr lang="pt-BR" dirty="0" smtClean="0"/>
              <a:t>Modelos proprietários X outros modelos (software livre).</a:t>
            </a:r>
          </a:p>
          <a:p>
            <a:r>
              <a:rPr lang="pt-BR" dirty="0" smtClean="0"/>
              <a:t>Brasil e Argentina (2004) – projeto de reforma da OMPI - abordagem reequilibrada entre o bem público de transmissão do conhecimento e a propriedade privada.</a:t>
            </a:r>
          </a:p>
          <a:p>
            <a:r>
              <a:rPr lang="pt-BR" dirty="0" smtClean="0"/>
              <a:t>Interpelação dos movimentos sociais, </a:t>
            </a:r>
            <a:r>
              <a:rPr lang="pt-BR" dirty="0"/>
              <a:t>d</a:t>
            </a:r>
            <a:r>
              <a:rPr lang="pt-BR" dirty="0" smtClean="0"/>
              <a:t>as coligações das organizações profissionais da cultura, alguns governos de países do terceiro mundo.</a:t>
            </a:r>
          </a:p>
          <a:p>
            <a:r>
              <a:rPr lang="pt-BR" dirty="0" smtClean="0"/>
              <a:t>OMC</a:t>
            </a:r>
          </a:p>
          <a:p>
            <a:pPr marL="0" indent="0">
              <a:buNone/>
            </a:pPr>
            <a:endParaRPr lang="pt-BR" dirty="0"/>
          </a:p>
        </p:txBody>
      </p:sp>
    </p:spTree>
    <p:extLst>
      <p:ext uri="{BB962C8B-B14F-4D97-AF65-F5344CB8AC3E}">
        <p14:creationId xmlns:p14="http://schemas.microsoft.com/office/powerpoint/2010/main" val="693944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normAutofit fontScale="92500" lnSpcReduction="20000"/>
          </a:bodyPr>
          <a:lstStyle/>
          <a:p>
            <a:r>
              <a:rPr lang="pt-BR" dirty="0" smtClean="0">
                <a:solidFill>
                  <a:srgbClr val="C00000"/>
                </a:solidFill>
              </a:rPr>
              <a:t>Convenção sobre a diversidade cultural </a:t>
            </a:r>
            <a:r>
              <a:rPr lang="pt-BR" dirty="0" smtClean="0"/>
              <a:t>(2005): preocupação com o destino da diversidade cultural.</a:t>
            </a:r>
          </a:p>
          <a:p>
            <a:r>
              <a:rPr lang="pt-BR" dirty="0" smtClean="0"/>
              <a:t>Nova filosofia dos bens públicos comuns: cultura, informação, conhecimento, educação, saúde, meio ambiente, água, espectro das frequências de radiodifusão etc.</a:t>
            </a:r>
          </a:p>
          <a:p>
            <a:r>
              <a:rPr lang="pt-BR" dirty="0" smtClean="0"/>
              <a:t>Softwares livres</a:t>
            </a:r>
          </a:p>
          <a:p>
            <a:r>
              <a:rPr lang="pt-BR" dirty="0" smtClean="0">
                <a:solidFill>
                  <a:srgbClr val="C00000"/>
                </a:solidFill>
              </a:rPr>
              <a:t>Democratizar o espaço mundial da circulação da informação</a:t>
            </a:r>
            <a:r>
              <a:rPr lang="pt-BR" dirty="0" smtClean="0"/>
              <a:t>.</a:t>
            </a:r>
          </a:p>
          <a:p>
            <a:r>
              <a:rPr lang="pt-BR" dirty="0" smtClean="0"/>
              <a:t>“Não haverá “sociedade de saberes” sem questionamentos sobre os processos de concentração capitalista das indústrias culturais que, se não tomarmos cuidado, correm o risco de prefigurar lógicas estruturais nos modos de implantação dos dispositivos do conhecimento” – diversidade da mídia.</a:t>
            </a:r>
            <a:endParaRPr lang="pt-BR" dirty="0"/>
          </a:p>
        </p:txBody>
      </p:sp>
    </p:spTree>
    <p:extLst>
      <p:ext uri="{BB962C8B-B14F-4D97-AF65-F5344CB8AC3E}">
        <p14:creationId xmlns:p14="http://schemas.microsoft.com/office/powerpoint/2010/main" val="3101668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lstStyle/>
          <a:p>
            <a:pPr marL="0" indent="0" algn="just">
              <a:buNone/>
            </a:pPr>
            <a:r>
              <a:rPr lang="pt-BR" dirty="0" smtClean="0"/>
              <a:t>“Barrar a expansão dos monopólios cognitivos e as lógicas de rentabilidade financeira, a curto prazo, que limita a capacidade coletiva para desenvolver as inovações de interesse geral, é também questionar as relações de saber. Em um momento em que a sociedade tende a se converter em “empresa” e em que a relação ciência-sociedade tende a variar de acordo com o prisma empresarial, surge a necessidade de novas alianças em torno da pesquisa com todos os produtores de conhecimento abertos a fim de produzir conhecimentos sobre nosso mundo, bens públicos e inovações em resposta às demandas não comerciais da sociedade. Isto implica numa interrogação plural sobre as novas missões dos centros de pesquisa e de ensino superiores”.</a:t>
            </a:r>
            <a:endParaRPr lang="pt-BR" dirty="0"/>
          </a:p>
        </p:txBody>
      </p:sp>
    </p:spTree>
    <p:extLst>
      <p:ext uri="{BB962C8B-B14F-4D97-AF65-F5344CB8AC3E}">
        <p14:creationId xmlns:p14="http://schemas.microsoft.com/office/powerpoint/2010/main" val="646723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Sociedade </a:t>
            </a:r>
            <a:r>
              <a:rPr lang="pt-BR" sz="2400" b="1" dirty="0"/>
              <a:t>do conhecimento e controle da informação e da </a:t>
            </a:r>
            <a:r>
              <a:rPr lang="pt-BR" sz="2400" b="1" dirty="0" smtClean="0"/>
              <a:t>comunicação</a:t>
            </a:r>
            <a:br>
              <a:rPr lang="pt-BR" sz="2400" b="1" dirty="0" smtClean="0"/>
            </a:br>
            <a:r>
              <a:rPr lang="pt-BR" sz="2400" dirty="0" smtClean="0">
                <a:solidFill>
                  <a:srgbClr val="C00000"/>
                </a:solidFill>
              </a:rPr>
              <a:t>Armand </a:t>
            </a:r>
            <a:r>
              <a:rPr lang="pt-BR" sz="2400" dirty="0" err="1" smtClean="0">
                <a:solidFill>
                  <a:srgbClr val="C00000"/>
                </a:solidFill>
              </a:rPr>
              <a:t>Mattelart</a:t>
            </a:r>
            <a:endParaRPr lang="pt-BR" sz="2400" b="1" dirty="0"/>
          </a:p>
        </p:txBody>
      </p:sp>
      <p:sp>
        <p:nvSpPr>
          <p:cNvPr id="3" name="Espaço Reservado para Conteúdo 2"/>
          <p:cNvSpPr>
            <a:spLocks noGrp="1"/>
          </p:cNvSpPr>
          <p:nvPr>
            <p:ph idx="1"/>
          </p:nvPr>
        </p:nvSpPr>
        <p:spPr/>
        <p:txBody>
          <a:bodyPr/>
          <a:lstStyle/>
          <a:p>
            <a:r>
              <a:rPr lang="pt-BR" dirty="0" smtClean="0"/>
              <a:t>“</a:t>
            </a:r>
            <a:r>
              <a:rPr lang="pt-BR" dirty="0" smtClean="0">
                <a:solidFill>
                  <a:srgbClr val="C00000"/>
                </a:solidFill>
              </a:rPr>
              <a:t>Apenas a utopia do saber compartilhado na produção como no consumo pode nos munir contra os projetos de sociedade da informação ligados a seus engodos reciclados das ideologias etnocêntricas da modernização sem fim. Utopia cuja concretização torna-se enfim possível, ela é o único baluarte contra o retorno da barbárie</a:t>
            </a:r>
            <a:r>
              <a:rPr lang="pt-BR" dirty="0" smtClean="0"/>
              <a:t>”.</a:t>
            </a:r>
            <a:endParaRPr lang="pt-BR" dirty="0"/>
          </a:p>
        </p:txBody>
      </p:sp>
    </p:spTree>
    <p:extLst>
      <p:ext uri="{BB962C8B-B14F-4D97-AF65-F5344CB8AC3E}">
        <p14:creationId xmlns:p14="http://schemas.microsoft.com/office/powerpoint/2010/main" val="948272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smtClean="0"/>
              <a:t>Ideias titubeantes em tempo de confinamento</a:t>
            </a:r>
            <a:br>
              <a:rPr lang="pt-BR" sz="4000" dirty="0" smtClean="0"/>
            </a:br>
            <a:r>
              <a:rPr lang="pt-BR" sz="4000" dirty="0" smtClean="0"/>
              <a:t>Lucia, </a:t>
            </a:r>
            <a:r>
              <a:rPr lang="pt-BR" sz="4000" dirty="0" smtClean="0">
                <a:solidFill>
                  <a:srgbClr val="C00000"/>
                </a:solidFill>
              </a:rPr>
              <a:t>IEA</a:t>
            </a:r>
            <a:r>
              <a:rPr lang="pt-BR" sz="4000" dirty="0" smtClean="0"/>
              <a:t>, 2020</a:t>
            </a:r>
            <a:endParaRPr lang="pt-BR" sz="4000" dirty="0"/>
          </a:p>
        </p:txBody>
      </p:sp>
      <p:sp>
        <p:nvSpPr>
          <p:cNvPr id="3" name="Espaço Reservado para Conteúdo 2"/>
          <p:cNvSpPr>
            <a:spLocks noGrp="1"/>
          </p:cNvSpPr>
          <p:nvPr>
            <p:ph idx="1"/>
          </p:nvPr>
        </p:nvSpPr>
        <p:spPr/>
        <p:txBody>
          <a:bodyPr>
            <a:normAutofit/>
          </a:bodyPr>
          <a:lstStyle/>
          <a:p>
            <a:pPr algn="just"/>
            <a:r>
              <a:rPr lang="pt-BR" sz="1400" dirty="0" err="1" smtClean="0"/>
              <a:t>Byung</a:t>
            </a:r>
            <a:r>
              <a:rPr lang="pt-BR" sz="1400" dirty="0" err="1"/>
              <a:t>-</a:t>
            </a:r>
            <a:r>
              <a:rPr lang="pt-BR" sz="1400" dirty="0" err="1" smtClean="0"/>
              <a:t>Chul</a:t>
            </a:r>
            <a:r>
              <a:rPr lang="pt-BR" sz="1400" dirty="0" smtClean="0"/>
              <a:t> </a:t>
            </a:r>
            <a:r>
              <a:rPr lang="pt-BR" sz="1400" dirty="0" err="1" smtClean="0"/>
              <a:t>Han</a:t>
            </a:r>
            <a:r>
              <a:rPr lang="pt-BR" sz="1400" dirty="0" smtClean="0"/>
              <a:t> </a:t>
            </a:r>
            <a:r>
              <a:rPr lang="pt-BR" sz="1400" dirty="0"/>
              <a:t>publicou um artigo no jornal El País no último 22 de março intitulado “La </a:t>
            </a:r>
            <a:r>
              <a:rPr lang="pt-BR" sz="1400" dirty="0" err="1"/>
              <a:t>emergencia</a:t>
            </a:r>
            <a:r>
              <a:rPr lang="pt-BR" sz="1400" dirty="0"/>
              <a:t> viral y </a:t>
            </a:r>
            <a:r>
              <a:rPr lang="pt-BR" sz="1400" dirty="0" err="1"/>
              <a:t>el</a:t>
            </a:r>
            <a:r>
              <a:rPr lang="pt-BR" sz="1400" dirty="0"/>
              <a:t> mundo de </a:t>
            </a:r>
            <a:r>
              <a:rPr lang="pt-BR" sz="1400" dirty="0" err="1"/>
              <a:t>mañana</a:t>
            </a:r>
            <a:r>
              <a:rPr lang="pt-BR" sz="1400" dirty="0"/>
              <a:t>”. Suas indagações nascem do maior controle da pandemia nos países asiáticos em relação aos europeus, segundo ele por algumas características da Ásia: mentalidade autoritária que vem de uma longa tradição cultural (confucionismo), o que faz com que as pessoas sejam mais obedientes do que na Europa; maior crença no Estado; vida cotidiana mais organizada em países como China, Coreia e Japão; coletivismo mais do que individualismo; vigilância digital fartamente presente. Segundo </a:t>
            </a:r>
            <a:r>
              <a:rPr lang="pt-BR" sz="1400" dirty="0" err="1"/>
              <a:t>Han</a:t>
            </a:r>
            <a:r>
              <a:rPr lang="pt-BR" sz="1400" dirty="0"/>
              <a:t>, na Ásia os informáticos e os especialistas em </a:t>
            </a:r>
            <a:r>
              <a:rPr lang="pt-BR" sz="1400" dirty="0" err="1"/>
              <a:t>macrodados</a:t>
            </a:r>
            <a:r>
              <a:rPr lang="pt-BR" sz="1400" dirty="0"/>
              <a:t> combatem a pandemia tanto quanto os epidemiologistas e os virologistas. “Los </a:t>
            </a:r>
            <a:r>
              <a:rPr lang="pt-BR" sz="1400" dirty="0" err="1"/>
              <a:t>apologetas</a:t>
            </a:r>
            <a:r>
              <a:rPr lang="pt-BR" sz="1400" dirty="0"/>
              <a:t> de </a:t>
            </a:r>
            <a:r>
              <a:rPr lang="pt-BR" sz="1400" dirty="0" err="1"/>
              <a:t>la</a:t>
            </a:r>
            <a:r>
              <a:rPr lang="pt-BR" sz="1400" dirty="0"/>
              <a:t> </a:t>
            </a:r>
            <a:r>
              <a:rPr lang="pt-BR" sz="1400" dirty="0" err="1"/>
              <a:t>vigilancia</a:t>
            </a:r>
            <a:r>
              <a:rPr lang="pt-BR" sz="1400" dirty="0"/>
              <a:t> digital </a:t>
            </a:r>
            <a:r>
              <a:rPr lang="pt-BR" sz="1400" dirty="0" err="1"/>
              <a:t>proclamarían</a:t>
            </a:r>
            <a:r>
              <a:rPr lang="pt-BR" sz="1400" dirty="0"/>
              <a:t> que </a:t>
            </a:r>
            <a:r>
              <a:rPr lang="pt-BR" sz="1400" dirty="0" err="1"/>
              <a:t>el</a:t>
            </a:r>
            <a:r>
              <a:rPr lang="pt-BR" sz="1400" dirty="0"/>
              <a:t> big data salva vidas humanas”. Há pouca consciência crítica com relação à vigilância digital nessa região, diz ele, e na </a:t>
            </a:r>
            <a:r>
              <a:rPr lang="pt-BR" sz="1400" dirty="0">
                <a:solidFill>
                  <a:srgbClr val="C00000"/>
                </a:solidFill>
              </a:rPr>
              <a:t>China não há momento da vida social que não seja sob vigilância e sob avaliação, que se tornou um sistema de créditos dos cidadãos em sua conduta social. Há 200 milhões de câmeras de segurança espalhadas pelo território chinês, muitas das quais providas de uma tecnologia fina de reconhecimento facial. Essas câmeras, dotadas de inteligência artificial, mapeiam em tempo integral o comportamento dos cidadãos em suas mais diversas atividades no espaço social. Pois, tal aparato foi extremamente eficiente no controle da pandemia viral. Quando alguém sai da estação de trem em Pequim é captado por uma câmera que mede sua temperatura corporal e imediatamente informa aos demais passageiros do vagão, através dos telefones celulares, se há alguma anormalidade. </a:t>
            </a:r>
            <a:r>
              <a:rPr lang="pt-BR" sz="1400" dirty="0" err="1">
                <a:solidFill>
                  <a:srgbClr val="C00000"/>
                </a:solidFill>
              </a:rPr>
              <a:t>Drones</a:t>
            </a:r>
            <a:r>
              <a:rPr lang="pt-BR" sz="1400" dirty="0">
                <a:solidFill>
                  <a:srgbClr val="C00000"/>
                </a:solidFill>
              </a:rPr>
              <a:t> vigiam a quarentena</a:t>
            </a:r>
            <a:r>
              <a:rPr lang="pt-BR" sz="1400" dirty="0"/>
              <a:t>. </a:t>
            </a:r>
            <a:r>
              <a:rPr lang="pt-BR" sz="1400" dirty="0" err="1"/>
              <a:t>Biopolítica</a:t>
            </a:r>
            <a:r>
              <a:rPr lang="pt-BR" sz="1400" dirty="0"/>
              <a:t> digital que acompanha a </a:t>
            </a:r>
            <a:r>
              <a:rPr lang="pt-BR" sz="1400" dirty="0" err="1"/>
              <a:t>psicopolítica</a:t>
            </a:r>
            <a:r>
              <a:rPr lang="pt-BR" sz="1400" dirty="0"/>
              <a:t> digital, destaca </a:t>
            </a:r>
            <a:r>
              <a:rPr lang="pt-BR" sz="1400" dirty="0" err="1"/>
              <a:t>Han</a:t>
            </a:r>
            <a:r>
              <a:rPr lang="pt-BR" sz="1400" dirty="0"/>
              <a:t>.</a:t>
            </a:r>
          </a:p>
          <a:p>
            <a:pPr algn="just"/>
            <a:r>
              <a:rPr lang="pt-BR" sz="1400" dirty="0"/>
              <a:t>A perspectiva exposta por </a:t>
            </a:r>
            <a:r>
              <a:rPr lang="pt-BR" sz="1400" dirty="0" err="1"/>
              <a:t>Han</a:t>
            </a:r>
            <a:r>
              <a:rPr lang="pt-BR" sz="1400" dirty="0"/>
              <a:t> contrapõe liberdade à segurança. A China poderá vender seu Estado policial digital como um modelo de êxito contra a pandemia. O medo, a insegurança e a comoção que atinge cada cidadão em sua pequena esfera é momento propício para a instauração de um maior controle sobre os corpos, a adoção de um estado de exceção em perspectiva permanente, a entrega sem receio da liberdade em favor da segurança, um regime policial digital que traz um momentâneo conforto em tempos em que a queda no vazio é tão desconcertante.</a:t>
            </a:r>
            <a:endParaRPr lang="pt-BR" sz="1400" dirty="0"/>
          </a:p>
        </p:txBody>
      </p:sp>
    </p:spTree>
    <p:extLst>
      <p:ext uri="{BB962C8B-B14F-4D97-AF65-F5344CB8AC3E}">
        <p14:creationId xmlns:p14="http://schemas.microsoft.com/office/powerpoint/2010/main" val="177904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err="1" smtClean="0">
                <a:solidFill>
                  <a:srgbClr val="C00000"/>
                </a:solidFill>
              </a:rPr>
              <a:t>Ciudadanos</a:t>
            </a:r>
            <a:r>
              <a:rPr lang="pt-BR" dirty="0" smtClean="0">
                <a:solidFill>
                  <a:srgbClr val="C00000"/>
                </a:solidFill>
              </a:rPr>
              <a:t> </a:t>
            </a:r>
            <a:r>
              <a:rPr lang="pt-BR" dirty="0" err="1" smtClean="0">
                <a:solidFill>
                  <a:srgbClr val="C00000"/>
                </a:solidFill>
              </a:rPr>
              <a:t>reemplazados</a:t>
            </a:r>
            <a:r>
              <a:rPr lang="pt-BR" dirty="0" smtClean="0">
                <a:solidFill>
                  <a:srgbClr val="C00000"/>
                </a:solidFill>
              </a:rPr>
              <a:t> por algoritmos</a:t>
            </a:r>
            <a:endParaRPr lang="pt-BR" dirty="0">
              <a:solidFill>
                <a:srgbClr val="C00000"/>
              </a:solidFill>
            </a:endParaRPr>
          </a:p>
        </p:txBody>
      </p:sp>
      <p:sp>
        <p:nvSpPr>
          <p:cNvPr id="5" name="Subtítulo 4"/>
          <p:cNvSpPr>
            <a:spLocks noGrp="1"/>
          </p:cNvSpPr>
          <p:nvPr>
            <p:ph type="subTitle" idx="1"/>
          </p:nvPr>
        </p:nvSpPr>
        <p:spPr/>
        <p:txBody>
          <a:bodyPr/>
          <a:lstStyle/>
          <a:p>
            <a:endParaRPr lang="pt-BR" dirty="0" smtClean="0"/>
          </a:p>
          <a:p>
            <a:endParaRPr lang="pt-BR" dirty="0"/>
          </a:p>
          <a:p>
            <a:r>
              <a:rPr lang="pt-BR" dirty="0" err="1" smtClean="0"/>
              <a:t>Néstor</a:t>
            </a:r>
            <a:r>
              <a:rPr lang="pt-BR" dirty="0" smtClean="0"/>
              <a:t> García </a:t>
            </a:r>
            <a:r>
              <a:rPr lang="pt-BR" dirty="0" err="1" smtClean="0"/>
              <a:t>Canclini</a:t>
            </a:r>
            <a:endParaRPr lang="pt-BR" dirty="0" smtClean="0"/>
          </a:p>
        </p:txBody>
      </p:sp>
    </p:spTree>
    <p:extLst>
      <p:ext uri="{BB962C8B-B14F-4D97-AF65-F5344CB8AC3E}">
        <p14:creationId xmlns:p14="http://schemas.microsoft.com/office/powerpoint/2010/main" val="4132127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Néstor García Canclini: Antropólogo da contemporaneidad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8404" y="1825625"/>
            <a:ext cx="82951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70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400" b="1" dirty="0" err="1" smtClean="0"/>
              <a:t>Ciudadanos</a:t>
            </a:r>
            <a:r>
              <a:rPr lang="pt-BR" sz="2400" b="1" dirty="0" smtClean="0"/>
              <a:t> </a:t>
            </a:r>
            <a:r>
              <a:rPr lang="pt-BR" sz="2400" b="1" dirty="0" err="1" smtClean="0"/>
              <a:t>reemplazados</a:t>
            </a:r>
            <a:r>
              <a:rPr lang="pt-BR" sz="2400" b="1" dirty="0" smtClean="0"/>
              <a:t> por algoritmos</a:t>
            </a:r>
            <a:r>
              <a:rPr lang="pt-BR" dirty="0" smtClean="0"/>
              <a:t/>
            </a:r>
            <a:br>
              <a:rPr lang="pt-BR" dirty="0" smtClean="0"/>
            </a:br>
            <a:r>
              <a:rPr lang="pt-BR" sz="2800" dirty="0" err="1" smtClean="0">
                <a:solidFill>
                  <a:srgbClr val="C00000"/>
                </a:solidFill>
              </a:rPr>
              <a:t>Néstor</a:t>
            </a:r>
            <a:r>
              <a:rPr lang="pt-BR" sz="2800" dirty="0" smtClean="0">
                <a:solidFill>
                  <a:srgbClr val="C00000"/>
                </a:solidFill>
              </a:rPr>
              <a:t> García </a:t>
            </a:r>
            <a:r>
              <a:rPr lang="pt-BR" sz="2800" dirty="0" err="1" smtClean="0">
                <a:solidFill>
                  <a:srgbClr val="C00000"/>
                </a:solidFill>
              </a:rPr>
              <a:t>Canclini</a:t>
            </a:r>
            <a:endParaRPr lang="pt-BR" sz="28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lgn="just">
              <a:buNone/>
            </a:pPr>
            <a:r>
              <a:rPr lang="es-ES" dirty="0" smtClean="0"/>
              <a:t>“</a:t>
            </a:r>
            <a:r>
              <a:rPr lang="es-ES" dirty="0" smtClean="0">
                <a:solidFill>
                  <a:srgbClr val="C00000"/>
                </a:solidFill>
              </a:rPr>
              <a:t>Hay </a:t>
            </a:r>
            <a:r>
              <a:rPr lang="es-ES" dirty="0">
                <a:solidFill>
                  <a:srgbClr val="C00000"/>
                </a:solidFill>
              </a:rPr>
              <a:t>un lugar donde hubo derechos y ahora perplejidad: el de los ciudadanos en el capitalismo global y electrónico. ¿A quién le importamos los ciudadanos?</a:t>
            </a:r>
            <a:r>
              <a:rPr lang="es-ES" dirty="0"/>
              <a:t> Muchos partidos y sindicatos parecen reducirse a cúpulas que se distribuyen prebendas. Desde la expansión de la </a:t>
            </a:r>
            <a:r>
              <a:rPr lang="es-ES" dirty="0" err="1"/>
              <a:t>videopolítica</a:t>
            </a:r>
            <a:r>
              <a:rPr lang="es-ES" dirty="0"/>
              <a:t>, la televisión canaliza quejas y críticas sociales a los gobernantes tratándonos como espectadores. Las redes prometen horizontalidad y participación, pero suelen generar movimientos de alta intensidad y corta duración. </a:t>
            </a:r>
            <a:endParaRPr lang="es-ES" dirty="0" smtClean="0"/>
          </a:p>
          <a:p>
            <a:pPr marL="0" indent="0" algn="just">
              <a:buNone/>
            </a:pPr>
            <a:r>
              <a:rPr lang="es-ES" dirty="0" smtClean="0"/>
              <a:t>Nuestras </a:t>
            </a:r>
            <a:r>
              <a:rPr lang="es-ES" dirty="0"/>
              <a:t>opiniones y comportamientos, capturados por algoritmos, quedan subordinados a corporaciones globalizadas. El espacio público se vuelve opaco y lejano. </a:t>
            </a:r>
            <a:r>
              <a:rPr lang="es-ES" dirty="0">
                <a:solidFill>
                  <a:srgbClr val="C00000"/>
                </a:solidFill>
              </a:rPr>
              <a:t>La </a:t>
            </a:r>
            <a:r>
              <a:rPr lang="es-ES" dirty="0" err="1">
                <a:solidFill>
                  <a:srgbClr val="C00000"/>
                </a:solidFill>
              </a:rPr>
              <a:t>desciudadanización</a:t>
            </a:r>
            <a:r>
              <a:rPr lang="es-ES" dirty="0">
                <a:solidFill>
                  <a:srgbClr val="C00000"/>
                </a:solidFill>
              </a:rPr>
              <a:t> se radicaliza</a:t>
            </a:r>
            <a:r>
              <a:rPr lang="es-ES" dirty="0"/>
              <a:t>, mientras algunos sectores se reinventan y ganan batallas parciales: por los derechos humanos, por la equidad de género, contra la destrucción ecológica, etc. Pero los usos neoliberales de las tecnologías mantienen y ahondan las desigualdades crónicas del capitalismo. </a:t>
            </a:r>
            <a:r>
              <a:rPr lang="es-ES" dirty="0">
                <a:solidFill>
                  <a:srgbClr val="C00000"/>
                </a:solidFill>
              </a:rPr>
              <a:t>¿Qué alternativas tenemos ante esta desposesión? ¿Disidencias, </a:t>
            </a:r>
            <a:r>
              <a:rPr lang="es-ES" dirty="0" err="1">
                <a:solidFill>
                  <a:srgbClr val="C00000"/>
                </a:solidFill>
              </a:rPr>
              <a:t>hackeos</a:t>
            </a:r>
            <a:r>
              <a:rPr lang="es-ES" dirty="0">
                <a:solidFill>
                  <a:srgbClr val="C00000"/>
                </a:solidFill>
              </a:rPr>
              <a:t>? ¿Cuál es el lugar del voto, esa relación entre Estado y sociedad reprogramada por las tecnologías y el mercado, cuyo valor es cuestionado por movimientos sociales independientes</a:t>
            </a:r>
            <a:r>
              <a:rPr lang="es-ES" dirty="0" smtClean="0">
                <a:solidFill>
                  <a:srgbClr val="C00000"/>
                </a:solidFill>
              </a:rPr>
              <a:t>?” </a:t>
            </a:r>
            <a:endParaRPr lang="pt-BR" dirty="0">
              <a:solidFill>
                <a:srgbClr val="C00000"/>
              </a:solidFill>
            </a:endParaRPr>
          </a:p>
        </p:txBody>
      </p:sp>
    </p:spTree>
    <p:extLst>
      <p:ext uri="{BB962C8B-B14F-4D97-AF65-F5344CB8AC3E}">
        <p14:creationId xmlns:p14="http://schemas.microsoft.com/office/powerpoint/2010/main" val="359823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400" b="1" dirty="0" err="1" smtClean="0"/>
              <a:t>Ciudadanos</a:t>
            </a:r>
            <a:r>
              <a:rPr lang="pt-BR" sz="2400" b="1" dirty="0" smtClean="0"/>
              <a:t> </a:t>
            </a:r>
            <a:r>
              <a:rPr lang="pt-BR" sz="2400" b="1" dirty="0" err="1" smtClean="0"/>
              <a:t>reemplazados</a:t>
            </a:r>
            <a:r>
              <a:rPr lang="pt-BR" sz="2400" b="1" dirty="0" smtClean="0"/>
              <a:t> por algoritmos</a:t>
            </a:r>
            <a:r>
              <a:rPr lang="pt-BR" dirty="0" smtClean="0"/>
              <a:t/>
            </a:r>
            <a:br>
              <a:rPr lang="pt-BR" dirty="0" smtClean="0"/>
            </a:br>
            <a:r>
              <a:rPr lang="pt-BR" sz="2800" dirty="0" err="1" smtClean="0">
                <a:solidFill>
                  <a:srgbClr val="C00000"/>
                </a:solidFill>
              </a:rPr>
              <a:t>Néstor</a:t>
            </a:r>
            <a:r>
              <a:rPr lang="pt-BR" sz="2800" dirty="0" smtClean="0">
                <a:solidFill>
                  <a:srgbClr val="C00000"/>
                </a:solidFill>
              </a:rPr>
              <a:t> García </a:t>
            </a:r>
            <a:r>
              <a:rPr lang="pt-BR" sz="2800" dirty="0" err="1" smtClean="0">
                <a:solidFill>
                  <a:srgbClr val="C00000"/>
                </a:solidFill>
              </a:rPr>
              <a:t>Canclini</a:t>
            </a:r>
            <a:endParaRPr lang="pt-BR" sz="28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endParaRPr lang="es-ES" dirty="0" smtClean="0"/>
          </a:p>
          <a:p>
            <a:pPr marL="0" indent="0" algn="just">
              <a:buNone/>
            </a:pPr>
            <a:r>
              <a:rPr lang="es-ES" dirty="0" smtClean="0">
                <a:solidFill>
                  <a:srgbClr val="C00000"/>
                </a:solidFill>
              </a:rPr>
              <a:t>¿</a:t>
            </a:r>
            <a:r>
              <a:rPr lang="es-ES" dirty="0">
                <a:solidFill>
                  <a:srgbClr val="C00000"/>
                </a:solidFill>
              </a:rPr>
              <a:t>Qué alternativas tenemos ante esta desposesión? ¿Disidencias, </a:t>
            </a:r>
            <a:r>
              <a:rPr lang="es-ES" dirty="0" err="1">
                <a:solidFill>
                  <a:srgbClr val="C00000"/>
                </a:solidFill>
              </a:rPr>
              <a:t>hackeos</a:t>
            </a:r>
            <a:r>
              <a:rPr lang="es-ES" dirty="0">
                <a:solidFill>
                  <a:srgbClr val="C00000"/>
                </a:solidFill>
              </a:rPr>
              <a:t>? ¿Cuál es el lugar del voto, esa relación entre Estado y sociedad reprogramada por las tecnologías y el mercado, cuyo valor es cuestionado por movimientos sociales independientes</a:t>
            </a:r>
            <a:r>
              <a:rPr lang="es-ES" dirty="0" smtClean="0">
                <a:solidFill>
                  <a:srgbClr val="C00000"/>
                </a:solidFill>
              </a:rPr>
              <a:t>?</a:t>
            </a:r>
          </a:p>
          <a:p>
            <a:pPr marL="0" indent="0" algn="just">
              <a:buNone/>
            </a:pPr>
            <a:r>
              <a:rPr lang="es-ES" dirty="0" smtClean="0">
                <a:solidFill>
                  <a:srgbClr val="C00000"/>
                </a:solidFill>
              </a:rPr>
              <a:t>¿A quién reclamamos?</a:t>
            </a:r>
            <a:endParaRPr lang="pt-BR" dirty="0">
              <a:solidFill>
                <a:srgbClr val="C00000"/>
              </a:solidFill>
            </a:endParaRPr>
          </a:p>
        </p:txBody>
      </p:sp>
    </p:spTree>
    <p:extLst>
      <p:ext uri="{BB962C8B-B14F-4D97-AF65-F5344CB8AC3E}">
        <p14:creationId xmlns:p14="http://schemas.microsoft.com/office/powerpoint/2010/main" val="2338215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es-ES" dirty="0" err="1" smtClean="0">
                <a:solidFill>
                  <a:srgbClr val="C00000"/>
                </a:solidFill>
              </a:rPr>
              <a:t>Desglobalização</a:t>
            </a:r>
            <a:r>
              <a:rPr lang="es-ES" dirty="0" smtClean="0"/>
              <a:t>: Lo </a:t>
            </a:r>
            <a:r>
              <a:rPr lang="es-ES" dirty="0"/>
              <a:t>único que al </a:t>
            </a:r>
            <a:r>
              <a:rPr lang="es-ES" dirty="0" smtClean="0"/>
              <a:t>final </a:t>
            </a:r>
            <a:r>
              <a:rPr lang="es-ES" dirty="0"/>
              <a:t>parece haberse globalizado es la sensación de que casi todos perdemos</a:t>
            </a:r>
            <a:r>
              <a:rPr lang="es-ES" dirty="0" smtClean="0"/>
              <a:t>.</a:t>
            </a:r>
          </a:p>
          <a:p>
            <a:pPr algn="just"/>
            <a:r>
              <a:rPr lang="es-ES" dirty="0"/>
              <a:t>Al mismo tiempo, las tecnologías digitales, asociadas a la globalización socioeconómica y cultural, fomentan certezas de lo que ganamos: más información y entretenimiento </a:t>
            </a:r>
            <a:r>
              <a:rPr lang="es-ES" dirty="0" smtClean="0"/>
              <a:t>diversificado</a:t>
            </a:r>
            <a:r>
              <a:rPr lang="es-ES" dirty="0"/>
              <a:t>, espacios para debatir y participar, acceso a bienes, mensajes y servicios no disponibles en la propia nación</a:t>
            </a:r>
            <a:r>
              <a:rPr lang="es-ES" dirty="0" smtClean="0"/>
              <a:t>.</a:t>
            </a:r>
          </a:p>
          <a:p>
            <a:pPr algn="just"/>
            <a:r>
              <a:rPr lang="es-ES" dirty="0"/>
              <a:t>Ahora los beneficios de la conectividad global y veloz vienen fatalmente con la infiltración en las pantallas personales de quienes comercializan nuestros usos de las redes: no es disfrutable tener que atravesar cada día la maleza del spam, la publicidad indeseada y las noticias sospechosas que vuelven indiscernible lo que ocurre. Las dificultades de actuar en el desorden del mundo van junto con las de conocerlo y comunicarnos. </a:t>
            </a:r>
            <a:endParaRPr lang="pt-BR" dirty="0"/>
          </a:p>
        </p:txBody>
      </p:sp>
    </p:spTree>
    <p:extLst>
      <p:ext uri="{BB962C8B-B14F-4D97-AF65-F5344CB8AC3E}">
        <p14:creationId xmlns:p14="http://schemas.microsoft.com/office/powerpoint/2010/main" val="64705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sz="3600" dirty="0" smtClean="0"/>
              <a:t>Intelectuais negros e produção do conhecimento: algumas reflexões sobre a realidade brasileira (Epistemologias do Sul)</a:t>
            </a:r>
            <a:r>
              <a:rPr lang="pt-BR" sz="3600" dirty="0"/>
              <a:t/>
            </a:r>
            <a:br>
              <a:rPr lang="pt-BR" sz="3600" dirty="0"/>
            </a:br>
            <a:r>
              <a:rPr lang="pt-BR" sz="3100" dirty="0" err="1" smtClean="0">
                <a:solidFill>
                  <a:srgbClr val="C00000"/>
                </a:solidFill>
              </a:rPr>
              <a:t>Nilma</a:t>
            </a:r>
            <a:r>
              <a:rPr lang="pt-BR" sz="3100" dirty="0" smtClean="0">
                <a:solidFill>
                  <a:srgbClr val="C00000"/>
                </a:solidFill>
              </a:rPr>
              <a:t> Gomes </a:t>
            </a:r>
            <a:r>
              <a:rPr lang="pt-BR" dirty="0" smtClean="0"/>
              <a:t/>
            </a:r>
            <a:br>
              <a:rPr lang="pt-BR" dirty="0" smtClean="0"/>
            </a:br>
            <a:r>
              <a:rPr lang="pt-BR" dirty="0" smtClean="0"/>
              <a:t/>
            </a:r>
            <a:br>
              <a:rPr lang="pt-BR" dirty="0" smtClean="0"/>
            </a:br>
            <a:endParaRPr lang="pt-BR" sz="1800" dirty="0"/>
          </a:p>
        </p:txBody>
      </p:sp>
      <p:sp>
        <p:nvSpPr>
          <p:cNvPr id="3" name="Espaço Reservado para Conteúdo 2"/>
          <p:cNvSpPr>
            <a:spLocks noGrp="1"/>
          </p:cNvSpPr>
          <p:nvPr>
            <p:ph idx="1"/>
          </p:nvPr>
        </p:nvSpPr>
        <p:spPr/>
        <p:txBody>
          <a:bodyPr>
            <a:normAutofit/>
          </a:bodyPr>
          <a:lstStyle/>
          <a:p>
            <a:pPr marL="0" lvl="0" indent="0" algn="just">
              <a:buNone/>
            </a:pPr>
            <a:r>
              <a:rPr lang="pt-BR" dirty="0" smtClean="0"/>
              <a:t>Uma </a:t>
            </a:r>
            <a:r>
              <a:rPr lang="pt-BR" dirty="0"/>
              <a:t>sociedade e uma universidade que se pretendem democráticas são reconhecidas não somente pela contribuição teórica para o campo da produção do conhecimento e para o avanço tecnológico que conseguem provocar na sociedade. Esse reconhecimento passa, necessariamente, pela sua capacidade de se colocar diante dos problemas e demandas sociais do seu tempo e gerar conhecimentos e ações que impulsionam a sociedade e a própria ciência a se democratizarem cada vez mais e se redefinirem por dentro e por fora. </a:t>
            </a:r>
            <a:r>
              <a:rPr lang="pt-BR" dirty="0" smtClean="0"/>
              <a:t>Uma democracia que não se perca na construção de uma cidadania abstrata, mas, sim, na efetivação da igualdade de direitos e, dentre estes, o direito à diferença.</a:t>
            </a:r>
            <a:endParaRPr lang="pt-BR" dirty="0"/>
          </a:p>
          <a:p>
            <a:pPr algn="just">
              <a:lnSpc>
                <a:spcPct val="150000"/>
              </a:lnSpc>
              <a:spcAft>
                <a:spcPts val="800"/>
              </a:spcAft>
            </a:pP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endParaRPr lang="pt-BR" dirty="0"/>
          </a:p>
          <a:p>
            <a:endParaRPr lang="pt-BR" dirty="0"/>
          </a:p>
        </p:txBody>
      </p:sp>
    </p:spTree>
    <p:extLst>
      <p:ext uri="{BB962C8B-B14F-4D97-AF65-F5344CB8AC3E}">
        <p14:creationId xmlns:p14="http://schemas.microsoft.com/office/powerpoint/2010/main" val="1901428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algn="just"/>
            <a:r>
              <a:rPr lang="pt-BR" dirty="0" err="1" smtClean="0">
                <a:solidFill>
                  <a:srgbClr val="C00000"/>
                </a:solidFill>
              </a:rPr>
              <a:t>Descidadanização</a:t>
            </a:r>
            <a:r>
              <a:rPr lang="pt-BR" dirty="0" smtClean="0"/>
              <a:t>: </a:t>
            </a:r>
            <a:r>
              <a:rPr lang="es-ES" dirty="0"/>
              <a:t>Para explicar la </a:t>
            </a:r>
            <a:r>
              <a:rPr lang="es-ES" dirty="0" err="1"/>
              <a:t>desciudadanización</a:t>
            </a:r>
            <a:r>
              <a:rPr lang="es-ES" dirty="0"/>
              <a:t> y las vías emergentes de ciudadanía, sería preciso ocuparnos de lo que queda del ejercicio ciudadano en partidos, sindicatos, agrupaciones religiosas y étnicas, lo que se activa con fuerza en movimientos feministas y otros que están desplazando las militancias tradicionales; también habría que seguir la recepción de relatos literarios y </a:t>
            </a:r>
            <a:r>
              <a:rPr lang="es-ES" dirty="0" err="1"/>
              <a:t>cientícos</a:t>
            </a:r>
            <a:r>
              <a:rPr lang="es-ES" dirty="0"/>
              <a:t>, de cadenas televisivas y de series como </a:t>
            </a:r>
            <a:r>
              <a:rPr lang="es-ES" dirty="0" err="1"/>
              <a:t>Westworld</a:t>
            </a:r>
            <a:r>
              <a:rPr lang="es-ES" dirty="0"/>
              <a:t> y Black </a:t>
            </a:r>
            <a:r>
              <a:rPr lang="es-ES" dirty="0" err="1"/>
              <a:t>Mirror</a:t>
            </a:r>
            <a:r>
              <a:rPr lang="es-ES" dirty="0"/>
              <a:t>, las redes </a:t>
            </a:r>
            <a:r>
              <a:rPr lang="es-ES" dirty="0" err="1"/>
              <a:t>sociodigitales</a:t>
            </a:r>
            <a:r>
              <a:rPr lang="es-ES" dirty="0"/>
              <a:t> y sus diversos usos, o sea, actores empoderados global o regionalmente que ensayan pensamientos y acciones sobre qué podemos hacer o no respecto de la </a:t>
            </a:r>
            <a:r>
              <a:rPr lang="es-ES" dirty="0" err="1"/>
              <a:t>desglobalización</a:t>
            </a:r>
            <a:r>
              <a:rPr lang="es-ES" dirty="0"/>
              <a:t> y las crisis ecológicas. </a:t>
            </a:r>
            <a:endParaRPr lang="es-ES" dirty="0" smtClean="0"/>
          </a:p>
          <a:p>
            <a:pPr algn="just"/>
            <a:r>
              <a:rPr lang="es-ES" dirty="0"/>
              <a:t>El lugar central asignado a los jóvenes en este texto se justica porque, aun cuando su edad los haya hecho perder menos, muestran las formas más extendidas de precariedad. Esta paradoja anuncia cómo será por largo tiempo el futuro del capitalismo: exposición constante al desempleo y la inseguridad de las violencias, además de sumisión a las formas de </a:t>
            </a:r>
            <a:r>
              <a:rPr lang="es-ES" dirty="0" err="1"/>
              <a:t>gubernamentalidad</a:t>
            </a:r>
            <a:r>
              <a:rPr lang="es-ES" dirty="0"/>
              <a:t> algorítmica y </a:t>
            </a:r>
            <a:r>
              <a:rPr lang="es-ES" dirty="0" err="1"/>
              <a:t>desgobernabilidad</a:t>
            </a:r>
            <a:r>
              <a:rPr lang="es-ES" dirty="0"/>
              <a:t> </a:t>
            </a:r>
            <a:r>
              <a:rPr lang="es-ES" dirty="0" smtClean="0"/>
              <a:t>mafiosa</a:t>
            </a:r>
            <a:r>
              <a:rPr lang="es-ES" dirty="0"/>
              <a:t>.</a:t>
            </a:r>
            <a:endParaRPr lang="pt-BR" dirty="0"/>
          </a:p>
        </p:txBody>
      </p:sp>
    </p:spTree>
    <p:extLst>
      <p:ext uri="{BB962C8B-B14F-4D97-AF65-F5344CB8AC3E}">
        <p14:creationId xmlns:p14="http://schemas.microsoft.com/office/powerpoint/2010/main" val="3921117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algn="just"/>
            <a:r>
              <a:rPr lang="es-ES" dirty="0"/>
              <a:t>Para ser ciudadano o ciudadana ¿qué es lo que importa saber: los nombres de los candidatos de los partidos (en Brasil son 35) o para </a:t>
            </a:r>
            <a:r>
              <a:rPr lang="es-ES" dirty="0" smtClean="0"/>
              <a:t>quién </a:t>
            </a:r>
            <a:r>
              <a:rPr lang="es-ES" dirty="0"/>
              <a:t>roban los espías cibernéticos</a:t>
            </a:r>
            <a:r>
              <a:rPr lang="es-ES" dirty="0" smtClean="0"/>
              <a:t>?</a:t>
            </a:r>
          </a:p>
          <a:p>
            <a:pPr algn="just"/>
            <a:r>
              <a:rPr lang="es-ES" dirty="0"/>
              <a:t>La ausencia de relatos omnicomprensivos incita también a enlazar, como en el arte y la literatura, </a:t>
            </a:r>
            <a:r>
              <a:rPr lang="es-ES" dirty="0">
                <a:solidFill>
                  <a:srgbClr val="C00000"/>
                </a:solidFill>
              </a:rPr>
              <a:t>ensayo y montaje</a:t>
            </a:r>
            <a:r>
              <a:rPr lang="es-ES" dirty="0"/>
              <a:t>. Presentamos las partes, las piezas con sus interpretaciones fragmentarias, y compartimos –como lo hacen artistas y escritores con el espectador o el lector– las tareas de coproducir visiones más extensas, no cerradas y varias a la vez. Ensayamos porque quedan pocas estructuras que funcionen y hay zonas que no podemos explicar, hacemos montaje porque no logramos construir una interpretación segura de cómo actuar. </a:t>
            </a:r>
            <a:endParaRPr lang="pt-BR" dirty="0"/>
          </a:p>
        </p:txBody>
      </p:sp>
    </p:spTree>
    <p:extLst>
      <p:ext uri="{BB962C8B-B14F-4D97-AF65-F5344CB8AC3E}">
        <p14:creationId xmlns:p14="http://schemas.microsoft.com/office/powerpoint/2010/main" val="264499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lgn="just">
              <a:buNone/>
            </a:pPr>
            <a:r>
              <a:rPr lang="es-ES" dirty="0"/>
              <a:t>Los conocimientos necesarios para desempeñarnos como ciudadanos se estrechan debido a la sustracción y el ocultamiento de datos por parte de las corporaciones y los gobiernos. Es mucho lo que no podemos conocer o, aun conociéndolo, parece </a:t>
            </a:r>
            <a:r>
              <a:rPr lang="es-ES" dirty="0" smtClean="0"/>
              <a:t>inmodificable</a:t>
            </a:r>
            <a:r>
              <a:rPr lang="es-ES" dirty="0"/>
              <a:t>. </a:t>
            </a:r>
            <a:endParaRPr lang="es-ES" dirty="0" smtClean="0"/>
          </a:p>
          <a:p>
            <a:pPr marL="0" indent="0" algn="just">
              <a:buNone/>
            </a:pPr>
            <a:r>
              <a:rPr lang="es-ES" dirty="0" smtClean="0">
                <a:solidFill>
                  <a:srgbClr val="C00000"/>
                </a:solidFill>
              </a:rPr>
              <a:t>Entender </a:t>
            </a:r>
            <a:r>
              <a:rPr lang="es-ES" dirty="0">
                <a:solidFill>
                  <a:srgbClr val="C00000"/>
                </a:solidFill>
              </a:rPr>
              <a:t>hoy la emancipación posible requiere admitir que Internet ofrece, como se creyó por su estructura en red, recursos antiautoritarios y </a:t>
            </a:r>
            <a:r>
              <a:rPr lang="es-ES" dirty="0" err="1">
                <a:solidFill>
                  <a:srgbClr val="C00000"/>
                </a:solidFill>
              </a:rPr>
              <a:t>desjerarquizadores</a:t>
            </a:r>
            <a:r>
              <a:rPr lang="es-ES" dirty="0">
                <a:solidFill>
                  <a:srgbClr val="C00000"/>
                </a:solidFill>
              </a:rPr>
              <a:t>. Pero su dependencia de instancias </a:t>
            </a:r>
            <a:r>
              <a:rPr lang="es-ES" dirty="0" err="1">
                <a:solidFill>
                  <a:srgbClr val="C00000"/>
                </a:solidFill>
              </a:rPr>
              <a:t>hipercentralizadas</a:t>
            </a:r>
            <a:r>
              <a:rPr lang="es-ES" dirty="0">
                <a:solidFill>
                  <a:srgbClr val="C00000"/>
                </a:solidFill>
              </a:rPr>
              <a:t> de gestión de datos y de gobiernos antidemocráticos pone en contradicción la potencia liberadora del conocimiento con la restauración y el reforzamiento de prácticas de dominación, prejuicios y control de los </a:t>
            </a:r>
            <a:r>
              <a:rPr lang="es-ES" dirty="0" smtClean="0">
                <a:solidFill>
                  <a:srgbClr val="C00000"/>
                </a:solidFill>
              </a:rPr>
              <a:t>conflictos</a:t>
            </a:r>
            <a:r>
              <a:rPr lang="es-ES" dirty="0"/>
              <a:t>. </a:t>
            </a:r>
            <a:endParaRPr lang="pt-BR" dirty="0"/>
          </a:p>
        </p:txBody>
      </p:sp>
    </p:spTree>
    <p:extLst>
      <p:ext uri="{BB962C8B-B14F-4D97-AF65-F5344CB8AC3E}">
        <p14:creationId xmlns:p14="http://schemas.microsoft.com/office/powerpoint/2010/main" val="1223638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es-ES" dirty="0" smtClean="0"/>
              <a:t>¿ Qué podemos conocer?</a:t>
            </a:r>
          </a:p>
          <a:p>
            <a:pPr marL="0" indent="0" algn="just">
              <a:buNone/>
            </a:pPr>
            <a:endParaRPr lang="es-ES" dirty="0"/>
          </a:p>
          <a:p>
            <a:pPr marL="0" indent="0" algn="just">
              <a:buNone/>
            </a:pPr>
            <a:r>
              <a:rPr lang="es-ES" dirty="0" smtClean="0"/>
              <a:t>¿Qué </a:t>
            </a:r>
            <a:r>
              <a:rPr lang="es-ES" dirty="0"/>
              <a:t>debemos hacer?</a:t>
            </a:r>
            <a:endParaRPr lang="pt-BR" dirty="0"/>
          </a:p>
          <a:p>
            <a:pPr marL="0" indent="0" algn="just">
              <a:buNone/>
            </a:pPr>
            <a:endParaRPr lang="es-ES" dirty="0" smtClean="0"/>
          </a:p>
          <a:p>
            <a:pPr marL="0" indent="0" algn="just">
              <a:buNone/>
            </a:pPr>
            <a:r>
              <a:rPr lang="es-ES" dirty="0" smtClean="0"/>
              <a:t>¿Qué nos está permitido esperar?</a:t>
            </a:r>
          </a:p>
          <a:p>
            <a:pPr marL="0" indent="0" algn="just">
              <a:buNone/>
            </a:pPr>
            <a:endParaRPr lang="es-ES" dirty="0"/>
          </a:p>
          <a:p>
            <a:pPr marL="0" indent="0" algn="just">
              <a:buNone/>
            </a:pPr>
            <a:r>
              <a:rPr lang="es-ES" dirty="0" smtClean="0"/>
              <a:t>¿ Qué son los humanos?</a:t>
            </a:r>
            <a:endParaRPr lang="pt-BR" dirty="0"/>
          </a:p>
        </p:txBody>
      </p:sp>
    </p:spTree>
    <p:extLst>
      <p:ext uri="{BB962C8B-B14F-4D97-AF65-F5344CB8AC3E}">
        <p14:creationId xmlns:p14="http://schemas.microsoft.com/office/powerpoint/2010/main" val="151163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algn="just"/>
            <a:r>
              <a:rPr lang="es-ES" dirty="0"/>
              <a:t>A los ciudadanos nos quedan el ensayo y el montaje como estrategias de contraataque y exposición de los problemas. Se requiere desarrollar una ciudadanía de tanteo, de prueba y cooperación </a:t>
            </a:r>
            <a:r>
              <a:rPr lang="es-ES" dirty="0" smtClean="0"/>
              <a:t>flexible</a:t>
            </a:r>
            <a:r>
              <a:rPr lang="es-ES" dirty="0"/>
              <a:t>. </a:t>
            </a:r>
            <a:endParaRPr lang="es-ES" dirty="0" smtClean="0"/>
          </a:p>
          <a:p>
            <a:pPr algn="just"/>
            <a:r>
              <a:rPr lang="es-ES" dirty="0"/>
              <a:t>La intermediación televisiva y de las redes </a:t>
            </a:r>
            <a:r>
              <a:rPr lang="es-ES" dirty="0" err="1"/>
              <a:t>sociodigitales</a:t>
            </a:r>
            <a:r>
              <a:rPr lang="es-ES" dirty="0"/>
              <a:t> ensanchó la comunicación y creó vías nuevas para participar. Aun cuando a veces permiten que los espectadores sean activos, dejan poco lugar para que se desempeñen como ciudadanos. </a:t>
            </a:r>
            <a:endParaRPr lang="es-ES" dirty="0" smtClean="0"/>
          </a:p>
          <a:p>
            <a:pPr algn="just"/>
            <a:r>
              <a:rPr lang="es-ES" dirty="0">
                <a:solidFill>
                  <a:srgbClr val="C00000"/>
                </a:solidFill>
              </a:rPr>
              <a:t>El saber gigantesco de los algoritmos, su capacidad de empalmar miles de millones de comportamientos individuales, aparece como el nuevo poder estructurador.</a:t>
            </a:r>
            <a:r>
              <a:rPr lang="es-ES" dirty="0"/>
              <a:t> Pero la lógica totalitaria de su apropiación de datos personales y la ineptitud de los sistemas algorítmicos para crear </a:t>
            </a:r>
            <a:r>
              <a:rPr lang="es-ES" dirty="0" err="1" smtClean="0"/>
              <a:t>gobernamentabilidad</a:t>
            </a:r>
            <a:r>
              <a:rPr lang="es-ES" dirty="0" smtClean="0"/>
              <a:t> </a:t>
            </a:r>
            <a:r>
              <a:rPr lang="es-ES" dirty="0"/>
              <a:t>social dejan fuera, sin intervenciones </a:t>
            </a:r>
            <a:r>
              <a:rPr lang="es-ES" dirty="0" smtClean="0"/>
              <a:t>eficaces</a:t>
            </a:r>
            <a:r>
              <a:rPr lang="es-ES" dirty="0"/>
              <a:t>, a los ciudadanos-consumidores-usuarios.</a:t>
            </a:r>
            <a:endParaRPr lang="pt-BR" dirty="0"/>
          </a:p>
        </p:txBody>
      </p:sp>
    </p:spTree>
    <p:extLst>
      <p:ext uri="{BB962C8B-B14F-4D97-AF65-F5344CB8AC3E}">
        <p14:creationId xmlns:p14="http://schemas.microsoft.com/office/powerpoint/2010/main" val="175315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smtClean="0">
                <a:solidFill>
                  <a:srgbClr val="C00000"/>
                </a:solidFill>
              </a:rPr>
              <a:t>Mi </a:t>
            </a:r>
            <a:r>
              <a:rPr lang="pt-BR" dirty="0" err="1" smtClean="0">
                <a:solidFill>
                  <a:srgbClr val="C00000"/>
                </a:solidFill>
              </a:rPr>
              <a:t>soluci</a:t>
            </a:r>
            <a:r>
              <a:rPr lang="pt-BR" dirty="0" err="1">
                <a:solidFill>
                  <a:srgbClr val="C00000"/>
                </a:solidFill>
              </a:rPr>
              <a:t>ó</a:t>
            </a:r>
            <a:r>
              <a:rPr lang="pt-BR" dirty="0" err="1" smtClean="0">
                <a:solidFill>
                  <a:srgbClr val="C00000"/>
                </a:solidFill>
              </a:rPr>
              <a:t>n</a:t>
            </a:r>
            <a:r>
              <a:rPr lang="pt-BR" dirty="0" smtClean="0">
                <a:solidFill>
                  <a:srgbClr val="C00000"/>
                </a:solidFill>
              </a:rPr>
              <a:t> es </a:t>
            </a:r>
            <a:r>
              <a:rPr lang="pt-BR" dirty="0" err="1" smtClean="0">
                <a:solidFill>
                  <a:srgbClr val="C00000"/>
                </a:solidFill>
              </a:rPr>
              <a:t>el</a:t>
            </a:r>
            <a:r>
              <a:rPr lang="pt-BR" dirty="0" smtClean="0">
                <a:solidFill>
                  <a:srgbClr val="C00000"/>
                </a:solidFill>
              </a:rPr>
              <a:t> pluralismo. Es </a:t>
            </a:r>
            <a:r>
              <a:rPr lang="pt-BR" dirty="0" err="1" smtClean="0">
                <a:solidFill>
                  <a:srgbClr val="C00000"/>
                </a:solidFill>
              </a:rPr>
              <a:t>posible</a:t>
            </a:r>
            <a:r>
              <a:rPr lang="pt-BR" dirty="0" smtClean="0">
                <a:solidFill>
                  <a:srgbClr val="C00000"/>
                </a:solidFill>
              </a:rPr>
              <a:t> ver </a:t>
            </a:r>
            <a:r>
              <a:rPr lang="pt-BR" dirty="0" err="1" smtClean="0">
                <a:solidFill>
                  <a:srgbClr val="C00000"/>
                </a:solidFill>
              </a:rPr>
              <a:t>el</a:t>
            </a:r>
            <a:r>
              <a:rPr lang="pt-BR" dirty="0" smtClean="0">
                <a:solidFill>
                  <a:srgbClr val="C00000"/>
                </a:solidFill>
              </a:rPr>
              <a:t> </a:t>
            </a:r>
            <a:r>
              <a:rPr lang="pt-BR" dirty="0" err="1" smtClean="0">
                <a:solidFill>
                  <a:srgbClr val="C00000"/>
                </a:solidFill>
              </a:rPr>
              <a:t>mismo</a:t>
            </a:r>
            <a:r>
              <a:rPr lang="pt-BR" dirty="0" smtClean="0">
                <a:solidFill>
                  <a:srgbClr val="C00000"/>
                </a:solidFill>
              </a:rPr>
              <a:t> problema desde </a:t>
            </a:r>
            <a:r>
              <a:rPr lang="pt-BR" dirty="0" err="1" smtClean="0">
                <a:solidFill>
                  <a:srgbClr val="C00000"/>
                </a:solidFill>
              </a:rPr>
              <a:t>múltiples</a:t>
            </a:r>
            <a:r>
              <a:rPr lang="pt-BR" dirty="0" smtClean="0">
                <a:solidFill>
                  <a:srgbClr val="C00000"/>
                </a:solidFill>
              </a:rPr>
              <a:t> </a:t>
            </a:r>
            <a:r>
              <a:rPr lang="pt-BR" dirty="0" err="1" smtClean="0">
                <a:solidFill>
                  <a:srgbClr val="C00000"/>
                </a:solidFill>
              </a:rPr>
              <a:t>puntos</a:t>
            </a:r>
            <a:r>
              <a:rPr lang="pt-BR" dirty="0" smtClean="0">
                <a:solidFill>
                  <a:srgbClr val="C00000"/>
                </a:solidFill>
              </a:rPr>
              <a:t> de vista. No se </a:t>
            </a:r>
            <a:r>
              <a:rPr lang="pt-BR" dirty="0" err="1" smtClean="0">
                <a:solidFill>
                  <a:srgbClr val="C00000"/>
                </a:solidFill>
              </a:rPr>
              <a:t>llegará</a:t>
            </a:r>
            <a:r>
              <a:rPr lang="pt-BR" dirty="0" smtClean="0">
                <a:solidFill>
                  <a:srgbClr val="C00000"/>
                </a:solidFill>
              </a:rPr>
              <a:t> a uma sola </a:t>
            </a:r>
            <a:r>
              <a:rPr lang="pt-BR" dirty="0" err="1" smtClean="0">
                <a:solidFill>
                  <a:srgbClr val="C00000"/>
                </a:solidFill>
              </a:rPr>
              <a:t>respuesta</a:t>
            </a:r>
            <a:r>
              <a:rPr lang="pt-BR" dirty="0" smtClean="0">
                <a:solidFill>
                  <a:srgbClr val="C00000"/>
                </a:solidFill>
              </a:rPr>
              <a:t>, pero se </a:t>
            </a:r>
            <a:r>
              <a:rPr lang="pt-BR" dirty="0" err="1" smtClean="0">
                <a:solidFill>
                  <a:srgbClr val="C00000"/>
                </a:solidFill>
              </a:rPr>
              <a:t>puede</a:t>
            </a:r>
            <a:r>
              <a:rPr lang="pt-BR" dirty="0" smtClean="0">
                <a:solidFill>
                  <a:srgbClr val="C00000"/>
                </a:solidFill>
              </a:rPr>
              <a:t> </a:t>
            </a:r>
            <a:r>
              <a:rPr lang="pt-BR" dirty="0" err="1" smtClean="0">
                <a:solidFill>
                  <a:srgbClr val="C00000"/>
                </a:solidFill>
              </a:rPr>
              <a:t>alcanzar</a:t>
            </a:r>
            <a:r>
              <a:rPr lang="pt-BR" dirty="0" smtClean="0">
                <a:solidFill>
                  <a:srgbClr val="C00000"/>
                </a:solidFill>
              </a:rPr>
              <a:t> </a:t>
            </a:r>
            <a:r>
              <a:rPr lang="pt-BR" dirty="0" err="1" smtClean="0">
                <a:solidFill>
                  <a:srgbClr val="C00000"/>
                </a:solidFill>
              </a:rPr>
              <a:t>lo</a:t>
            </a:r>
            <a:r>
              <a:rPr lang="pt-BR" dirty="0" smtClean="0">
                <a:solidFill>
                  <a:srgbClr val="C00000"/>
                </a:solidFill>
              </a:rPr>
              <a:t> que </a:t>
            </a:r>
            <a:r>
              <a:rPr lang="pt-BR" dirty="0" err="1" smtClean="0">
                <a:solidFill>
                  <a:srgbClr val="C00000"/>
                </a:solidFill>
              </a:rPr>
              <a:t>llamo</a:t>
            </a:r>
            <a:r>
              <a:rPr lang="pt-BR" dirty="0" smtClean="0">
                <a:solidFill>
                  <a:srgbClr val="C00000"/>
                </a:solidFill>
              </a:rPr>
              <a:t> ‘una zona de </a:t>
            </a:r>
            <a:r>
              <a:rPr lang="pt-BR" dirty="0" err="1" smtClean="0">
                <a:solidFill>
                  <a:srgbClr val="C00000"/>
                </a:solidFill>
              </a:rPr>
              <a:t>ambiguedad</a:t>
            </a:r>
            <a:r>
              <a:rPr lang="pt-BR" dirty="0" smtClean="0">
                <a:solidFill>
                  <a:srgbClr val="C00000"/>
                </a:solidFill>
              </a:rPr>
              <a:t> enfocada’, que </a:t>
            </a:r>
            <a:r>
              <a:rPr lang="pt-BR" dirty="0" err="1" smtClean="0">
                <a:solidFill>
                  <a:srgbClr val="C00000"/>
                </a:solidFill>
              </a:rPr>
              <a:t>ayuda</a:t>
            </a:r>
            <a:r>
              <a:rPr lang="pt-BR" dirty="0" smtClean="0">
                <a:solidFill>
                  <a:srgbClr val="C00000"/>
                </a:solidFill>
              </a:rPr>
              <a:t> a formular </a:t>
            </a:r>
            <a:r>
              <a:rPr lang="pt-BR" dirty="0" err="1" smtClean="0">
                <a:solidFill>
                  <a:srgbClr val="C00000"/>
                </a:solidFill>
              </a:rPr>
              <a:t>buenas</a:t>
            </a:r>
            <a:r>
              <a:rPr lang="pt-BR" dirty="0" smtClean="0">
                <a:solidFill>
                  <a:srgbClr val="C00000"/>
                </a:solidFill>
              </a:rPr>
              <a:t> preguntas” (p.27).</a:t>
            </a:r>
            <a:endParaRPr lang="pt-BR" dirty="0">
              <a:solidFill>
                <a:srgbClr val="C00000"/>
              </a:solidFill>
            </a:endParaRPr>
          </a:p>
        </p:txBody>
      </p:sp>
    </p:spTree>
    <p:extLst>
      <p:ext uri="{BB962C8B-B14F-4D97-AF65-F5344CB8AC3E}">
        <p14:creationId xmlns:p14="http://schemas.microsoft.com/office/powerpoint/2010/main" val="2133481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Ciudadanos</a:t>
            </a:r>
            <a:r>
              <a:rPr lang="pt-BR" dirty="0" smtClean="0"/>
              <a:t> </a:t>
            </a:r>
            <a:r>
              <a:rPr lang="pt-BR" dirty="0" err="1" smtClean="0"/>
              <a:t>reemplazados</a:t>
            </a:r>
            <a:r>
              <a:rPr lang="pt-BR" dirty="0" smtClean="0"/>
              <a:t> por algoritmos</a:t>
            </a:r>
            <a:br>
              <a:rPr lang="pt-BR" dirty="0" smtClean="0"/>
            </a:br>
            <a:r>
              <a:rPr lang="pt-BR" sz="4000" dirty="0" err="1" smtClean="0">
                <a:solidFill>
                  <a:srgbClr val="C00000"/>
                </a:solidFill>
              </a:rPr>
              <a:t>Néstor</a:t>
            </a:r>
            <a:r>
              <a:rPr lang="pt-BR" sz="4000" dirty="0" smtClean="0">
                <a:solidFill>
                  <a:srgbClr val="C00000"/>
                </a:solidFill>
              </a:rPr>
              <a:t> García </a:t>
            </a:r>
            <a:r>
              <a:rPr lang="pt-BR" sz="4000" dirty="0" err="1" smtClean="0">
                <a:solidFill>
                  <a:srgbClr val="C00000"/>
                </a:solidFill>
              </a:rPr>
              <a:t>Canclini</a:t>
            </a:r>
            <a:endParaRPr lang="pt-BR" sz="4000" dirty="0">
              <a:solidFill>
                <a:srgbClr val="C00000"/>
              </a:solidFill>
            </a:endParaRPr>
          </a:p>
        </p:txBody>
      </p:sp>
      <p:sp>
        <p:nvSpPr>
          <p:cNvPr id="3" name="Espaço Reservado para Conteúdo 2"/>
          <p:cNvSpPr>
            <a:spLocks noGrp="1"/>
          </p:cNvSpPr>
          <p:nvPr>
            <p:ph idx="1"/>
          </p:nvPr>
        </p:nvSpPr>
        <p:spPr/>
        <p:txBody>
          <a:bodyPr>
            <a:normAutofit fontScale="85000" lnSpcReduction="10000"/>
          </a:bodyPr>
          <a:lstStyle/>
          <a:p>
            <a:pPr marL="0" indent="0" algn="just">
              <a:buNone/>
            </a:pPr>
            <a:r>
              <a:rPr lang="es-ES" dirty="0"/>
              <a:t>No descarto insistir en que las instituciones se renueven, usar cuando valga la pena vías clásicas de participación ciudadana (el voto, los presupuestos participativos, las protestas en calles y pantallas), las rebeliones de los espiados, los circuitos de resistencia, las pequeñas redistribuciones de poder que ocasionalmente suceden en una ciudad o un organismo dedicado a la integración regional. Pero para explorar formas ciudadanas que no queden atrapadas en las instituciones ni en las aplicaciones y sus lucros, me atraen los movimientos que renuevan sus estrategias y sus liderazgos, las experiencias colectivas e individuales, que se insertan a la vez en lo micro- y </a:t>
            </a:r>
            <a:r>
              <a:rPr lang="es-ES" dirty="0" err="1"/>
              <a:t>macrosocial</a:t>
            </a:r>
            <a:r>
              <a:rPr lang="es-ES" dirty="0"/>
              <a:t>, hacen con ellas montajes, y, ante la prepotencia de quienes creen controlar la sociedad, los lenguajes y algoritmos, miran como si dijeran: fíjense que nuestras preguntas son otras y no nos asusta que sean contradictorias. </a:t>
            </a:r>
            <a:endParaRPr lang="es-ES" dirty="0" smtClean="0"/>
          </a:p>
          <a:p>
            <a:pPr marL="0" indent="0" algn="just">
              <a:buNone/>
            </a:pPr>
            <a:r>
              <a:rPr lang="es-ES" dirty="0" smtClean="0">
                <a:solidFill>
                  <a:srgbClr val="C00000"/>
                </a:solidFill>
              </a:rPr>
              <a:t>¿</a:t>
            </a:r>
            <a:r>
              <a:rPr lang="es-ES" dirty="0">
                <a:solidFill>
                  <a:srgbClr val="C00000"/>
                </a:solidFill>
              </a:rPr>
              <a:t>Ciudadanos reemplazados por algoritmos? No es una noticia falsa, sólo una dimensión de lo que está sucediendo. </a:t>
            </a:r>
            <a:endParaRPr lang="pt-BR" dirty="0">
              <a:solidFill>
                <a:srgbClr val="C00000"/>
              </a:solidFill>
            </a:endParaRPr>
          </a:p>
        </p:txBody>
      </p:sp>
    </p:spTree>
    <p:extLst>
      <p:ext uri="{BB962C8B-B14F-4D97-AF65-F5344CB8AC3E}">
        <p14:creationId xmlns:p14="http://schemas.microsoft.com/office/powerpoint/2010/main" val="1227401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p:nvPr>
        </p:nvSpPr>
        <p:spPr/>
        <p:txBody>
          <a:bodyPr>
            <a:normAutofit/>
          </a:bodyPr>
          <a:lstStyle/>
          <a:p>
            <a:pPr marL="0" indent="0" algn="ctr">
              <a:buNone/>
            </a:pPr>
            <a:endParaRPr lang="pt-BR" altLang="pt-BR" sz="6000" b="1" dirty="0" smtClean="0">
              <a:solidFill>
                <a:srgbClr val="C00000"/>
              </a:solidFill>
            </a:endParaRPr>
          </a:p>
          <a:p>
            <a:pPr marL="0" indent="0" algn="ctr">
              <a:buNone/>
            </a:pPr>
            <a:endParaRPr lang="pt-BR" altLang="pt-BR" sz="6000" b="1" dirty="0">
              <a:solidFill>
                <a:srgbClr val="C00000"/>
              </a:solidFill>
            </a:endParaRPr>
          </a:p>
          <a:p>
            <a:pPr marL="0" indent="0" algn="ctr">
              <a:buNone/>
            </a:pPr>
            <a:r>
              <a:rPr lang="pt-BR" altLang="pt-BR" sz="6000" b="1" dirty="0" smtClean="0">
                <a:solidFill>
                  <a:srgbClr val="C00000"/>
                </a:solidFill>
              </a:rPr>
              <a:t>FREENET</a:t>
            </a:r>
            <a:r>
              <a:rPr lang="pt-BR" altLang="pt-BR" sz="6000" b="1" dirty="0">
                <a:solidFill>
                  <a:srgbClr val="C00000"/>
                </a:solidFill>
              </a:rPr>
              <a:t>?</a:t>
            </a:r>
            <a:endParaRPr lang="pt-BR" sz="6000" dirty="0"/>
          </a:p>
        </p:txBody>
      </p:sp>
    </p:spTree>
    <p:extLst>
      <p:ext uri="{BB962C8B-B14F-4D97-AF65-F5344CB8AC3E}">
        <p14:creationId xmlns:p14="http://schemas.microsoft.com/office/powerpoint/2010/main" val="2695290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p:cNvSpPr>
            <a:spLocks noGrp="1"/>
          </p:cNvSpPr>
          <p:nvPr>
            <p:ph type="title"/>
          </p:nvPr>
        </p:nvSpPr>
        <p:spPr/>
        <p:txBody>
          <a:bodyPr/>
          <a:lstStyle/>
          <a:p>
            <a:pPr algn="ctr"/>
            <a:r>
              <a:rPr lang="pt-BR" altLang="pt-BR" b="1" dirty="0" smtClean="0">
                <a:solidFill>
                  <a:srgbClr val="C00000"/>
                </a:solidFill>
              </a:rPr>
              <a:t>FREENET?</a:t>
            </a:r>
            <a:r>
              <a:rPr lang="pt-BR" altLang="pt-BR" dirty="0" smtClean="0">
                <a:solidFill>
                  <a:srgbClr val="FF0000"/>
                </a:solidFill>
              </a:rPr>
              <a:t/>
            </a:r>
            <a:br>
              <a:rPr lang="pt-BR" altLang="pt-BR" dirty="0" smtClean="0">
                <a:solidFill>
                  <a:srgbClr val="FF0000"/>
                </a:solidFill>
              </a:rPr>
            </a:br>
            <a:r>
              <a:rPr lang="pt-BR" altLang="pt-BR" sz="2400" dirty="0"/>
              <a:t>2016 – 86’</a:t>
            </a:r>
            <a:endParaRPr lang="pt-BR" altLang="pt-BR" dirty="0" smtClean="0">
              <a:solidFill>
                <a:srgbClr val="FF0000"/>
              </a:solidFill>
            </a:endParaRPr>
          </a:p>
        </p:txBody>
      </p:sp>
      <p:sp>
        <p:nvSpPr>
          <p:cNvPr id="3" name="Espaço Reservado para Conteúdo 2"/>
          <p:cNvSpPr>
            <a:spLocks noGrp="1"/>
          </p:cNvSpPr>
          <p:nvPr>
            <p:ph idx="1"/>
          </p:nvPr>
        </p:nvSpPr>
        <p:spPr/>
        <p:txBody>
          <a:bodyPr/>
          <a:lstStyle/>
          <a:p>
            <a:pPr>
              <a:defRPr/>
            </a:pPr>
            <a:r>
              <a:rPr lang="pt-BR" sz="1600" cap="all" dirty="0"/>
              <a:t>O DOCUMENTÁRIO FREENET NASCEU DA NECESSIDADE DE DEBATER OS RUMOS DA WEB E GARANTIR UMA INTERNET LIVRE E QUE ASSEGURE OS DIREITOS DOS CIDADÃOS. O DOCUMENTÁRIO É UMA INICIATIVA DE QUATRO ENTIDADES DA SOCIEDADE CIVIL BRASILEIRA: INSTITUTO BRASILEIRO DE DEFESA DO CONSUMIDOR (IDEC), INSTITUTO NUPEF, INTERVOZES E INSTITUTO DE TECNOLOGIA &amp; SOCIEDADE DO RIO (ITS-RIO).</a:t>
            </a:r>
          </a:p>
          <a:p>
            <a:pPr>
              <a:defRPr/>
            </a:pPr>
            <a:r>
              <a:rPr lang="pt-BR" sz="1600" dirty="0">
                <a:hlinkClick r:id="rId2"/>
              </a:rPr>
              <a:t>https://www.freenetfilm.org.br/</a:t>
            </a:r>
            <a:endParaRPr lang="pt-BR" sz="1600" dirty="0"/>
          </a:p>
          <a:p>
            <a:pPr>
              <a:defRPr/>
            </a:pPr>
            <a:r>
              <a:rPr lang="pt-BR" sz="1600" b="1" dirty="0" err="1"/>
              <a:t>Freenet</a:t>
            </a:r>
            <a:r>
              <a:rPr lang="pt-BR" sz="1600" b="1" dirty="0"/>
              <a:t>?</a:t>
            </a:r>
            <a:r>
              <a:rPr lang="pt-BR" sz="1600" dirty="0"/>
              <a:t> é um documentário colaborativo sobre o futuro da liberdade na Internet. Seu objetivo principal é utilizar a troca de conteúdo audiovisual para trazer o debate atual das esferas acadêmica e governamental para a linha de frente das comunidades online, promovendo conscientização e mobilização dos maiores interessados: nós, os usuários de Internet.</a:t>
            </a:r>
          </a:p>
          <a:p>
            <a:pPr>
              <a:defRPr/>
            </a:pPr>
            <a:r>
              <a:rPr lang="pt-BR" sz="1600" dirty="0">
                <a:hlinkClick r:id="rId3"/>
              </a:rPr>
              <a:t>https://</a:t>
            </a:r>
            <a:r>
              <a:rPr lang="pt-BR" sz="1600" dirty="0" smtClean="0">
                <a:hlinkClick r:id="rId3"/>
              </a:rPr>
              <a:t>vimeo.com/161511483</a:t>
            </a:r>
            <a:r>
              <a:rPr lang="pt-BR" sz="1600" dirty="0" smtClean="0"/>
              <a:t> </a:t>
            </a:r>
            <a:endParaRPr lang="pt-BR" sz="1600" dirty="0"/>
          </a:p>
          <a:p>
            <a:pPr>
              <a:defRPr/>
            </a:pPr>
            <a:endParaRPr lang="pt-BR" sz="1600" dirty="0"/>
          </a:p>
          <a:p>
            <a:pPr>
              <a:buFontTx/>
              <a:buNone/>
              <a:defRPr/>
            </a:pPr>
            <a:endParaRPr lang="pt-BR" sz="1600" dirty="0"/>
          </a:p>
        </p:txBody>
      </p:sp>
    </p:spTree>
    <p:extLst>
      <p:ext uri="{BB962C8B-B14F-4D97-AF65-F5344CB8AC3E}">
        <p14:creationId xmlns:p14="http://schemas.microsoft.com/office/powerpoint/2010/main" val="3397300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625" y="214313"/>
            <a:ext cx="8229600" cy="1143000"/>
          </a:xfrm>
        </p:spPr>
        <p:txBody>
          <a:bodyPr>
            <a:normAutofit/>
          </a:bodyPr>
          <a:lstStyle/>
          <a:p>
            <a:pPr>
              <a:defRPr/>
            </a:pPr>
            <a:r>
              <a:rPr lang="pt-BR" sz="2800" b="1" i="1" dirty="0">
                <a:solidFill>
                  <a:srgbClr val="C00000"/>
                </a:solidFill>
              </a:rPr>
              <a:t>FREENET?</a:t>
            </a:r>
            <a:r>
              <a:rPr lang="pt-BR" sz="2800" dirty="0"/>
              <a:t>, Brasil, 86', 2016. Documentário colaborativo sobre o futuro da liberdade na Internet</a:t>
            </a:r>
          </a:p>
        </p:txBody>
      </p:sp>
      <p:sp>
        <p:nvSpPr>
          <p:cNvPr id="3" name="Espaço Reservado para Conteúdo 2"/>
          <p:cNvSpPr>
            <a:spLocks noGrp="1"/>
          </p:cNvSpPr>
          <p:nvPr>
            <p:ph idx="1"/>
          </p:nvPr>
        </p:nvSpPr>
        <p:spPr/>
        <p:txBody>
          <a:bodyPr>
            <a:normAutofit fontScale="70000" lnSpcReduction="20000"/>
          </a:bodyPr>
          <a:lstStyle/>
          <a:p>
            <a:pPr algn="just">
              <a:defRPr/>
            </a:pPr>
            <a:r>
              <a:rPr lang="pt-BR" dirty="0" smtClean="0">
                <a:solidFill>
                  <a:srgbClr val="C00000"/>
                </a:solidFill>
              </a:rPr>
              <a:t>A</a:t>
            </a:r>
            <a:r>
              <a:rPr lang="pt-BR" dirty="0">
                <a:solidFill>
                  <a:srgbClr val="C00000"/>
                </a:solidFill>
              </a:rPr>
              <a:t> world </a:t>
            </a:r>
            <a:r>
              <a:rPr lang="pt-BR" dirty="0" err="1">
                <a:solidFill>
                  <a:srgbClr val="C00000"/>
                </a:solidFill>
              </a:rPr>
              <a:t>wide</a:t>
            </a:r>
            <a:r>
              <a:rPr lang="pt-BR" dirty="0">
                <a:solidFill>
                  <a:srgbClr val="C00000"/>
                </a:solidFill>
              </a:rPr>
              <a:t> web foi concebida e construída a partir de um fundamento principal: a liberdade pela conexão em rede, e não demorou para se tornar o carro-chefe da liberdade de expressão do século XXI. Com ela, não somos apenas consumidores de informação, somos também produtores. Mas o quanto somos realmente livres na internet para acessar conteúdos, e nos expressarmos? Quem governa a rede? Com quais interesses? Temos privacidade? Quem garante o direito de todos os cidadãos a uma conexão rápida e de baixo custo?</a:t>
            </a:r>
          </a:p>
          <a:p>
            <a:pPr>
              <a:defRPr/>
            </a:pPr>
            <a:r>
              <a:rPr lang="pt-BR" dirty="0"/>
              <a:t>Essas e outras questões são debatidas em </a:t>
            </a:r>
            <a:r>
              <a:rPr lang="pt-BR" dirty="0" smtClean="0"/>
              <a:t>FREENET? </a:t>
            </a:r>
            <a:r>
              <a:rPr lang="pt-BR" dirty="0"/>
              <a:t>por especialistas e ativistas como Lawrence </a:t>
            </a:r>
            <a:r>
              <a:rPr lang="pt-BR" dirty="0" err="1"/>
              <a:t>Lessig</a:t>
            </a:r>
            <a:r>
              <a:rPr lang="pt-BR" dirty="0"/>
              <a:t>, Jacob </a:t>
            </a:r>
            <a:r>
              <a:rPr lang="pt-BR" dirty="0" err="1"/>
              <a:t>Applebaum</a:t>
            </a:r>
            <a:r>
              <a:rPr lang="pt-BR" dirty="0"/>
              <a:t>, Glenn </a:t>
            </a:r>
            <a:r>
              <a:rPr lang="pt-BR" dirty="0" err="1"/>
              <a:t>Greenwald</a:t>
            </a:r>
            <a:r>
              <a:rPr lang="pt-BR" dirty="0"/>
              <a:t>, </a:t>
            </a:r>
            <a:r>
              <a:rPr lang="pt-BR" dirty="0" err="1"/>
              <a:t>Nnenna</a:t>
            </a:r>
            <a:r>
              <a:rPr lang="pt-BR" dirty="0"/>
              <a:t> </a:t>
            </a:r>
            <a:r>
              <a:rPr lang="pt-BR" dirty="0" err="1"/>
              <a:t>Nwakanma</a:t>
            </a:r>
            <a:r>
              <a:rPr lang="pt-BR" dirty="0"/>
              <a:t>, Sergio Amadeu da Silveira, Edward </a:t>
            </a:r>
            <a:r>
              <a:rPr lang="pt-BR" dirty="0" err="1"/>
              <a:t>Snowden</a:t>
            </a:r>
            <a:r>
              <a:rPr lang="pt-BR" dirty="0"/>
              <a:t>, Frank La </a:t>
            </a:r>
            <a:r>
              <a:rPr lang="pt-BR" dirty="0" err="1"/>
              <a:t>Rue</a:t>
            </a:r>
            <a:r>
              <a:rPr lang="pt-BR" dirty="0"/>
              <a:t> e </a:t>
            </a:r>
            <a:r>
              <a:rPr lang="pt-BR" dirty="0" err="1"/>
              <a:t>Catalina</a:t>
            </a:r>
            <a:r>
              <a:rPr lang="pt-BR" dirty="0"/>
              <a:t> </a:t>
            </a:r>
            <a:r>
              <a:rPr lang="pt-BR" dirty="0" err="1"/>
              <a:t>Botero</a:t>
            </a:r>
            <a:r>
              <a:rPr lang="pt-BR" dirty="0"/>
              <a:t> entre outros. O filme passeia pela África, Índia, Estados Unidos, Brasil e Uruguai mostrando iniciativas e obstáculos para a democratização do acesso à internet e para a garantia de neutralidade da rede.</a:t>
            </a:r>
          </a:p>
          <a:p>
            <a:pPr>
              <a:defRPr/>
            </a:pPr>
            <a:r>
              <a:rPr lang="pt-BR" dirty="0" smtClean="0"/>
              <a:t>FREENET? </a:t>
            </a:r>
            <a:r>
              <a:rPr lang="pt-BR" dirty="0"/>
              <a:t>é um filme que tem sua licença em CREATIVE COMMONS permitindo que outros distribuam, </a:t>
            </a:r>
            <a:r>
              <a:rPr lang="pt-BR" dirty="0" err="1"/>
              <a:t>remixem</a:t>
            </a:r>
            <a:r>
              <a:rPr lang="pt-BR" dirty="0"/>
              <a:t>, adaptem e criem a partir do seu trabalho, mesmo para fins comerciais, desde que lhe atribuam o devido crédito pela criação original. É a licença mais flexível de todas as licenças disponíveis pois pretendemos maximizar a disseminação e uso do conteúdo licenciados.</a:t>
            </a:r>
          </a:p>
          <a:p>
            <a:pPr>
              <a:defRPr/>
            </a:pPr>
            <a:endParaRPr lang="pt-BR" dirty="0"/>
          </a:p>
        </p:txBody>
      </p:sp>
    </p:spTree>
    <p:extLst>
      <p:ext uri="{BB962C8B-B14F-4D97-AF65-F5344CB8AC3E}">
        <p14:creationId xmlns:p14="http://schemas.microsoft.com/office/powerpoint/2010/main" val="3893210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Bernardo Toro</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“O que é cultura hoje, ou o que é cultura do ponto de vista democrático? É a criação de condições estáveis para que os diferentes sentidos, que produzem os diferentes grupos de uma sociedade, possam circular e competir em igualdade de condições.</a:t>
            </a:r>
          </a:p>
          <a:p>
            <a:pPr marL="0" indent="0">
              <a:buNone/>
            </a:pPr>
            <a:r>
              <a:rPr lang="pt-BR" dirty="0" smtClean="0"/>
              <a:t>O sentido é a razão de existência para alguém no mundo (...) se os sentidos não circulam e não competem, não existem.</a:t>
            </a:r>
          </a:p>
          <a:p>
            <a:pPr marL="0" indent="0">
              <a:buNone/>
            </a:pPr>
            <a:r>
              <a:rPr lang="pt-BR" dirty="0" smtClean="0"/>
              <a:t>(...) O desafio que tem a cultura, a comunicação e a política é como estruturar arquiteturas para que todos nós possamos circular e competir. De alguma maneira, é a vantagem que têm invenções como o </a:t>
            </a:r>
            <a:r>
              <a:rPr lang="pt-BR" dirty="0" err="1" smtClean="0"/>
              <a:t>twitter</a:t>
            </a:r>
            <a:r>
              <a:rPr lang="pt-BR" dirty="0" smtClean="0"/>
              <a:t>, o </a:t>
            </a:r>
            <a:r>
              <a:rPr lang="pt-BR" dirty="0" err="1" smtClean="0"/>
              <a:t>facebook</a:t>
            </a:r>
            <a:r>
              <a:rPr lang="pt-BR" dirty="0" smtClean="0"/>
              <a:t>, o </a:t>
            </a:r>
            <a:r>
              <a:rPr lang="pt-BR" dirty="0" err="1" smtClean="0"/>
              <a:t>youtube</a:t>
            </a:r>
            <a:r>
              <a:rPr lang="pt-BR" dirty="0"/>
              <a:t> </a:t>
            </a:r>
            <a:r>
              <a:rPr lang="pt-BR" dirty="0" smtClean="0"/>
              <a:t>ou até mesmo a própria internet: é possível realizar um jogo de sentido com poucos recursos.”</a:t>
            </a:r>
            <a:endParaRPr lang="pt-BR" dirty="0"/>
          </a:p>
        </p:txBody>
      </p:sp>
    </p:spTree>
    <p:extLst>
      <p:ext uri="{BB962C8B-B14F-4D97-AF65-F5344CB8AC3E}">
        <p14:creationId xmlns:p14="http://schemas.microsoft.com/office/powerpoint/2010/main" val="2471394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dirty="0" smtClean="0"/>
              <a:t>Roda Viva, TV Cultura, com o historiador </a:t>
            </a:r>
            <a:br>
              <a:rPr lang="pt-BR" dirty="0" smtClean="0"/>
            </a:br>
            <a:r>
              <a:rPr lang="pt-BR" dirty="0" smtClean="0">
                <a:solidFill>
                  <a:srgbClr val="C00000"/>
                </a:solidFill>
              </a:rPr>
              <a:t>Robert </a:t>
            </a:r>
            <a:r>
              <a:rPr lang="pt-BR" dirty="0" err="1">
                <a:solidFill>
                  <a:srgbClr val="C00000"/>
                </a:solidFill>
              </a:rPr>
              <a:t>Darnton</a:t>
            </a:r>
            <a:r>
              <a:rPr lang="pt-BR" dirty="0">
                <a:solidFill>
                  <a:srgbClr val="C00000"/>
                </a:solidFill>
              </a:rPr>
              <a:t> </a:t>
            </a:r>
            <a:r>
              <a:rPr lang="pt-BR" dirty="0"/>
              <a:t>- </a:t>
            </a:r>
            <a:r>
              <a:rPr lang="pt-BR" sz="3100" dirty="0"/>
              <a:t>24/09/2012</a:t>
            </a:r>
            <a:r>
              <a:rPr lang="pt-BR" dirty="0"/>
              <a:t/>
            </a:r>
            <a:br>
              <a:rPr lang="pt-BR" dirty="0"/>
            </a:br>
            <a:endParaRPr lang="pt-BR" dirty="0"/>
          </a:p>
        </p:txBody>
      </p:sp>
      <p:sp>
        <p:nvSpPr>
          <p:cNvPr id="3" name="Espaço Reservado para Conteúdo 2"/>
          <p:cNvSpPr>
            <a:spLocks noGrp="1"/>
          </p:cNvSpPr>
          <p:nvPr>
            <p:ph idx="1"/>
          </p:nvPr>
        </p:nvSpPr>
        <p:spPr/>
        <p:txBody>
          <a:bodyPr/>
          <a:lstStyle/>
          <a:p>
            <a:r>
              <a:rPr lang="pt-BR" dirty="0">
                <a:hlinkClick r:id="rId2"/>
              </a:rPr>
              <a:t>https://www.youtube.com/watch?v=Eo3wTUimklU</a:t>
            </a:r>
            <a:endParaRPr lang="pt-BR" dirty="0"/>
          </a:p>
        </p:txBody>
      </p:sp>
    </p:spTree>
    <p:extLst>
      <p:ext uri="{BB962C8B-B14F-4D97-AF65-F5344CB8AC3E}">
        <p14:creationId xmlns:p14="http://schemas.microsoft.com/office/powerpoint/2010/main" val="4244881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Ken </a:t>
            </a:r>
            <a:r>
              <a:rPr lang="pt-BR" dirty="0" err="1" smtClean="0">
                <a:solidFill>
                  <a:srgbClr val="C00000"/>
                </a:solidFill>
              </a:rPr>
              <a:t>Jennings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dirty="0" smtClean="0">
                <a:hlinkClick r:id="rId2"/>
              </a:rPr>
              <a:t>https://www.ted.com/talks/ken_jennings_watson_jeopardy_and_me_the_obsolete_know_it_all#t-143151</a:t>
            </a:r>
            <a:endParaRPr lang="pt-BR" dirty="0" smtClean="0"/>
          </a:p>
          <a:p>
            <a:pPr marL="0" indent="0">
              <a:buNone/>
            </a:pPr>
            <a:endParaRPr lang="pt-BR" dirty="0"/>
          </a:p>
          <a:p>
            <a:pPr marL="0" indent="0" algn="r">
              <a:buNone/>
            </a:pPr>
            <a:r>
              <a:rPr lang="pt-BR" dirty="0" smtClean="0"/>
              <a:t>2013</a:t>
            </a:r>
            <a:endParaRPr lang="pt-BR" dirty="0"/>
          </a:p>
          <a:p>
            <a:endParaRPr lang="pt-BR" dirty="0" smtClean="0"/>
          </a:p>
          <a:p>
            <a:pPr marL="0" indent="0">
              <a:buNone/>
            </a:pPr>
            <a:r>
              <a:rPr lang="pt-BR" sz="2400" dirty="0" smtClean="0"/>
              <a:t>(</a:t>
            </a:r>
            <a:r>
              <a:rPr lang="pt-BR" sz="2400" dirty="0" err="1" smtClean="0"/>
              <a:t>Trivias</a:t>
            </a:r>
            <a:r>
              <a:rPr lang="pt-BR" sz="2400" dirty="0" smtClean="0"/>
              <a:t> </a:t>
            </a:r>
            <a:r>
              <a:rPr lang="pt-BR" sz="2400" dirty="0"/>
              <a:t>são conhecimentos não-essenciais, porém muito interessantes, geralmente </a:t>
            </a:r>
            <a:r>
              <a:rPr lang="pt-BR" sz="2400" dirty="0" smtClean="0"/>
              <a:t>ligados a </a:t>
            </a:r>
            <a:r>
              <a:rPr lang="pt-BR" sz="2400" dirty="0"/>
              <a:t>cultura </a:t>
            </a:r>
            <a:r>
              <a:rPr lang="pt-BR" sz="2400" dirty="0" smtClean="0"/>
              <a:t>popular).</a:t>
            </a:r>
            <a:endParaRPr lang="pt-BR" sz="2400" dirty="0"/>
          </a:p>
        </p:txBody>
      </p:sp>
    </p:spTree>
    <p:extLst>
      <p:ext uri="{BB962C8B-B14F-4D97-AF65-F5344CB8AC3E}">
        <p14:creationId xmlns:p14="http://schemas.microsoft.com/office/powerpoint/2010/main" val="147662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p:nvPr>
        </p:nvSpPr>
        <p:spPr/>
        <p:txBody>
          <a:bodyPr>
            <a:normAutofit/>
          </a:bodyPr>
          <a:lstStyle/>
          <a:p>
            <a:pPr marL="0" indent="0" algn="ctr">
              <a:buNone/>
            </a:pPr>
            <a:endParaRPr lang="pt-BR" sz="4800" dirty="0" smtClean="0"/>
          </a:p>
          <a:p>
            <a:pPr marL="0" indent="0" algn="ctr">
              <a:buNone/>
            </a:pPr>
            <a:endParaRPr lang="pt-BR" sz="4800" dirty="0"/>
          </a:p>
          <a:p>
            <a:pPr marL="0" indent="0" algn="ctr">
              <a:buNone/>
            </a:pPr>
            <a:r>
              <a:rPr lang="pt-BR" sz="4800" dirty="0" smtClean="0"/>
              <a:t>Diferentes</a:t>
            </a:r>
            <a:r>
              <a:rPr lang="pt-BR" sz="4800" dirty="0"/>
              <a:t>, Desiguales y </a:t>
            </a:r>
            <a:r>
              <a:rPr lang="pt-BR" sz="4800" dirty="0" smtClean="0"/>
              <a:t>Desconectados</a:t>
            </a:r>
          </a:p>
          <a:p>
            <a:pPr marL="0" indent="0" algn="ctr">
              <a:buNone/>
            </a:pPr>
            <a:r>
              <a:rPr lang="pt-BR" sz="4800" dirty="0" err="1" smtClean="0">
                <a:solidFill>
                  <a:srgbClr val="C00000"/>
                </a:solidFill>
              </a:rPr>
              <a:t>Néstor</a:t>
            </a:r>
            <a:r>
              <a:rPr lang="pt-BR" sz="4800" dirty="0" smtClean="0">
                <a:solidFill>
                  <a:srgbClr val="C00000"/>
                </a:solidFill>
              </a:rPr>
              <a:t> </a:t>
            </a:r>
            <a:r>
              <a:rPr lang="pt-BR" sz="4800" dirty="0">
                <a:solidFill>
                  <a:srgbClr val="C00000"/>
                </a:solidFill>
              </a:rPr>
              <a:t>García </a:t>
            </a:r>
            <a:r>
              <a:rPr lang="pt-BR" sz="4800" dirty="0" err="1">
                <a:solidFill>
                  <a:srgbClr val="C00000"/>
                </a:solidFill>
              </a:rPr>
              <a:t>Canclini</a:t>
            </a:r>
            <a:endParaRPr lang="pt-BR" sz="4800" dirty="0"/>
          </a:p>
        </p:txBody>
      </p:sp>
    </p:spTree>
    <p:extLst>
      <p:ext uri="{BB962C8B-B14F-4D97-AF65-F5344CB8AC3E}">
        <p14:creationId xmlns:p14="http://schemas.microsoft.com/office/powerpoint/2010/main" val="138773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smtClean="0"/>
              <a:t>Diferentes, Desiguales y Desconectados (2004)</a:t>
            </a:r>
            <a:r>
              <a:rPr lang="pt-BR" sz="3600" dirty="0" smtClean="0"/>
              <a:t/>
            </a:r>
            <a:br>
              <a:rPr lang="pt-BR" sz="3600" dirty="0" smtClean="0"/>
            </a:br>
            <a:r>
              <a:rPr lang="pt-BR" sz="3200" dirty="0" err="1" smtClean="0">
                <a:solidFill>
                  <a:srgbClr val="C00000"/>
                </a:solidFill>
              </a:rPr>
              <a:t>Néstor</a:t>
            </a:r>
            <a:r>
              <a:rPr lang="pt-BR" sz="3200" dirty="0" smtClean="0">
                <a:solidFill>
                  <a:srgbClr val="C00000"/>
                </a:solidFill>
              </a:rPr>
              <a:t> 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fontScale="92500" lnSpcReduction="20000"/>
          </a:bodyPr>
          <a:lstStyle/>
          <a:p>
            <a:r>
              <a:rPr lang="pt-BR" dirty="0" smtClean="0"/>
              <a:t>Proposição do livro: compreender o </a:t>
            </a:r>
            <a:r>
              <a:rPr lang="pt-BR" dirty="0" smtClean="0">
                <a:solidFill>
                  <a:srgbClr val="C00000"/>
                </a:solidFill>
              </a:rPr>
              <a:t>novo contexto global em um mundo intercultural</a:t>
            </a:r>
            <a:r>
              <a:rPr lang="pt-BR" dirty="0" smtClean="0"/>
              <a:t>.</a:t>
            </a:r>
          </a:p>
          <a:p>
            <a:r>
              <a:rPr lang="pt-BR" dirty="0" err="1" smtClean="0"/>
              <a:t>Interculturalidade</a:t>
            </a:r>
            <a:r>
              <a:rPr lang="pt-BR" dirty="0" smtClean="0"/>
              <a:t> como eixo a partir do qual compreender e propor alternativas (interações, inter-relações)</a:t>
            </a:r>
          </a:p>
          <a:p>
            <a:r>
              <a:rPr lang="pt-BR" dirty="0" smtClean="0"/>
              <a:t>Perspectiva intercultural adotada: compreender as razões dos fracassos políticos e participar da mobilização de recursos interculturais para construir alternativas – “Este é um livro sobre teorias socioculturais e fracassos políticos” (p.15).</a:t>
            </a:r>
          </a:p>
          <a:p>
            <a:r>
              <a:rPr lang="pt-BR" dirty="0" err="1" smtClean="0">
                <a:solidFill>
                  <a:srgbClr val="C00000"/>
                </a:solidFill>
              </a:rPr>
              <a:t>Interculturalidade</a:t>
            </a:r>
            <a:r>
              <a:rPr lang="pt-BR" dirty="0" smtClean="0"/>
              <a:t>: diferentes são o que são em processos de negociação, conflito e troca recíproca.</a:t>
            </a:r>
          </a:p>
          <a:p>
            <a:r>
              <a:rPr lang="pt-BR" dirty="0" smtClean="0"/>
              <a:t>“Como articular as batalhas pela diferença com as que se dão pela desigualdade em um mundo onde estamos todos interconectados?” (p.210).</a:t>
            </a:r>
            <a:endParaRPr lang="pt-BR" dirty="0"/>
          </a:p>
        </p:txBody>
      </p:sp>
    </p:spTree>
    <p:extLst>
      <p:ext uri="{BB962C8B-B14F-4D97-AF65-F5344CB8AC3E}">
        <p14:creationId xmlns:p14="http://schemas.microsoft.com/office/powerpoint/2010/main" val="427802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a:bodyPr>
          <a:lstStyle/>
          <a:p>
            <a:r>
              <a:rPr lang="pt-BR" dirty="0" smtClean="0"/>
              <a:t>Traços </a:t>
            </a:r>
            <a:r>
              <a:rPr lang="pt-BR" dirty="0" smtClean="0"/>
              <a:t>cognitivos e socioculturais estão distribuídos e são apropriados de maneira muito diferente. Geram diferenças, desigualdades e desconexões </a:t>
            </a:r>
            <a:r>
              <a:rPr lang="pt-BR" dirty="0" smtClean="0">
                <a:solidFill>
                  <a:srgbClr val="C00000"/>
                </a:solidFill>
              </a:rPr>
              <a:t>→</a:t>
            </a:r>
            <a:r>
              <a:rPr lang="pt-BR" dirty="0" smtClean="0"/>
              <a:t> por isso é arriscada a generalização do conceito de </a:t>
            </a:r>
            <a:r>
              <a:rPr lang="pt-BR" dirty="0">
                <a:solidFill>
                  <a:srgbClr val="C00000"/>
                </a:solidFill>
              </a:rPr>
              <a:t>s</a:t>
            </a:r>
            <a:r>
              <a:rPr lang="pt-BR" dirty="0" smtClean="0">
                <a:solidFill>
                  <a:srgbClr val="C00000"/>
                </a:solidFill>
              </a:rPr>
              <a:t>ociedade do conhecimento </a:t>
            </a:r>
            <a:r>
              <a:rPr lang="pt-BR" dirty="0" smtClean="0"/>
              <a:t>para a totalidade do planeta, incluindo centenas de etnias e nações.</a:t>
            </a:r>
          </a:p>
          <a:p>
            <a:pPr marL="0" indent="0">
              <a:buNone/>
            </a:pPr>
            <a:endParaRPr lang="pt-BR" dirty="0"/>
          </a:p>
        </p:txBody>
      </p:sp>
    </p:spTree>
    <p:extLst>
      <p:ext uri="{BB962C8B-B14F-4D97-AF65-F5344CB8AC3E}">
        <p14:creationId xmlns:p14="http://schemas.microsoft.com/office/powerpoint/2010/main" val="2110848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100" dirty="0"/>
              <a:t>Sociedades do conhecimento: a construção intercultural do saber</a:t>
            </a:r>
            <a:r>
              <a:rPr lang="pt-BR" sz="3600" dirty="0" smtClean="0"/>
              <a:t/>
            </a:r>
            <a:br>
              <a:rPr lang="pt-BR" sz="3600" dirty="0" smtClean="0"/>
            </a:br>
            <a:r>
              <a:rPr lang="pt-BR" sz="3200" dirty="0" err="1" smtClean="0">
                <a:solidFill>
                  <a:srgbClr val="C00000"/>
                </a:solidFill>
              </a:rPr>
              <a:t>Néstor</a:t>
            </a:r>
            <a:r>
              <a:rPr lang="pt-BR" sz="3200" dirty="0">
                <a:solidFill>
                  <a:srgbClr val="C00000"/>
                </a:solidFill>
              </a:rPr>
              <a:t> </a:t>
            </a:r>
            <a:r>
              <a:rPr lang="pt-BR" sz="3200" dirty="0" smtClean="0">
                <a:solidFill>
                  <a:srgbClr val="C00000"/>
                </a:solidFill>
              </a:rPr>
              <a:t>García </a:t>
            </a:r>
            <a:r>
              <a:rPr lang="pt-BR" sz="3200" dirty="0" err="1" smtClean="0">
                <a:solidFill>
                  <a:srgbClr val="C00000"/>
                </a:solidFill>
              </a:rPr>
              <a:t>Canclini</a:t>
            </a:r>
            <a:endParaRPr lang="pt-BR" sz="3200" dirty="0">
              <a:solidFill>
                <a:srgbClr val="C00000"/>
              </a:solidFill>
            </a:endParaRPr>
          </a:p>
        </p:txBody>
      </p:sp>
      <p:sp>
        <p:nvSpPr>
          <p:cNvPr id="4" name="Espaço Reservado para Conteúdo 3"/>
          <p:cNvSpPr>
            <a:spLocks noGrp="1"/>
          </p:cNvSpPr>
          <p:nvPr>
            <p:ph idx="1"/>
          </p:nvPr>
        </p:nvSpPr>
        <p:spPr/>
        <p:txBody>
          <a:bodyPr>
            <a:normAutofit/>
          </a:bodyPr>
          <a:lstStyle/>
          <a:p>
            <a:r>
              <a:rPr lang="pt-BR" dirty="0" smtClean="0"/>
              <a:t>“Ao globalizar-se os intercâmbios econômicos, as migrações, os meios de informação e entretenimento, as condições ecológicas e muitas doenças, requer-se uma </a:t>
            </a:r>
            <a:r>
              <a:rPr lang="pt-BR" dirty="0" smtClean="0">
                <a:solidFill>
                  <a:srgbClr val="C00000"/>
                </a:solidFill>
              </a:rPr>
              <a:t>concepção que reconheça as diferenças junto com as desigualdades, as interconexões </a:t>
            </a:r>
            <a:r>
              <a:rPr lang="pt-BR" dirty="0" smtClean="0"/>
              <a:t>entre sociedades com formas distintas de conhecimento” (p.182).</a:t>
            </a:r>
          </a:p>
          <a:p>
            <a:r>
              <a:rPr lang="pt-BR" dirty="0" smtClean="0"/>
              <a:t>Os debates sobre a sociedades da informação ou do conhecimento veem a necessidade de reconhecer as múltiplas formas de “</a:t>
            </a:r>
            <a:r>
              <a:rPr lang="pt-BR" dirty="0" smtClean="0">
                <a:solidFill>
                  <a:srgbClr val="C00000"/>
                </a:solidFill>
              </a:rPr>
              <a:t>diversidade cultural</a:t>
            </a:r>
            <a:r>
              <a:rPr lang="pt-BR" dirty="0" smtClean="0"/>
              <a:t>”.</a:t>
            </a:r>
          </a:p>
          <a:p>
            <a:r>
              <a:rPr lang="pt-BR" dirty="0" err="1" smtClean="0"/>
              <a:t>Multilinguismo</a:t>
            </a:r>
            <a:r>
              <a:rPr lang="pt-BR" dirty="0" smtClean="0"/>
              <a:t>, saberes tradicionais/saberes não ocidentais/ciências.</a:t>
            </a:r>
          </a:p>
        </p:txBody>
      </p:sp>
    </p:spTree>
    <p:extLst>
      <p:ext uri="{BB962C8B-B14F-4D97-AF65-F5344CB8AC3E}">
        <p14:creationId xmlns:p14="http://schemas.microsoft.com/office/powerpoint/2010/main" val="183425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TM10001105[[fn=Cortar]]</Template>
  <TotalTime>8864</TotalTime>
  <Words>4907</Words>
  <Application>Microsoft Office PowerPoint</Application>
  <PresentationFormat>Widescreen</PresentationFormat>
  <Paragraphs>215</Paragraphs>
  <Slides>51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51</vt:i4>
      </vt:variant>
    </vt:vector>
  </HeadingPairs>
  <TitlesOfParts>
    <vt:vector size="56" baseType="lpstr">
      <vt:lpstr>Arial</vt:lpstr>
      <vt:lpstr>Calibri</vt:lpstr>
      <vt:lpstr>Calibri Light</vt:lpstr>
      <vt:lpstr>Times New Roman</vt:lpstr>
      <vt:lpstr>office theme</vt:lpstr>
      <vt:lpstr> Sociedade da Informação e/ou Sociedade do Conhecimento II?  </vt:lpstr>
      <vt:lpstr>Apresentação do PowerPoint</vt:lpstr>
      <vt:lpstr>Textos e Documentário:</vt:lpstr>
      <vt:lpstr> Intelectuais negros e produção do conhecimento: algumas reflexões sobre a realidade brasileira (Epistemologias do Sul) Nilma Gomes   </vt:lpstr>
      <vt:lpstr>Bernardo Toro</vt:lpstr>
      <vt:lpstr>Apresentação do PowerPoint</vt:lpstr>
      <vt:lpstr>Diferentes, Desiguales y Desconectados (2004)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Sociedades do conhecimento: a construção intercultural do saber Néstor García Canclini</vt:lpstr>
      <vt:lpstr>O que é ser indígena? Txai Suruí</vt:lpstr>
      <vt:lpstr>Nick Bostrom</vt:lpstr>
      <vt:lpstr>Por que cientistas temem futuro catastrófico causado pela inteligência artificial Anthony Zurcher, BBC, 30/04/23</vt:lpstr>
      <vt:lpstr>Sociedade do conhecimento e controle da informação e da comunicação</vt:lpstr>
      <vt:lpstr>Apresentação do PowerPoint</vt:lpstr>
      <vt:lpstr>Palavras-Chave: um vocabulário de cultura e sociedade Raymond Williams</vt:lpstr>
      <vt:lpstr>Sociedade do conhecimento e controle da informação e da comunicação (2005) Armand Mattelart</vt:lpstr>
      <vt:lpstr>Sociedade do conhecimento e controle da informação e da comunicação Armand Mattelart</vt:lpstr>
      <vt:lpstr>Apresentação do PowerPoint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Sociedade do conhecimento e controle da informação e da comunicação Armand Mattelart</vt:lpstr>
      <vt:lpstr>Ideias titubeantes em tempo de confinamento Lucia, IEA, 2020</vt:lpstr>
      <vt:lpstr>Ciudadanos reemplazados por algoritmos</vt:lpstr>
      <vt:lpstr>Apresentação do PowerPoint</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Apresentação do PowerPoint</vt:lpstr>
      <vt:lpstr>FREENET? 2016 – 86’</vt:lpstr>
      <vt:lpstr>FREENET?, Brasil, 86', 2016. Documentário colaborativo sobre o futuro da liberdade na Internet</vt:lpstr>
      <vt:lpstr> Roda Viva, TV Cultura, com o historiador  Robert Darnton - 24/09/2012 </vt:lpstr>
      <vt:lpstr>Ken Jennings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 maciel barbosa de oliveira</dc:creator>
  <cp:lastModifiedBy>Conta da Microsoft</cp:lastModifiedBy>
  <cp:revision>96</cp:revision>
  <dcterms:created xsi:type="dcterms:W3CDTF">2018-04-08T16:57:46Z</dcterms:created>
  <dcterms:modified xsi:type="dcterms:W3CDTF">2023-05-09T15:23:15Z</dcterms:modified>
</cp:coreProperties>
</file>