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4"/>
  </p:notesMasterIdLst>
  <p:sldIdLst>
    <p:sldId id="256" r:id="rId2"/>
    <p:sldId id="259" r:id="rId3"/>
    <p:sldId id="261" r:id="rId4"/>
    <p:sldId id="283" r:id="rId5"/>
    <p:sldId id="285" r:id="rId6"/>
    <p:sldId id="284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Raleway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60548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0800000">
            <a:off x="3950564" y="150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 rot="10800000">
            <a:off x="3950564" y="125"/>
            <a:ext cx="3459900" cy="34599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 rot="10800000">
            <a:off x="4833294" y="150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 rot="10800000">
            <a:off x="4833294" y="125"/>
            <a:ext cx="3459900" cy="34599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10800000">
            <a:off x="5684100" y="125"/>
            <a:ext cx="3459900" cy="34599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  <a:noFill/>
        </p:spPr>
        <p:txBody>
          <a:bodyPr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  <a:noFill/>
        </p:spPr>
        <p:txBody>
          <a:bodyPr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 1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rot="10800000">
            <a:off x="3991227" y="0"/>
            <a:ext cx="1727100" cy="1741500"/>
          </a:xfrm>
          <a:prstGeom prst="flowChartDelay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3991227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 rot="10800000">
            <a:off x="4431836" y="0"/>
            <a:ext cx="1727100" cy="1741500"/>
          </a:xfrm>
          <a:prstGeom prst="flowChartDelay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 rot="10800000">
            <a:off x="4431836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 rot="10800000">
            <a:off x="4856510" y="0"/>
            <a:ext cx="1727100" cy="1741500"/>
          </a:xfrm>
          <a:prstGeom prst="flowChartDelay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 rot="10800000">
            <a:off x="4856510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</p:spPr>
        <p:txBody>
          <a:bodyPr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wrap="square"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‹nº›</a:t>
            </a:fld>
            <a:endParaRPr lang="pt-BR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9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3568800" cy="2841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A relevância dos algoritmos</a:t>
            </a:r>
            <a:endParaRPr lang="pt-BR" dirty="0"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Introdução ao texto de </a:t>
            </a:r>
            <a:r>
              <a:rPr lang="pt-BR" dirty="0" err="1" smtClean="0"/>
              <a:t>Gillespie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b="1" dirty="0"/>
              <a:t>4. Promessa da objetividade do algoritmo:</a:t>
            </a:r>
            <a:r>
              <a:rPr lang="pt-BR" dirty="0"/>
              <a:t> a maneira como o caráter técnico do algoritmo está posicionado como uma garantia de imparcialidade, e como essa afirmação é mantida no cerne de uma controvérsia;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b="1" dirty="0"/>
              <a:t>5. Emaranhamento com a prática:</a:t>
            </a:r>
            <a:r>
              <a:rPr lang="pt-BR" dirty="0"/>
              <a:t> como os usuários remodelam suas práticas de acordo com os algoritmos dos quais eles dependem, e como eles podem transformar algoritmos em terrenos para competição política, às vezes até mesmo para interrogar a política do próprio algoritmo;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51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b="1" dirty="0"/>
              <a:t>6. </a:t>
            </a:r>
            <a:r>
              <a:rPr lang="pt-BR" b="1"/>
              <a:t>A produção de públicos calculáveis:</a:t>
            </a:r>
            <a:r>
              <a:rPr lang="pt-BR"/>
              <a:t> como a produção e apresentação do público pelo algoritmo molda e é devolvida a estes mesmos públicos como percepção coletiva de grupo, e quem está melhor posicionado para se beneficiar deste conhecimento.”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0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Lógica matemática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pt-BR" dirty="0" smtClean="0"/>
              <a:t>“Desde </a:t>
            </a:r>
            <a:r>
              <a:rPr lang="pt-BR" dirty="0"/>
              <a:t>que nós abraçamos as ferramentas computacionais como nosso principal meio de expressão, não apenas para a matemática, mas para toda a informação digital, estamos sujeitando o conhecimento e o discurso humano a estas lógicas processuais que permeiam toda a computação (</a:t>
            </a:r>
            <a:r>
              <a:rPr lang="pt-BR" dirty="0" err="1"/>
              <a:t>Gillispie</a:t>
            </a:r>
            <a:r>
              <a:rPr lang="pt-BR" dirty="0"/>
              <a:t>, 2013, p.2</a:t>
            </a:r>
            <a:r>
              <a:rPr lang="pt-BR" dirty="0" smtClean="0"/>
              <a:t>).”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Outra definição para algoritmo: </a:t>
            </a:r>
            <a:r>
              <a:rPr lang="pt-BR" dirty="0"/>
              <a:t>“(...) estruturas codificadas para a transformação de </a:t>
            </a:r>
            <a:r>
              <a:rPr lang="pt-BR" i="1" dirty="0"/>
              <a:t>input</a:t>
            </a:r>
            <a:r>
              <a:rPr lang="pt-BR" dirty="0"/>
              <a:t> de dados num desejável </a:t>
            </a:r>
            <a:r>
              <a:rPr lang="pt-BR" i="1" dirty="0"/>
              <a:t>output</a:t>
            </a:r>
            <a:r>
              <a:rPr lang="pt-BR" dirty="0"/>
              <a:t>, baseadas em cálculos específicos” (</a:t>
            </a:r>
            <a:r>
              <a:rPr lang="pt-BR" dirty="0" err="1"/>
              <a:t>Gillispie</a:t>
            </a:r>
            <a:r>
              <a:rPr lang="pt-BR" dirty="0"/>
              <a:t>, 2013, p.1).</a:t>
            </a:r>
          </a:p>
          <a:p>
            <a:r>
              <a:rPr lang="pt-BR" dirty="0" smtClean="0"/>
              <a:t> No </a:t>
            </a:r>
            <a:r>
              <a:rPr lang="pt-BR" dirty="0"/>
              <a:t>original: </a:t>
            </a:r>
            <a:r>
              <a:rPr lang="pt-BR" i="1" dirty="0"/>
              <a:t>“(...) </a:t>
            </a:r>
            <a:r>
              <a:rPr lang="pt-BR" i="1" dirty="0" err="1"/>
              <a:t>they</a:t>
            </a:r>
            <a:r>
              <a:rPr lang="pt-BR" i="1" dirty="0"/>
              <a:t> are </a:t>
            </a:r>
            <a:r>
              <a:rPr lang="pt-BR" i="1" dirty="0" err="1"/>
              <a:t>encoded</a:t>
            </a:r>
            <a:r>
              <a:rPr lang="pt-BR" i="1" dirty="0"/>
              <a:t> procedures for </a:t>
            </a:r>
            <a:r>
              <a:rPr lang="pt-BR" i="1" dirty="0" err="1"/>
              <a:t>transforming</a:t>
            </a:r>
            <a:r>
              <a:rPr lang="pt-BR" i="1" dirty="0"/>
              <a:t> input data </a:t>
            </a:r>
            <a:r>
              <a:rPr lang="pt-BR" i="1" dirty="0" err="1"/>
              <a:t>into</a:t>
            </a:r>
            <a:r>
              <a:rPr lang="pt-BR" i="1" dirty="0"/>
              <a:t> a </a:t>
            </a:r>
            <a:r>
              <a:rPr lang="pt-BR" i="1" dirty="0" err="1"/>
              <a:t>desired</a:t>
            </a:r>
            <a:r>
              <a:rPr lang="pt-BR" i="1" dirty="0"/>
              <a:t> output, </a:t>
            </a:r>
            <a:r>
              <a:rPr lang="pt-BR" i="1" dirty="0" err="1"/>
              <a:t>based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specified</a:t>
            </a:r>
            <a:r>
              <a:rPr lang="pt-BR" i="1" dirty="0"/>
              <a:t> </a:t>
            </a:r>
            <a:r>
              <a:rPr lang="pt-BR" i="1" dirty="0" err="1"/>
              <a:t>calculations</a:t>
            </a:r>
            <a:r>
              <a:rPr lang="pt-BR" i="1" dirty="0"/>
              <a:t>.”</a:t>
            </a:r>
            <a:endParaRPr lang="pt-BR" dirty="0"/>
          </a:p>
          <a:p>
            <a:pPr lvl="0"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9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</a:t>
            </a:r>
            <a:r>
              <a:rPr lang="pt-BR" smtClean="0"/>
              <a:t>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pt-BR" dirty="0" smtClean="0"/>
              <a:t>... o </a:t>
            </a:r>
            <a:r>
              <a:rPr lang="pt-BR" dirty="0"/>
              <a:t>algoritmo modeliza nossa percepção dos dados que podem ser transformados em informação, assim como os </a:t>
            </a:r>
            <a:r>
              <a:rPr lang="pt-BR" i="1" dirty="0"/>
              <a:t>inputs</a:t>
            </a:r>
            <a:r>
              <a:rPr lang="pt-BR" dirty="0"/>
              <a:t> humanos de dados modelizam o algoritmo. Ou, para </a:t>
            </a:r>
            <a:r>
              <a:rPr lang="pt-BR" dirty="0" err="1"/>
              <a:t>Latour</a:t>
            </a:r>
            <a:r>
              <a:rPr lang="pt-BR" dirty="0"/>
              <a:t> (2012), os seres humanos dão forma aos algoritmos e são, simultaneamente, “formados” por eles; assim, de acordo com a Teoria Ator Rede (TAR), humanos e algoritmos são </a:t>
            </a:r>
            <a:r>
              <a:rPr lang="pt-BR" dirty="0" err="1"/>
              <a:t>actantes</a:t>
            </a:r>
            <a:r>
              <a:rPr lang="pt-BR" dirty="0"/>
              <a:t> com igual peso dentro desta rede.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41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Governança: há controvérsias... 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848442"/>
            <a:ext cx="8494800" cy="31715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As </a:t>
            </a:r>
            <a:r>
              <a:rPr lang="pt-BR" dirty="0"/>
              <a:t>rotinas previstas por qualquer instituição – ou mesmo as pessoais - definem riscos e são fonte de ordenação – podemos pensar, por exemplo, nas rotinas previstas em diversas instituições sociais como Polícia, Universidades, Empresas, etc. </a:t>
            </a:r>
            <a:r>
              <a:rPr lang="pt-BR" dirty="0" err="1"/>
              <a:t>Gillispie</a:t>
            </a:r>
            <a:r>
              <a:rPr lang="pt-BR" dirty="0"/>
              <a:t> (2013, p. 24) critica este ponto de vista, dizendo que “as técnicas de busca computacionais não são barômetros do social”</a:t>
            </a:r>
            <a:r>
              <a:rPr lang="pt-BR" baseline="30000" dirty="0"/>
              <a:t> </a:t>
            </a:r>
            <a:r>
              <a:rPr lang="pt-BR" dirty="0"/>
              <a:t>, e sugere  um mapa conceitual com seis dimensões de relevância pública  dos algoritmos que podem ter ramificações políticas, ou seja, o efeito de uma destas dimensões pode desviar o conteúdo de um indivíduo ou de uma instituição, seja ela pública ou privada, para uma outra esfera de valores que não a proposta inicialmente quando da publicação do </a:t>
            </a:r>
            <a:r>
              <a:rPr lang="pt-BR" dirty="0" smtClean="0"/>
              <a:t>conteúdo.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3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pt-BR" smtClean="0"/>
              <a:t>... o </a:t>
            </a:r>
            <a:r>
              <a:rPr lang="pt-BR" dirty="0"/>
              <a:t>algoritmo modeliza nossa percepção dos dados que podem ser transformados em informação, assim como os </a:t>
            </a:r>
            <a:r>
              <a:rPr lang="pt-BR" i="1" dirty="0"/>
              <a:t>inputs</a:t>
            </a:r>
            <a:r>
              <a:rPr lang="pt-BR" dirty="0"/>
              <a:t> humanos de dados modelizam o algoritmo. Ou, para </a:t>
            </a:r>
            <a:r>
              <a:rPr lang="pt-BR" dirty="0" err="1"/>
              <a:t>Latour</a:t>
            </a:r>
            <a:r>
              <a:rPr lang="pt-BR" dirty="0"/>
              <a:t> (2012), os seres humanos dão forma aos algoritmos e são, simultaneamente, “formados” por eles; assim, de acordo com a Teoria Ator Rede (TAR), humanos e algoritmos são </a:t>
            </a:r>
            <a:r>
              <a:rPr lang="pt-BR" dirty="0" err="1"/>
              <a:t>actantes</a:t>
            </a:r>
            <a:r>
              <a:rPr lang="pt-BR" dirty="0"/>
              <a:t> com igual peso dentro desta rede.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79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“</a:t>
            </a:r>
            <a:r>
              <a:rPr lang="pt-BR" b="1" dirty="0"/>
              <a:t>1. </a:t>
            </a:r>
            <a:r>
              <a:rPr lang="pt-BR" dirty="0"/>
              <a:t> </a:t>
            </a:r>
            <a:r>
              <a:rPr lang="pt-BR" b="1" dirty="0"/>
              <a:t>Padrões de inclusão: </a:t>
            </a:r>
            <a:r>
              <a:rPr lang="pt-BR" dirty="0"/>
              <a:t>as opções anteriores de programação e que tornam o algoritmo um produtor de index; o que está excluído desse index e como os dados são preparados para o algoritmo;</a:t>
            </a:r>
          </a:p>
        </p:txBody>
      </p:sp>
    </p:spTree>
    <p:extLst>
      <p:ext uri="{BB962C8B-B14F-4D97-AF65-F5344CB8AC3E}">
        <p14:creationId xmlns:p14="http://schemas.microsoft.com/office/powerpoint/2010/main" val="7723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b="1" dirty="0"/>
              <a:t>2. Ciclos de antecipação:</a:t>
            </a:r>
            <a:r>
              <a:rPr lang="pt-BR" dirty="0"/>
              <a:t> as implicações das tentativas dos provedores de algoritmos de conhecerem e preverem a interação dos seus usuários, e como as conclusões deles agem sobre o desenho dos algoritmos e como desenho importa;</a:t>
            </a:r>
          </a:p>
        </p:txBody>
      </p:sp>
    </p:spTree>
    <p:extLst>
      <p:ext uri="{BB962C8B-B14F-4D97-AF65-F5344CB8AC3E}">
        <p14:creationId xmlns:p14="http://schemas.microsoft.com/office/powerpoint/2010/main" val="2525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Que lógicas o algoritmo gera?</a:t>
            </a:r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 smtClean="0"/>
              <a:t> </a:t>
            </a:r>
            <a:r>
              <a:rPr lang="pt-BR" b="1" dirty="0"/>
              <a:t>3. A avaliação da relevância:</a:t>
            </a:r>
            <a:r>
              <a:rPr lang="pt-BR" dirty="0"/>
              <a:t> os critérios pelos quais os algoritmos determinam o que é relevante, como esses critérios são obscuros e como eles implementam escolhas políticas sobre conhecimento apropriado e legítimo;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31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707</Words>
  <Application>Microsoft Office PowerPoint</Application>
  <PresentationFormat>Apresentação na tela (16:9)</PresentationFormat>
  <Paragraphs>25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Lato</vt:lpstr>
      <vt:lpstr>Raleway</vt:lpstr>
      <vt:lpstr>Swiss</vt:lpstr>
      <vt:lpstr>A relevância dos algoritmos</vt:lpstr>
      <vt:lpstr>Lógica matemática</vt:lpstr>
      <vt:lpstr>Que lógicas o algoritmo gera?</vt:lpstr>
      <vt:lpstr>Que lógicas o algoritmo gera?</vt:lpstr>
      <vt:lpstr>Governança: há controvérsias... </vt:lpstr>
      <vt:lpstr>Que lógicas o algoritmo gera?</vt:lpstr>
      <vt:lpstr>Que lógicas o algoritmo gera?</vt:lpstr>
      <vt:lpstr>Que lógicas o algoritmo gera?</vt:lpstr>
      <vt:lpstr>Que lógicas o algoritmo gera?</vt:lpstr>
      <vt:lpstr>Que lógicas o algoritmo gera?</vt:lpstr>
      <vt:lpstr>Que lógicas o algoritmo gera?</vt:lpstr>
      <vt:lpstr>Que lógicas o algoritmo gera?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e-motividade afeto x fato</dc:title>
  <dc:creator>Dosvald1</dc:creator>
  <cp:lastModifiedBy>Dosvald1</cp:lastModifiedBy>
  <cp:revision>47</cp:revision>
  <dcterms:modified xsi:type="dcterms:W3CDTF">2018-04-25T13:50:09Z</dcterms:modified>
</cp:coreProperties>
</file>