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92" r:id="rId14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Gill Sans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45" roundtripDataSignature="AMtx7mhoapx+Gaa/bORV5JWlu1yJ32zOx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7E81E8F-1A72-406E-A52A-B97082F26AFB}">
  <a:tblStyle styleId="{E7E81E8F-1A72-406E-A52A-B97082F26A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6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146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4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149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14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14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6" name="Google Shape;6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1" name="Google Shape;791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368a35d5781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05" name="Google Shape;805;g368a35d5781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368a35d5781_0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8" name="Google Shape;818;g368a35d5781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" name="Google Shape;2078;p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9" name="Google Shape;2079;p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51399083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3851399083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851399083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g3851399083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9" name="Google Shape;6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2" name="Google Shape;722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36" name="Google Shape;736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1" name="Google Shape;75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64" name="Google Shape;76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78" name="Google Shape;77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7" name="Google Shape;27;p1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" name="Google Shape;29;p1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1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1" name="Google Shape;41;p1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2" name="Google Shape;42;p1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1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9" name="Google Shape;49;p1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1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pulse/enade-2025-administra%C3%A7%C3%A3o-mais-conte%C3%BAdo-cobran%C3%A7a-menos-rosa-9spqf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Slides base para gravação dos vídeos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2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81" name="Google Shape;81;p2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82" name="Google Shape;82;p2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3" name="Google Shape;83;p2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84" name="Google Shape;84;p2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42"/>
          <p:cNvSpPr txBox="1"/>
          <p:nvPr/>
        </p:nvSpPr>
        <p:spPr>
          <a:xfrm>
            <a:off x="7537391" y="1269920"/>
            <a:ext cx="359492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Indicadores Financeiros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Liquidez Imediata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Financeira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4" name="Google Shape;794;p42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95" name="Google Shape;795;p42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2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2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2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2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2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01" name="Google Shape;801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4" y="559164"/>
            <a:ext cx="6731654" cy="5743521"/>
          </a:xfrm>
          <a:prstGeom prst="rect">
            <a:avLst/>
          </a:prstGeom>
          <a:noFill/>
          <a:ln>
            <a:noFill/>
          </a:ln>
        </p:spPr>
      </p:pic>
      <p:sp>
        <p:nvSpPr>
          <p:cNvPr id="802" name="Google Shape;802;p42"/>
          <p:cNvSpPr/>
          <p:nvPr/>
        </p:nvSpPr>
        <p:spPr>
          <a:xfrm rot="-637344">
            <a:off x="251111" y="5184284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7" name="Google Shape;807;g368a35d5781_0_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288" y="1937"/>
            <a:ext cx="6898001" cy="68541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8" name="Google Shape;808;g368a35d5781_0_259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809" name="Google Shape;809;g368a35d5781_0_25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g368a35d5781_0_25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g368a35d5781_0_25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g368a35d5781_0_25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g368a35d5781_0_25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g368a35d5781_0_25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5" name="Google Shape;815;g368a35d5781_0_259"/>
          <p:cNvSpPr txBox="1"/>
          <p:nvPr/>
        </p:nvSpPr>
        <p:spPr>
          <a:xfrm>
            <a:off x="8255236" y="1081612"/>
            <a:ext cx="28800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Balanço Social e Sustentabilidade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Indicadores Sociais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Distribuição de Custos e Investimentos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" name="Google Shape;820;g368a35d5781_0_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288" y="1937"/>
            <a:ext cx="6898001" cy="6854127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g368a35d5781_0_272"/>
          <p:cNvSpPr/>
          <p:nvPr/>
        </p:nvSpPr>
        <p:spPr>
          <a:xfrm rot="-636221">
            <a:off x="277179" y="6387173"/>
            <a:ext cx="463007" cy="23135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2" name="Google Shape;822;g368a35d5781_0_272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823" name="Google Shape;823;g368a35d5781_0_272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g368a35d5781_0_272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g368a35d5781_0_272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g368a35d5781_0_272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g368a35d5781_0_272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g368a35d5781_0_272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9" name="Google Shape;829;g368a35d5781_0_272"/>
          <p:cNvSpPr txBox="1"/>
          <p:nvPr/>
        </p:nvSpPr>
        <p:spPr>
          <a:xfrm>
            <a:off x="8255236" y="1081612"/>
            <a:ext cx="28800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Balanço Social e Sustentabilidade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Indicadores Sociais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Distribuição de Custos e Investimentos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1" name="Google Shape;2081;p128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2" name="Google Shape;2082;p128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3" name="Google Shape;2083;p128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4" name="Google Shape;2084;p128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5" name="Google Shape;2085;p128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6" name="Google Shape;2086;p128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87" name="Google Shape;2087;p128"/>
          <p:cNvGrpSpPr/>
          <p:nvPr/>
        </p:nvGrpSpPr>
        <p:grpSpPr>
          <a:xfrm>
            <a:off x="7469024" y="3621697"/>
            <a:ext cx="4722976" cy="3240000"/>
            <a:chOff x="7469024" y="3621697"/>
            <a:chExt cx="4722976" cy="3240000"/>
          </a:xfrm>
        </p:grpSpPr>
        <p:sp>
          <p:nvSpPr>
            <p:cNvPr id="2088" name="Google Shape;2088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9" name="Google Shape;2089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0" name="Google Shape;2090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91" name="Google Shape;2091;p1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2" name="Google Shape;2092;p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93" name="Google Shape;2093;p128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094" name="Google Shape;2094;p128"/>
          <p:cNvGrpSpPr/>
          <p:nvPr/>
        </p:nvGrpSpPr>
        <p:grpSpPr>
          <a:xfrm rot="10800000">
            <a:off x="0" y="0"/>
            <a:ext cx="4723200" cy="3240000"/>
            <a:chOff x="7469024" y="3621697"/>
            <a:chExt cx="4722976" cy="3240000"/>
          </a:xfrm>
        </p:grpSpPr>
        <p:sp>
          <p:nvSpPr>
            <p:cNvPr id="2095" name="Google Shape;2095;p128"/>
            <p:cNvSpPr/>
            <p:nvPr/>
          </p:nvSpPr>
          <p:spPr>
            <a:xfrm>
              <a:off x="7469025" y="3621697"/>
              <a:ext cx="4722975" cy="3240000"/>
            </a:xfrm>
            <a:prstGeom prst="triangle">
              <a:avLst>
                <a:gd name="adj" fmla="val 100000"/>
              </a:avLst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p128"/>
            <p:cNvSpPr/>
            <p:nvPr/>
          </p:nvSpPr>
          <p:spPr>
            <a:xfrm>
              <a:off x="7469025" y="4696387"/>
              <a:ext cx="4722975" cy="2160000"/>
            </a:xfrm>
            <a:prstGeom prst="triangle">
              <a:avLst>
                <a:gd name="adj" fmla="val 100000"/>
              </a:avLst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7" name="Google Shape;2097;p128"/>
            <p:cNvSpPr/>
            <p:nvPr/>
          </p:nvSpPr>
          <p:spPr>
            <a:xfrm>
              <a:off x="7469024" y="5776387"/>
              <a:ext cx="4722975" cy="1080000"/>
            </a:xfrm>
            <a:prstGeom prst="triangle">
              <a:avLst>
                <a:gd name="adj" fmla="val 100000"/>
              </a:avLst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8" name="Google Shape;2098;p128"/>
          <p:cNvSpPr txBox="1"/>
          <p:nvPr/>
        </p:nvSpPr>
        <p:spPr>
          <a:xfrm>
            <a:off x="0" y="2283891"/>
            <a:ext cx="12192000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Dúvidas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Sugestões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Comentários</a:t>
            </a:r>
            <a:r>
              <a:rPr lang="pt-BR" sz="4500" b="1" i="0" u="none" strike="noStrike" cap="none">
                <a:solidFill>
                  <a:schemeClr val="dk1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500" b="1" i="0" u="none" strike="noStrike" cap="none">
              <a:solidFill>
                <a:schemeClr val="dk1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51399083c_0_0"/>
          <p:cNvSpPr txBox="1"/>
          <p:nvPr/>
        </p:nvSpPr>
        <p:spPr>
          <a:xfrm>
            <a:off x="-41950" y="96337"/>
            <a:ext cx="11470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 que os professores precisam saber </a:t>
            </a:r>
            <a:endParaRPr sz="4100" b="1" i="0" u="none" strike="noStrike" cap="non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sobre o ENADE</a:t>
            </a:r>
            <a:r>
              <a:rPr lang="pt-BR" sz="4100" b="1" i="0" u="none" strike="noStrike" cap="none">
                <a:solidFill>
                  <a:srgbClr val="000000"/>
                </a:solidFill>
                <a:latin typeface="Arial Rounded"/>
                <a:ea typeface="Arial Rounded"/>
                <a:cs typeface="Arial Rounded"/>
                <a:sym typeface="Arial Rounded"/>
              </a:rPr>
              <a:t>?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90" name="Google Shape;90;g3851399083c_0_0"/>
          <p:cNvSpPr txBox="1"/>
          <p:nvPr/>
        </p:nvSpPr>
        <p:spPr>
          <a:xfrm>
            <a:off x="334362" y="1472054"/>
            <a:ext cx="10801500" cy="43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556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ENADE 2025 virá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mudanças relevantes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exigindo preparação mais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estratégica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prova terá 46 questões e duração de 4 horas (tempo de prova também é um desafio):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 objetivas específicas,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discursiva específica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apesar de única, terá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peso significativo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objetivas de formação geral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nova matriz cobra mais do que conteúdos teóricos: exige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pensamento crítico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 de dados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ESG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inovação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sustentabilidade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diversidade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foco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resolução de problemas reais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2000"/>
              <a:buFont typeface="Arial"/>
              <a:buChar char="●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avaliação busca um perfil de egresso com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visão sistêmica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proatividade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capacidade de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aplicar o conhecimento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 lógica e evidências.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" name="Google Shape;91;g3851399083c_0_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92" name="Google Shape;92;g3851399083c_0_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g3851399083c_0_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g3851399083c_0_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g3851399083c_0_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g3851399083c_0_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g3851399083c_0_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8" name="Google Shape;98;g3851399083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g3851399083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" name="Google Shape;100;g3851399083c_0_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g3851399083c_0_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851399083c_0_0"/>
          <p:cNvSpPr txBox="1"/>
          <p:nvPr/>
        </p:nvSpPr>
        <p:spPr>
          <a:xfrm>
            <a:off x="3518526" y="5958975"/>
            <a:ext cx="2175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g3851399083c_0_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g3851399083c_0_0"/>
          <p:cNvCxnSpPr/>
          <p:nvPr/>
        </p:nvCxnSpPr>
        <p:spPr>
          <a:xfrm>
            <a:off x="5693440" y="5808503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g3851399083c_0_0"/>
          <p:cNvSpPr txBox="1"/>
          <p:nvPr/>
        </p:nvSpPr>
        <p:spPr>
          <a:xfrm>
            <a:off x="5734541" y="5880177"/>
            <a:ext cx="5667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6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Fonte: </a:t>
            </a:r>
            <a:r>
              <a:rPr lang="pt-BR" sz="1600" b="0" i="0" u="sng" strike="noStrike" cap="non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ENADE 2025 - Administração - Mais Conteúdo, Mais Cobrança, Menos Tempo: Seu Curso Está Pronto?</a:t>
            </a:r>
            <a:endParaRPr sz="16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851399083c_0_20"/>
          <p:cNvSpPr txBox="1"/>
          <p:nvPr/>
        </p:nvSpPr>
        <p:spPr>
          <a:xfrm>
            <a:off x="0" y="361612"/>
            <a:ext cx="11470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100" b="1" i="0" u="none" strike="noStrike" cap="non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rPr>
              <a:t>Orientações para gravação do vídeo</a:t>
            </a:r>
            <a:endParaRPr sz="4100" b="1" i="0" u="none" strike="noStrike" cap="none">
              <a:solidFill>
                <a:srgbClr val="00000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g3851399083c_0_20"/>
          <p:cNvSpPr txBox="1"/>
          <p:nvPr/>
        </p:nvSpPr>
        <p:spPr>
          <a:xfrm>
            <a:off x="701200" y="1432084"/>
            <a:ext cx="10586700" cy="3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238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apoiar os estudantes concluintes do Curso de Administração que irão realizar a prova ENADE em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23/11</a:t>
            </a:r>
            <a:r>
              <a:rPr lang="pt-BR" sz="2000"/>
              <a:t>.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Conteúdo sugerido para gravação do vídeo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○"/>
            </a:pP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comentar e revisar as </a:t>
            </a:r>
            <a:r>
              <a:rPr lang="pt-BR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questões e o gabarito</a:t>
            </a:r>
            <a:r>
              <a:rPr lang="pt-BR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das provas anteriores, destacando o formato da prova, conceitos abordados e dicas, se for o caso;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estimular o aluno a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entender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interpretar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justificar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suas respostas;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55600" algn="just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○"/>
            </a:pPr>
            <a:r>
              <a:rPr lang="pt-BR"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conectar teoria com exemplos práticos e atuais</a:t>
            </a:r>
            <a:r>
              <a:rPr lang="pt-BR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(cases, dados, análises, contextos reais)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g3851399083c_0_2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113" name="Google Shape;113;g3851399083c_0_2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g3851399083c_0_2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g3851399083c_0_2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g3851399083c_0_2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g3851399083c_0_2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g3851399083c_0_2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19" name="Google Shape;119;g3851399083c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g3851399083c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1" name="Google Shape;121;g3851399083c_0_20"/>
          <p:cNvCxnSpPr/>
          <p:nvPr/>
        </p:nvCxnSpPr>
        <p:spPr>
          <a:xfrm>
            <a:off x="249537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2" name="Google Shape;122;g3851399083c_0_20"/>
          <p:cNvSpPr/>
          <p:nvPr/>
        </p:nvSpPr>
        <p:spPr>
          <a:xfrm>
            <a:off x="811850" y="538385"/>
            <a:ext cx="36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g3851399083c_0_20"/>
          <p:cNvSpPr txBox="1"/>
          <p:nvPr/>
        </p:nvSpPr>
        <p:spPr>
          <a:xfrm>
            <a:off x="3518526" y="5958983"/>
            <a:ext cx="446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4" name="Google Shape;124;g3851399083c_0_20"/>
          <p:cNvCxnSpPr/>
          <p:nvPr/>
        </p:nvCxnSpPr>
        <p:spPr>
          <a:xfrm>
            <a:off x="3489496" y="5799366"/>
            <a:ext cx="0" cy="719400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0"/>
          <p:cNvSpPr/>
          <p:nvPr/>
        </p:nvSpPr>
        <p:spPr>
          <a:xfrm>
            <a:off x="7469025" y="3621697"/>
            <a:ext cx="4722975" cy="3240000"/>
          </a:xfrm>
          <a:prstGeom prst="triangle">
            <a:avLst>
              <a:gd name="adj" fmla="val 100000"/>
            </a:avLst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20"/>
          <p:cNvSpPr/>
          <p:nvPr/>
        </p:nvSpPr>
        <p:spPr>
          <a:xfrm>
            <a:off x="7469025" y="4696387"/>
            <a:ext cx="4722975" cy="2160000"/>
          </a:xfrm>
          <a:prstGeom prst="triangle">
            <a:avLst>
              <a:gd name="adj" fmla="val 100000"/>
            </a:avLst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20"/>
          <p:cNvSpPr txBox="1"/>
          <p:nvPr/>
        </p:nvSpPr>
        <p:spPr>
          <a:xfrm>
            <a:off x="1687236" y="4152743"/>
            <a:ext cx="6885900" cy="47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pt-BR"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Questões sobre Finanças</a:t>
            </a:r>
            <a:endParaRPr sz="2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20"/>
          <p:cNvSpPr/>
          <p:nvPr/>
        </p:nvSpPr>
        <p:spPr>
          <a:xfrm>
            <a:off x="11470925" y="361612"/>
            <a:ext cx="360000" cy="360000"/>
          </a:xfrm>
          <a:prstGeom prst="rect">
            <a:avLst/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20"/>
          <p:cNvSpPr/>
          <p:nvPr/>
        </p:nvSpPr>
        <p:spPr>
          <a:xfrm>
            <a:off x="11470925" y="721612"/>
            <a:ext cx="360000" cy="360000"/>
          </a:xfrm>
          <a:prstGeom prst="rect">
            <a:avLst/>
          </a:prstGeom>
          <a:solidFill>
            <a:srgbClr val="3F88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20"/>
          <p:cNvSpPr/>
          <p:nvPr/>
        </p:nvSpPr>
        <p:spPr>
          <a:xfrm>
            <a:off x="11470925" y="1441612"/>
            <a:ext cx="360000" cy="360000"/>
          </a:xfrm>
          <a:prstGeom prst="rect">
            <a:avLst/>
          </a:prstGeom>
          <a:solidFill>
            <a:srgbClr val="B69B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20"/>
          <p:cNvSpPr/>
          <p:nvPr/>
        </p:nvSpPr>
        <p:spPr>
          <a:xfrm>
            <a:off x="11470925" y="1801612"/>
            <a:ext cx="360000" cy="360000"/>
          </a:xfrm>
          <a:prstGeom prst="rect">
            <a:avLst/>
          </a:prstGeom>
          <a:solidFill>
            <a:srgbClr val="D1BE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20"/>
          <p:cNvSpPr/>
          <p:nvPr/>
        </p:nvSpPr>
        <p:spPr>
          <a:xfrm>
            <a:off x="11470925" y="1081612"/>
            <a:ext cx="360000" cy="360000"/>
          </a:xfrm>
          <a:prstGeom prst="rect">
            <a:avLst/>
          </a:prstGeom>
          <a:solidFill>
            <a:srgbClr val="629E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20"/>
          <p:cNvSpPr/>
          <p:nvPr/>
        </p:nvSpPr>
        <p:spPr>
          <a:xfrm>
            <a:off x="11470925" y="2161612"/>
            <a:ext cx="360000" cy="360000"/>
          </a:xfrm>
          <a:prstGeom prst="rect">
            <a:avLst/>
          </a:prstGeom>
          <a:solidFill>
            <a:srgbClr val="E0D8B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20"/>
          <p:cNvSpPr/>
          <p:nvPr/>
        </p:nvSpPr>
        <p:spPr>
          <a:xfrm>
            <a:off x="7469024" y="5776387"/>
            <a:ext cx="4722975" cy="1080000"/>
          </a:xfrm>
          <a:prstGeom prst="triangle">
            <a:avLst>
              <a:gd name="adj" fmla="val 100000"/>
            </a:avLst>
          </a:prstGeom>
          <a:solidFill>
            <a:srgbClr val="0255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11" name="Google Shape;711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9888" y="5978330"/>
            <a:ext cx="1027714" cy="361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362" y="5795259"/>
            <a:ext cx="2068612" cy="72765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3" name="Google Shape;713;p20"/>
          <p:cNvCxnSpPr/>
          <p:nvPr/>
        </p:nvCxnSpPr>
        <p:spPr>
          <a:xfrm>
            <a:off x="249537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4" name="Google Shape;714;p20"/>
          <p:cNvSpPr txBox="1"/>
          <p:nvPr/>
        </p:nvSpPr>
        <p:spPr>
          <a:xfrm>
            <a:off x="3518526" y="5958983"/>
            <a:ext cx="4461445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rgbClr val="969494"/>
                </a:solidFill>
                <a:latin typeface="Calibri"/>
                <a:ea typeface="Calibri"/>
                <a:cs typeface="Calibri"/>
                <a:sym typeface="Calibri"/>
              </a:rPr>
              <a:t>OUTUBRO DE 2025</a:t>
            </a:r>
            <a:endParaRPr sz="2000" b="0" i="0" u="none" strike="noStrike" cap="none">
              <a:solidFill>
                <a:srgbClr val="9694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5" name="Google Shape;715;p20"/>
          <p:cNvCxnSpPr/>
          <p:nvPr/>
        </p:nvCxnSpPr>
        <p:spPr>
          <a:xfrm>
            <a:off x="3489496" y="5799366"/>
            <a:ext cx="0" cy="719437"/>
          </a:xfrm>
          <a:prstGeom prst="straightConnector1">
            <a:avLst/>
          </a:prstGeom>
          <a:noFill/>
          <a:ln w="15875" cap="flat" cmpd="sng">
            <a:solidFill>
              <a:srgbClr val="96949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16" name="Google Shape;716;p20"/>
          <p:cNvGrpSpPr/>
          <p:nvPr/>
        </p:nvGrpSpPr>
        <p:grpSpPr>
          <a:xfrm>
            <a:off x="-42728" y="1093765"/>
            <a:ext cx="8434800" cy="2256344"/>
            <a:chOff x="-42728" y="288006"/>
            <a:chExt cx="8434800" cy="2256344"/>
          </a:xfrm>
        </p:grpSpPr>
        <p:sp>
          <p:nvSpPr>
            <p:cNvPr id="717" name="Google Shape;717;p20"/>
            <p:cNvSpPr txBox="1"/>
            <p:nvPr/>
          </p:nvSpPr>
          <p:spPr>
            <a:xfrm>
              <a:off x="-1" y="666527"/>
              <a:ext cx="7469100" cy="163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0"/>
                <a:buFont typeface="Arial"/>
                <a:buNone/>
              </a:pPr>
              <a:r>
                <a:rPr lang="pt-BR" sz="100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ENADE</a:t>
              </a:r>
              <a:endParaRPr sz="10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18" name="Google Shape;718;p20"/>
            <p:cNvSpPr txBox="1"/>
            <p:nvPr/>
          </p:nvSpPr>
          <p:spPr>
            <a:xfrm>
              <a:off x="-42728" y="1713350"/>
              <a:ext cx="8434800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2018 &amp; 2022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719" name="Google Shape;719;p20"/>
            <p:cNvSpPr txBox="1"/>
            <p:nvPr/>
          </p:nvSpPr>
          <p:spPr>
            <a:xfrm>
              <a:off x="1702423" y="288006"/>
              <a:ext cx="3755207" cy="8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800"/>
                <a:buFont typeface="Arial"/>
                <a:buNone/>
              </a:pPr>
              <a:r>
                <a:rPr lang="pt-BR" sz="4800" b="0" i="0" u="none" strike="noStrike" cap="none">
                  <a:solidFill>
                    <a:schemeClr val="dk1"/>
                  </a:solidFill>
                  <a:latin typeface="Gill Sans"/>
                  <a:ea typeface="Gill Sans"/>
                  <a:cs typeface="Gill Sans"/>
                  <a:sym typeface="Gill Sans"/>
                </a:rPr>
                <a:t>Administração</a:t>
              </a:r>
              <a:endParaRPr sz="4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37"/>
          <p:cNvSpPr txBox="1"/>
          <p:nvPr/>
        </p:nvSpPr>
        <p:spPr>
          <a:xfrm>
            <a:off x="8973084" y="1270158"/>
            <a:ext cx="2167100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de Projetos de Investimento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Técnicas de Orçamento de Capital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Tomada de Decisão Financeira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5" name="Google Shape;725;p37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26" name="Google Shape;726;p37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7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7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7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7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7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32" name="Google Shape;732;p37"/>
          <p:cNvPicPr preferRelativeResize="0"/>
          <p:nvPr/>
        </p:nvPicPr>
        <p:blipFill rotWithShape="1">
          <a:blip r:embed="rId3">
            <a:alphaModFix/>
          </a:blip>
          <a:srcRect b="26604"/>
          <a:stretch/>
        </p:blipFill>
        <p:spPr>
          <a:xfrm>
            <a:off x="338161" y="147602"/>
            <a:ext cx="3627088" cy="656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37"/>
          <p:cNvPicPr preferRelativeResize="0"/>
          <p:nvPr/>
        </p:nvPicPr>
        <p:blipFill rotWithShape="1">
          <a:blip r:embed="rId3">
            <a:alphaModFix/>
          </a:blip>
          <a:srcRect t="75265"/>
          <a:stretch/>
        </p:blipFill>
        <p:spPr>
          <a:xfrm>
            <a:off x="4095347" y="1152202"/>
            <a:ext cx="3622739" cy="22090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8" name="Google Shape;738;p38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39" name="Google Shape;739;p38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38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8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45" name="Google Shape;745;p38"/>
          <p:cNvPicPr preferRelativeResize="0"/>
          <p:nvPr/>
        </p:nvPicPr>
        <p:blipFill rotWithShape="1">
          <a:blip r:embed="rId3">
            <a:alphaModFix/>
          </a:blip>
          <a:srcRect b="26604"/>
          <a:stretch/>
        </p:blipFill>
        <p:spPr>
          <a:xfrm>
            <a:off x="338161" y="147602"/>
            <a:ext cx="3627088" cy="6562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46" name="Google Shape;746;p38"/>
          <p:cNvPicPr preferRelativeResize="0"/>
          <p:nvPr/>
        </p:nvPicPr>
        <p:blipFill rotWithShape="1">
          <a:blip r:embed="rId3">
            <a:alphaModFix/>
          </a:blip>
          <a:srcRect t="75265"/>
          <a:stretch/>
        </p:blipFill>
        <p:spPr>
          <a:xfrm>
            <a:off x="4095347" y="1152202"/>
            <a:ext cx="3622739" cy="2209088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38"/>
          <p:cNvSpPr/>
          <p:nvPr/>
        </p:nvSpPr>
        <p:spPr>
          <a:xfrm rot="-637344">
            <a:off x="4064506" y="1958938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38"/>
          <p:cNvSpPr txBox="1"/>
          <p:nvPr/>
        </p:nvSpPr>
        <p:spPr>
          <a:xfrm>
            <a:off x="8973084" y="1270158"/>
            <a:ext cx="2167100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Avaliação de Projetos de Investimento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Técnicas de Orçamento de Capital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Tomada de Decisão Financeira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9"/>
          <p:cNvSpPr txBox="1"/>
          <p:nvPr/>
        </p:nvSpPr>
        <p:spPr>
          <a:xfrm>
            <a:off x="7537391" y="1270158"/>
            <a:ext cx="360279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Formação de Carteiras de Investimentos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Diversificação e Efeito de Correlação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54" name="Google Shape;754;p39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55" name="Google Shape;755;p39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9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9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9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39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39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61" name="Google Shape;76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122" y="0"/>
            <a:ext cx="567351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0"/>
          <p:cNvSpPr txBox="1"/>
          <p:nvPr/>
        </p:nvSpPr>
        <p:spPr>
          <a:xfrm>
            <a:off x="7537391" y="1270158"/>
            <a:ext cx="3602793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Formação de Carteiras de Investimentos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Diversificação e Efeito de Correlação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7" name="Google Shape;767;p40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68" name="Google Shape;768;p40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0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0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40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0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0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74" name="Google Shape;774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122" y="0"/>
            <a:ext cx="567351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40"/>
          <p:cNvSpPr/>
          <p:nvPr/>
        </p:nvSpPr>
        <p:spPr>
          <a:xfrm rot="-637344">
            <a:off x="227199" y="5890000"/>
            <a:ext cx="462968" cy="23148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41"/>
          <p:cNvSpPr txBox="1"/>
          <p:nvPr/>
        </p:nvSpPr>
        <p:spPr>
          <a:xfrm>
            <a:off x="7537391" y="1269920"/>
            <a:ext cx="359492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Temas: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Indicadores Financeiros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Liquidez Imediata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pt-BR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 Financeira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1" name="Google Shape;781;p41"/>
          <p:cNvGrpSpPr/>
          <p:nvPr/>
        </p:nvGrpSpPr>
        <p:grpSpPr>
          <a:xfrm>
            <a:off x="11470925" y="361612"/>
            <a:ext cx="360000" cy="2160000"/>
            <a:chOff x="11470925" y="361612"/>
            <a:chExt cx="360000" cy="2160000"/>
          </a:xfrm>
        </p:grpSpPr>
        <p:sp>
          <p:nvSpPr>
            <p:cNvPr id="782" name="Google Shape;782;p41"/>
            <p:cNvSpPr/>
            <p:nvPr/>
          </p:nvSpPr>
          <p:spPr>
            <a:xfrm>
              <a:off x="11470925" y="361612"/>
              <a:ext cx="360000" cy="360000"/>
            </a:xfrm>
            <a:prstGeom prst="rect">
              <a:avLst/>
            </a:prstGeom>
            <a:solidFill>
              <a:srgbClr val="0255A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11470925" y="721612"/>
              <a:ext cx="360000" cy="360000"/>
            </a:xfrm>
            <a:prstGeom prst="rect">
              <a:avLst/>
            </a:prstGeom>
            <a:solidFill>
              <a:srgbClr val="3F88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11470925" y="1441612"/>
              <a:ext cx="360000" cy="360000"/>
            </a:xfrm>
            <a:prstGeom prst="rect">
              <a:avLst/>
            </a:prstGeom>
            <a:solidFill>
              <a:srgbClr val="B69B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11470925" y="1801612"/>
              <a:ext cx="360000" cy="360000"/>
            </a:xfrm>
            <a:prstGeom prst="rect">
              <a:avLst/>
            </a:prstGeom>
            <a:solidFill>
              <a:srgbClr val="D1BE8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11470925" y="1081612"/>
              <a:ext cx="360000" cy="360000"/>
            </a:xfrm>
            <a:prstGeom prst="rect">
              <a:avLst/>
            </a:prstGeom>
            <a:solidFill>
              <a:srgbClr val="629EC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11470925" y="2161612"/>
              <a:ext cx="360000" cy="360000"/>
            </a:xfrm>
            <a:prstGeom prst="rect">
              <a:avLst/>
            </a:prstGeom>
            <a:solidFill>
              <a:srgbClr val="E0D8B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88" name="Google Shape;788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264" y="559164"/>
            <a:ext cx="6731654" cy="5743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Widescreen</PresentationFormat>
  <Paragraphs>61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Rounded</vt:lpstr>
      <vt:lpstr>Calibri</vt:lpstr>
      <vt:lpstr>Gill Sans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Funcionario</dc:creator>
  <cp:lastModifiedBy>Funcionario</cp:lastModifiedBy>
  <cp:revision>1</cp:revision>
  <dcterms:created xsi:type="dcterms:W3CDTF">2025-09-11T16:07:08Z</dcterms:created>
  <dcterms:modified xsi:type="dcterms:W3CDTF">2025-10-07T19:29:39Z</dcterms:modified>
</cp:coreProperties>
</file>