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92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ill Sans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5" roundtripDataSignature="AMtx7mhoapx+Gaa/bORV5JWlu1yJ32zO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E81E8F-1A72-406E-A52A-B97082F26AFB}">
  <a:tblStyle styleId="{E7E81E8F-1A72-406E-A52A-B97082F26AF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4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14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1" name="Google Shape;79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68a35d5781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5" name="Google Shape;805;g368a35d5781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368a35d5781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8" name="Google Shape;818;g368a35d5781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9" name="Google Shape;2079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5139908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g385139908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51399083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g3851399083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9" name="Google Shape;6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2" name="Google Shape;7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6" name="Google Shape;73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1" name="Google Shape;75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4" name="Google Shape;76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8" name="Google Shape;77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1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1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" name="Google Shape;42;p1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r.linkedin.com/pulse/enade-2025-administra%C3%A7%C3%A3o-mais-conte%C3%BAdo-cobran%C3%A7a-menos-rosa-9spqf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/>
          <p:nvPr/>
        </p:nvSpPr>
        <p:spPr>
          <a:xfrm>
            <a:off x="7469025" y="3621697"/>
            <a:ext cx="4722975" cy="3240000"/>
          </a:xfrm>
          <a:prstGeom prst="triangle">
            <a:avLst>
              <a:gd name="adj" fmla="val 100000"/>
            </a:avLst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7469025" y="4696387"/>
            <a:ext cx="4722975" cy="2160000"/>
          </a:xfrm>
          <a:prstGeom prst="triangle">
            <a:avLst>
              <a:gd name="adj" fmla="val 100000"/>
            </a:avLst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1687236" y="4152743"/>
            <a:ext cx="68859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base para gravação dos vídeos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7469024" y="5776387"/>
            <a:ext cx="4722975" cy="1080000"/>
          </a:xfrm>
          <a:prstGeom prst="triangle">
            <a:avLst>
              <a:gd name="adj" fmla="val 100000"/>
            </a:avLst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1" name="Google Shape;81;p2"/>
          <p:cNvGrpSpPr/>
          <p:nvPr/>
        </p:nvGrpSpPr>
        <p:grpSpPr>
          <a:xfrm>
            <a:off x="-42728" y="1093765"/>
            <a:ext cx="8434800" cy="2256344"/>
            <a:chOff x="-42728" y="288006"/>
            <a:chExt cx="8434800" cy="2256344"/>
          </a:xfrm>
        </p:grpSpPr>
        <p:sp>
          <p:nvSpPr>
            <p:cNvPr id="82" name="Google Shape;82;p2"/>
            <p:cNvSpPr txBox="1"/>
            <p:nvPr/>
          </p:nvSpPr>
          <p:spPr>
            <a:xfrm>
              <a:off x="-1" y="666527"/>
              <a:ext cx="7469100" cy="16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0"/>
                <a:buFont typeface="Arial"/>
                <a:buNone/>
              </a:pPr>
              <a:r>
                <a:rPr lang="pt-BR" sz="10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ENADE</a:t>
              </a:r>
              <a:endParaRPr sz="10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3" name="Google Shape;83;p2"/>
            <p:cNvSpPr txBox="1"/>
            <p:nvPr/>
          </p:nvSpPr>
          <p:spPr>
            <a:xfrm>
              <a:off x="-42728" y="1713350"/>
              <a:ext cx="8434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2018 &amp; 2022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1702423" y="288006"/>
              <a:ext cx="3755207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Administração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2"/>
          <p:cNvSpPr txBox="1"/>
          <p:nvPr/>
        </p:nvSpPr>
        <p:spPr>
          <a:xfrm>
            <a:off x="7537391" y="1269920"/>
            <a:ext cx="359492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Indicadores Financeiros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Liquidez Imediata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Financeira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42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795" name="Google Shape;795;p42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2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2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2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1" name="Google Shape;80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264" y="559164"/>
            <a:ext cx="6731654" cy="5743521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42"/>
          <p:cNvSpPr/>
          <p:nvPr/>
        </p:nvSpPr>
        <p:spPr>
          <a:xfrm rot="-637344">
            <a:off x="251111" y="5184284"/>
            <a:ext cx="462968" cy="23148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g368a35d5781_0_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288" y="1937"/>
            <a:ext cx="6898001" cy="685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8" name="Google Shape;808;g368a35d5781_0_259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809" name="Google Shape;809;g368a35d5781_0_259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g368a35d5781_0_259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g368a35d5781_0_259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g368a35d5781_0_259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g368a35d5781_0_259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g368a35d5781_0_259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5" name="Google Shape;815;g368a35d5781_0_259"/>
          <p:cNvSpPr txBox="1"/>
          <p:nvPr/>
        </p:nvSpPr>
        <p:spPr>
          <a:xfrm>
            <a:off x="8255236" y="1081612"/>
            <a:ext cx="2880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Balanço Social e Sustentabilidade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Indicadores Sociais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Distribuição de Custos e Investimentos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" name="Google Shape;820;g368a35d5781_0_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288" y="1937"/>
            <a:ext cx="6898001" cy="6854127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g368a35d5781_0_272"/>
          <p:cNvSpPr/>
          <p:nvPr/>
        </p:nvSpPr>
        <p:spPr>
          <a:xfrm rot="-636221">
            <a:off x="277179" y="6387173"/>
            <a:ext cx="463007" cy="23135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2" name="Google Shape;822;g368a35d5781_0_272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823" name="Google Shape;823;g368a35d5781_0_272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g368a35d5781_0_272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g368a35d5781_0_272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g368a35d5781_0_272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g368a35d5781_0_272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g368a35d5781_0_272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9" name="Google Shape;829;g368a35d5781_0_272"/>
          <p:cNvSpPr txBox="1"/>
          <p:nvPr/>
        </p:nvSpPr>
        <p:spPr>
          <a:xfrm>
            <a:off x="8255236" y="1081612"/>
            <a:ext cx="2880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Balanço Social e Sustentabilidade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Indicadores Sociais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Distribuição de Custos e Investimentos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128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128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128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4" name="Google Shape;2084;p128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5" name="Google Shape;2085;p128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6" name="Google Shape;2086;p128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7" name="Google Shape;2087;p128"/>
          <p:cNvGrpSpPr/>
          <p:nvPr/>
        </p:nvGrpSpPr>
        <p:grpSpPr>
          <a:xfrm>
            <a:off x="7469024" y="3621697"/>
            <a:ext cx="4722976" cy="3240000"/>
            <a:chOff x="7469024" y="3621697"/>
            <a:chExt cx="4722976" cy="3240000"/>
          </a:xfrm>
        </p:grpSpPr>
        <p:sp>
          <p:nvSpPr>
            <p:cNvPr id="2088" name="Google Shape;2088;p128"/>
            <p:cNvSpPr/>
            <p:nvPr/>
          </p:nvSpPr>
          <p:spPr>
            <a:xfrm>
              <a:off x="7469025" y="3621697"/>
              <a:ext cx="4722975" cy="3240000"/>
            </a:xfrm>
            <a:prstGeom prst="triangle">
              <a:avLst>
                <a:gd name="adj" fmla="val 100000"/>
              </a:avLst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128"/>
            <p:cNvSpPr/>
            <p:nvPr/>
          </p:nvSpPr>
          <p:spPr>
            <a:xfrm>
              <a:off x="7469025" y="4696387"/>
              <a:ext cx="4722975" cy="2160000"/>
            </a:xfrm>
            <a:prstGeom prst="triangle">
              <a:avLst>
                <a:gd name="adj" fmla="val 100000"/>
              </a:avLst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128"/>
            <p:cNvSpPr/>
            <p:nvPr/>
          </p:nvSpPr>
          <p:spPr>
            <a:xfrm>
              <a:off x="7469024" y="5776387"/>
              <a:ext cx="4722975" cy="1080000"/>
            </a:xfrm>
            <a:prstGeom prst="triangle">
              <a:avLst>
                <a:gd name="adj" fmla="val 100000"/>
              </a:avLst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91" name="Google Shape;2091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2" name="Google Shape;2092;p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3" name="Google Shape;2093;p128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94" name="Google Shape;2094;p128"/>
          <p:cNvGrpSpPr/>
          <p:nvPr/>
        </p:nvGrpSpPr>
        <p:grpSpPr>
          <a:xfrm rot="10800000">
            <a:off x="0" y="0"/>
            <a:ext cx="4723200" cy="3240000"/>
            <a:chOff x="7469024" y="3621697"/>
            <a:chExt cx="4722976" cy="3240000"/>
          </a:xfrm>
        </p:grpSpPr>
        <p:sp>
          <p:nvSpPr>
            <p:cNvPr id="2095" name="Google Shape;2095;p128"/>
            <p:cNvSpPr/>
            <p:nvPr/>
          </p:nvSpPr>
          <p:spPr>
            <a:xfrm>
              <a:off x="7469025" y="3621697"/>
              <a:ext cx="4722975" cy="3240000"/>
            </a:xfrm>
            <a:prstGeom prst="triangle">
              <a:avLst>
                <a:gd name="adj" fmla="val 100000"/>
              </a:avLst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128"/>
            <p:cNvSpPr/>
            <p:nvPr/>
          </p:nvSpPr>
          <p:spPr>
            <a:xfrm>
              <a:off x="7469025" y="4696387"/>
              <a:ext cx="4722975" cy="2160000"/>
            </a:xfrm>
            <a:prstGeom prst="triangle">
              <a:avLst>
                <a:gd name="adj" fmla="val 100000"/>
              </a:avLst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28"/>
            <p:cNvSpPr/>
            <p:nvPr/>
          </p:nvSpPr>
          <p:spPr>
            <a:xfrm>
              <a:off x="7469024" y="5776387"/>
              <a:ext cx="4722975" cy="1080000"/>
            </a:xfrm>
            <a:prstGeom prst="triangle">
              <a:avLst>
                <a:gd name="adj" fmla="val 100000"/>
              </a:avLst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8" name="Google Shape;2098;p128"/>
          <p:cNvSpPr txBox="1"/>
          <p:nvPr/>
        </p:nvSpPr>
        <p:spPr>
          <a:xfrm>
            <a:off x="0" y="2283891"/>
            <a:ext cx="12192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Dúvidas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Sugestões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Comentários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45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51399083c_0_0"/>
          <p:cNvSpPr txBox="1"/>
          <p:nvPr/>
        </p:nvSpPr>
        <p:spPr>
          <a:xfrm>
            <a:off x="-41950" y="96337"/>
            <a:ext cx="114708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 que os professores precisam saber </a:t>
            </a:r>
            <a:endParaRPr sz="41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sobre o ENADE</a:t>
            </a:r>
            <a:r>
              <a:rPr lang="pt-BR" sz="41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41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0" name="Google Shape;90;g3851399083c_0_0"/>
          <p:cNvSpPr txBox="1"/>
          <p:nvPr/>
        </p:nvSpPr>
        <p:spPr>
          <a:xfrm>
            <a:off x="334362" y="1472054"/>
            <a:ext cx="108015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ENADE 2025 virá com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mudanças relevantes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exigindo preparação mais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estratégica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prova terá 46 questões e duração de 4 horas (tempo de prova também é um desafio):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objetivas específicas,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discursiva específica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apesar de única, terá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peso significativo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objetivas de formação geral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nova matriz cobra mais do que conteúdos teóricos: exige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pensamento crítico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de dados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ESG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inovação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sustentabilidade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foco em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resolução de problemas reais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avaliação busca um perfil de egresso com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visão sistêmica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proatividade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capacidade de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aplicar o conhecimento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lógica e evidências.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g3851399083c_0_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92" name="Google Shape;92;g3851399083c_0_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g3851399083c_0_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3851399083c_0_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3851399083c_0_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3851399083c_0_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3851399083c_0_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8" name="Google Shape;98;g3851399083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851399083c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g3851399083c_0_0"/>
          <p:cNvCxnSpPr/>
          <p:nvPr/>
        </p:nvCxnSpPr>
        <p:spPr>
          <a:xfrm>
            <a:off x="249537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g3851399083c_0_0"/>
          <p:cNvSpPr/>
          <p:nvPr/>
        </p:nvSpPr>
        <p:spPr>
          <a:xfrm>
            <a:off x="811850" y="53838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3851399083c_0_0"/>
          <p:cNvSpPr txBox="1"/>
          <p:nvPr/>
        </p:nvSpPr>
        <p:spPr>
          <a:xfrm>
            <a:off x="3518526" y="5958975"/>
            <a:ext cx="217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g3851399083c_0_0"/>
          <p:cNvCxnSpPr/>
          <p:nvPr/>
        </p:nvCxnSpPr>
        <p:spPr>
          <a:xfrm>
            <a:off x="348949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" name="Google Shape;104;g3851399083c_0_0"/>
          <p:cNvCxnSpPr/>
          <p:nvPr/>
        </p:nvCxnSpPr>
        <p:spPr>
          <a:xfrm>
            <a:off x="5693440" y="5808503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g3851399083c_0_0"/>
          <p:cNvSpPr txBox="1"/>
          <p:nvPr/>
        </p:nvSpPr>
        <p:spPr>
          <a:xfrm>
            <a:off x="5734541" y="5880177"/>
            <a:ext cx="566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6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ENADE 2025 - Administração - Mais Conteúdo, Mais Cobrança, Menos Tempo: Seu Curso Está Pronto?</a:t>
            </a:r>
            <a:endParaRPr sz="16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51399083c_0_20"/>
          <p:cNvSpPr txBox="1"/>
          <p:nvPr/>
        </p:nvSpPr>
        <p:spPr>
          <a:xfrm>
            <a:off x="0" y="361612"/>
            <a:ext cx="11470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Orientações para gravação do vídeo</a:t>
            </a:r>
            <a:endParaRPr sz="41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1" name="Google Shape;111;g3851399083c_0_20"/>
          <p:cNvSpPr txBox="1"/>
          <p:nvPr/>
        </p:nvSpPr>
        <p:spPr>
          <a:xfrm>
            <a:off x="701200" y="1432084"/>
            <a:ext cx="10586700" cy="3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apoiar os estudantes concluintes do Curso de Administração que irão realizar a prova ENADE em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23/11</a:t>
            </a:r>
            <a:r>
              <a:rPr lang="pt-BR" sz="2000"/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Conteúdo sugerido para gravação do vídeo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38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comentar e revisar as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 e o gabarito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das provas anteriores, destacando o formato da prova, conceitos abordados e dicas, se for o caso;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estimular o aluno a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entender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aplicar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justificar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suas respostas;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conectar teoria com exemplos práticos e atuais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(cases, dados, análises, contextos reais)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g3851399083c_0_2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13" name="Google Shape;113;g3851399083c_0_2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3851399083c_0_2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3851399083c_0_2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3851399083c_0_2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3851399083c_0_2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3851399083c_0_2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9" name="Google Shape;119;g3851399083c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851399083c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g3851399083c_0_20"/>
          <p:cNvCxnSpPr/>
          <p:nvPr/>
        </p:nvCxnSpPr>
        <p:spPr>
          <a:xfrm>
            <a:off x="249537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g3851399083c_0_20"/>
          <p:cNvSpPr/>
          <p:nvPr/>
        </p:nvSpPr>
        <p:spPr>
          <a:xfrm>
            <a:off x="811850" y="53838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851399083c_0_20"/>
          <p:cNvSpPr txBox="1"/>
          <p:nvPr/>
        </p:nvSpPr>
        <p:spPr>
          <a:xfrm>
            <a:off x="3518526" y="5958983"/>
            <a:ext cx="446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g3851399083c_0_20"/>
          <p:cNvCxnSpPr/>
          <p:nvPr/>
        </p:nvCxnSpPr>
        <p:spPr>
          <a:xfrm>
            <a:off x="348949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0"/>
          <p:cNvSpPr/>
          <p:nvPr/>
        </p:nvSpPr>
        <p:spPr>
          <a:xfrm>
            <a:off x="7469025" y="3621697"/>
            <a:ext cx="4722975" cy="3240000"/>
          </a:xfrm>
          <a:prstGeom prst="triangle">
            <a:avLst>
              <a:gd name="adj" fmla="val 100000"/>
            </a:avLst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20"/>
          <p:cNvSpPr/>
          <p:nvPr/>
        </p:nvSpPr>
        <p:spPr>
          <a:xfrm>
            <a:off x="7469025" y="4696387"/>
            <a:ext cx="4722975" cy="2160000"/>
          </a:xfrm>
          <a:prstGeom prst="triangle">
            <a:avLst>
              <a:gd name="adj" fmla="val 100000"/>
            </a:avLst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20"/>
          <p:cNvSpPr txBox="1"/>
          <p:nvPr/>
        </p:nvSpPr>
        <p:spPr>
          <a:xfrm>
            <a:off x="1687236" y="4152743"/>
            <a:ext cx="68859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Questões sobre Finanças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20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20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20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20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20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20"/>
          <p:cNvSpPr/>
          <p:nvPr/>
        </p:nvSpPr>
        <p:spPr>
          <a:xfrm>
            <a:off x="7469024" y="5776387"/>
            <a:ext cx="4722975" cy="1080000"/>
          </a:xfrm>
          <a:prstGeom prst="triangle">
            <a:avLst>
              <a:gd name="adj" fmla="val 100000"/>
            </a:avLst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1" name="Google Shape;71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p20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4" name="Google Shape;714;p20"/>
          <p:cNvSpPr txBox="1"/>
          <p:nvPr/>
        </p:nvSpPr>
        <p:spPr>
          <a:xfrm>
            <a:off x="3518526" y="5958983"/>
            <a:ext cx="446144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5" name="Google Shape;715;p20"/>
          <p:cNvCxnSpPr/>
          <p:nvPr/>
        </p:nvCxnSpPr>
        <p:spPr>
          <a:xfrm>
            <a:off x="348949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16" name="Google Shape;716;p20"/>
          <p:cNvGrpSpPr/>
          <p:nvPr/>
        </p:nvGrpSpPr>
        <p:grpSpPr>
          <a:xfrm>
            <a:off x="-42728" y="1093765"/>
            <a:ext cx="8434800" cy="2256344"/>
            <a:chOff x="-42728" y="288006"/>
            <a:chExt cx="8434800" cy="2256344"/>
          </a:xfrm>
        </p:grpSpPr>
        <p:sp>
          <p:nvSpPr>
            <p:cNvPr id="717" name="Google Shape;717;p20"/>
            <p:cNvSpPr txBox="1"/>
            <p:nvPr/>
          </p:nvSpPr>
          <p:spPr>
            <a:xfrm>
              <a:off x="-1" y="666527"/>
              <a:ext cx="7469100" cy="16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0"/>
                <a:buFont typeface="Arial"/>
                <a:buNone/>
              </a:pPr>
              <a:r>
                <a:rPr lang="pt-BR" sz="10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ENADE</a:t>
              </a:r>
              <a:endParaRPr sz="10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18" name="Google Shape;718;p20"/>
            <p:cNvSpPr txBox="1"/>
            <p:nvPr/>
          </p:nvSpPr>
          <p:spPr>
            <a:xfrm>
              <a:off x="-42728" y="1713350"/>
              <a:ext cx="8434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2018 &amp; 2022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19" name="Google Shape;719;p20"/>
            <p:cNvSpPr txBox="1"/>
            <p:nvPr/>
          </p:nvSpPr>
          <p:spPr>
            <a:xfrm>
              <a:off x="1702423" y="288006"/>
              <a:ext cx="3755207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Administração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7"/>
          <p:cNvSpPr txBox="1"/>
          <p:nvPr/>
        </p:nvSpPr>
        <p:spPr>
          <a:xfrm>
            <a:off x="8973084" y="1270158"/>
            <a:ext cx="216710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Avaliação de Projetos de Investimento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Técnicas de Orçamento de Capital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Tomada de Decisão Financeira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5" name="Google Shape;725;p37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726" name="Google Shape;726;p37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32" name="Google Shape;732;p37"/>
          <p:cNvPicPr preferRelativeResize="0"/>
          <p:nvPr/>
        </p:nvPicPr>
        <p:blipFill rotWithShape="1">
          <a:blip r:embed="rId3">
            <a:alphaModFix/>
          </a:blip>
          <a:srcRect b="26604"/>
          <a:stretch/>
        </p:blipFill>
        <p:spPr>
          <a:xfrm>
            <a:off x="338161" y="147602"/>
            <a:ext cx="3627088" cy="6562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37"/>
          <p:cNvPicPr preferRelativeResize="0"/>
          <p:nvPr/>
        </p:nvPicPr>
        <p:blipFill rotWithShape="1">
          <a:blip r:embed="rId3">
            <a:alphaModFix/>
          </a:blip>
          <a:srcRect t="75265"/>
          <a:stretch/>
        </p:blipFill>
        <p:spPr>
          <a:xfrm>
            <a:off x="4095347" y="1152202"/>
            <a:ext cx="3622739" cy="2209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38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739" name="Google Shape;739;p38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45" name="Google Shape;745;p38"/>
          <p:cNvPicPr preferRelativeResize="0"/>
          <p:nvPr/>
        </p:nvPicPr>
        <p:blipFill rotWithShape="1">
          <a:blip r:embed="rId3">
            <a:alphaModFix/>
          </a:blip>
          <a:srcRect b="26604"/>
          <a:stretch/>
        </p:blipFill>
        <p:spPr>
          <a:xfrm>
            <a:off x="338161" y="147602"/>
            <a:ext cx="3627088" cy="6562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38"/>
          <p:cNvPicPr preferRelativeResize="0"/>
          <p:nvPr/>
        </p:nvPicPr>
        <p:blipFill rotWithShape="1">
          <a:blip r:embed="rId3">
            <a:alphaModFix/>
          </a:blip>
          <a:srcRect t="75265"/>
          <a:stretch/>
        </p:blipFill>
        <p:spPr>
          <a:xfrm>
            <a:off x="4095347" y="1152202"/>
            <a:ext cx="3622739" cy="2209088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38"/>
          <p:cNvSpPr/>
          <p:nvPr/>
        </p:nvSpPr>
        <p:spPr>
          <a:xfrm rot="-637344">
            <a:off x="4064506" y="1958938"/>
            <a:ext cx="462968" cy="23148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38"/>
          <p:cNvSpPr txBox="1"/>
          <p:nvPr/>
        </p:nvSpPr>
        <p:spPr>
          <a:xfrm>
            <a:off x="8973084" y="1270158"/>
            <a:ext cx="216710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Avaliação de Projetos de Investimento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Técnicas de Orçamento de Capital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Tomada de Decisão Financeira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9"/>
          <p:cNvSpPr txBox="1"/>
          <p:nvPr/>
        </p:nvSpPr>
        <p:spPr>
          <a:xfrm>
            <a:off x="7537391" y="1270158"/>
            <a:ext cx="3602793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Formação de Carteiras de Investimentos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Diversificação e Efeito de Correlação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4" name="Google Shape;754;p39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755" name="Google Shape;755;p39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61" name="Google Shape;76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122" y="0"/>
            <a:ext cx="567351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0"/>
          <p:cNvSpPr txBox="1"/>
          <p:nvPr/>
        </p:nvSpPr>
        <p:spPr>
          <a:xfrm>
            <a:off x="7537391" y="1270158"/>
            <a:ext cx="3602793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Formação de Carteiras de Investimentos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Diversificação e Efeito de Correlação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7" name="Google Shape;767;p4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768" name="Google Shape;768;p4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74" name="Google Shape;77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122" y="0"/>
            <a:ext cx="56735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40"/>
          <p:cNvSpPr/>
          <p:nvPr/>
        </p:nvSpPr>
        <p:spPr>
          <a:xfrm rot="-637344">
            <a:off x="227199" y="5890000"/>
            <a:ext cx="462968" cy="23148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1"/>
          <p:cNvSpPr txBox="1"/>
          <p:nvPr/>
        </p:nvSpPr>
        <p:spPr>
          <a:xfrm>
            <a:off x="7537391" y="1269920"/>
            <a:ext cx="359492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Indicadores Financeiros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Liquidez Imediata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Financeira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1" name="Google Shape;781;p41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782" name="Google Shape;782;p41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88" name="Google Shape;78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264" y="559164"/>
            <a:ext cx="6731654" cy="5743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Widescreen</PresentationFormat>
  <Paragraphs>61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Rounded</vt:lpstr>
      <vt:lpstr>Calibri</vt:lpstr>
      <vt:lpstr>Gill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Funcionario</dc:creator>
  <cp:lastModifiedBy>Funcionario</cp:lastModifiedBy>
  <cp:revision>1</cp:revision>
  <dcterms:created xsi:type="dcterms:W3CDTF">2025-09-11T16:07:08Z</dcterms:created>
  <dcterms:modified xsi:type="dcterms:W3CDTF">2025-10-07T19:29:39Z</dcterms:modified>
</cp:coreProperties>
</file>