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662738" cy="9832975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Times New Roman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Times New Roman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Times New Roman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Times New Roman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Times New Roman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Times New Roman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Times New Roman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Times New Roman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Times New Roman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95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52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40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30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94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8346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6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44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01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870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90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5825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mascaraembaixa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8" b="1129"/>
          <a:stretch>
            <a:fillRect/>
          </a:stretch>
        </p:blipFill>
        <p:spPr bwMode="auto">
          <a:xfrm>
            <a:off x="1511300" y="1295400"/>
            <a:ext cx="7632700" cy="556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LOGO 50 ANOS FINAL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8" t="12495" r="11111" b="11826"/>
          <a:stretch>
            <a:fillRect/>
          </a:stretch>
        </p:blipFill>
        <p:spPr bwMode="auto">
          <a:xfrm>
            <a:off x="7924800" y="304800"/>
            <a:ext cx="12192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Times New Roman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Times New Roman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600200" y="609600"/>
            <a:ext cx="5756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1800" b="1">
                <a:latin typeface="Tahoma" charset="0"/>
              </a:rPr>
              <a:t>Projeto de Cooperação Técnica</a:t>
            </a:r>
          </a:p>
          <a:p>
            <a:pPr algn="ctr"/>
            <a:r>
              <a:rPr lang="pt-BR" sz="1800" b="1">
                <a:latin typeface="Tahoma" charset="0"/>
              </a:rPr>
              <a:t>PRO/FCAV e HU-USP</a:t>
            </a: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914400" y="1984375"/>
            <a:ext cx="69342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3600" b="1">
                <a:latin typeface="Tahoma" charset="0"/>
              </a:rPr>
              <a:t>Análise Ergonômica do Trabalho no Serviço de Nutrição e Dietética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2819400" y="4495800"/>
            <a:ext cx="2971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>
                <a:latin typeface="Tahoma" charset="0"/>
              </a:rPr>
              <a:t>Uiara Montedo</a:t>
            </a:r>
          </a:p>
          <a:p>
            <a:pPr algn="ctr"/>
            <a:r>
              <a:rPr lang="pt-BR">
                <a:latin typeface="Tahoma" charset="0"/>
              </a:rPr>
              <a:t>Claudio Brunoro</a:t>
            </a:r>
          </a:p>
          <a:p>
            <a:pPr algn="ctr"/>
            <a:r>
              <a:rPr lang="pt-BR">
                <a:latin typeface="Tahoma" charset="0"/>
              </a:rPr>
              <a:t>Andréa Neiva</a:t>
            </a:r>
          </a:p>
          <a:p>
            <a:pPr algn="ctr"/>
            <a:r>
              <a:rPr lang="pt-BR">
                <a:latin typeface="Tahoma" charset="0"/>
              </a:rPr>
              <a:t>Denis Nakahara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7772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>
                <a:latin typeface="Tahoma" charset="0"/>
              </a:rPr>
              <a:t>Fotos – montagem carrinho grande</a:t>
            </a:r>
          </a:p>
        </p:txBody>
      </p:sp>
      <p:pic>
        <p:nvPicPr>
          <p:cNvPr id="12296" name="Picture 8" descr="DSC008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438400"/>
            <a:ext cx="21336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 descr="DSC008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62200"/>
            <a:ext cx="2562225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7772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>
                <a:latin typeface="Tahoma" charset="0"/>
              </a:rPr>
              <a:t>Fotos – distribuição</a:t>
            </a:r>
          </a:p>
        </p:txBody>
      </p:sp>
      <p:pic>
        <p:nvPicPr>
          <p:cNvPr id="13318" name="Picture 6" descr="DSC008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26003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914400" y="3124200"/>
            <a:ext cx="2578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>
                <a:latin typeface="Tahoma" charset="0"/>
              </a:rPr>
              <a:t>Carrinho pequeno</a:t>
            </a:r>
          </a:p>
        </p:txBody>
      </p:sp>
      <p:pic>
        <p:nvPicPr>
          <p:cNvPr id="13320" name="Picture 8" descr="DSC008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2971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4876800" y="3352800"/>
            <a:ext cx="3021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>
                <a:latin typeface="Tahoma" charset="0"/>
              </a:rPr>
              <a:t>Saída SND p/ clínicas</a:t>
            </a:r>
          </a:p>
        </p:txBody>
      </p:sp>
      <p:pic>
        <p:nvPicPr>
          <p:cNvPr id="13322" name="Picture 10" descr="DSC007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26289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609600" y="5867400"/>
            <a:ext cx="34734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>
                <a:latin typeface="Tahoma" charset="0"/>
              </a:rPr>
              <a:t>Corredores parcialmente</a:t>
            </a:r>
          </a:p>
          <a:p>
            <a:r>
              <a:rPr lang="pt-BR">
                <a:latin typeface="Tahoma" charset="0"/>
              </a:rPr>
              <a:t>obstruídos</a:t>
            </a:r>
          </a:p>
        </p:txBody>
      </p:sp>
      <p:pic>
        <p:nvPicPr>
          <p:cNvPr id="13324" name="Picture 12" descr="DSC0088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962400"/>
            <a:ext cx="21812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5029200" y="5562600"/>
            <a:ext cx="3865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>
                <a:latin typeface="Tahoma" charset="0"/>
              </a:rPr>
              <a:t>Transporte carrinho grande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7772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>
                <a:latin typeface="Tahoma" charset="0"/>
              </a:rPr>
              <a:t>Fotos – distribuição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4343400" y="3505200"/>
            <a:ext cx="36703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>
                <a:latin typeface="Tahoma" charset="0"/>
              </a:rPr>
              <a:t>Etiqueta com informações</a:t>
            </a:r>
          </a:p>
          <a:p>
            <a:r>
              <a:rPr lang="pt-BR">
                <a:latin typeface="Tahoma" charset="0"/>
              </a:rPr>
              <a:t>sobre a dieta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381000" y="4800600"/>
            <a:ext cx="33226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>
                <a:latin typeface="Tahoma" charset="0"/>
              </a:rPr>
              <a:t>Carrinho grande dentro</a:t>
            </a:r>
          </a:p>
          <a:p>
            <a:r>
              <a:rPr lang="pt-BR">
                <a:latin typeface="Tahoma" charset="0"/>
              </a:rPr>
              <a:t>da copa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2695575" y="5715000"/>
            <a:ext cx="2105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>
                <a:latin typeface="Tahoma" charset="0"/>
              </a:rPr>
              <a:t>Refeição extra</a:t>
            </a:r>
          </a:p>
        </p:txBody>
      </p:sp>
      <p:pic>
        <p:nvPicPr>
          <p:cNvPr id="14347" name="Picture 11" descr="DSC008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248602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 descr="DSC007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285875"/>
            <a:ext cx="29527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3" descr="DSC007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4362450"/>
            <a:ext cx="271462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7772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>
                <a:latin typeface="Tahoma" charset="0"/>
              </a:rPr>
              <a:t>Fotos – distribuição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648200" y="4267200"/>
            <a:ext cx="335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>
                <a:latin typeface="Tahoma" charset="0"/>
              </a:rPr>
              <a:t>Mesa de apoio ocupada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609600" y="3200400"/>
            <a:ext cx="27051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>
                <a:latin typeface="Tahoma" charset="0"/>
              </a:rPr>
              <a:t>Duas bandejas,</a:t>
            </a:r>
          </a:p>
          <a:p>
            <a:r>
              <a:rPr lang="pt-BR">
                <a:latin typeface="Tahoma" charset="0"/>
              </a:rPr>
              <a:t>4 pacientes/quarto</a:t>
            </a:r>
          </a:p>
        </p:txBody>
      </p:sp>
      <p:pic>
        <p:nvPicPr>
          <p:cNvPr id="15369" name="Picture 9" descr="DSC007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257175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 descr="DSC008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235267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1" descr="DSC007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4800"/>
            <a:ext cx="3581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4114800" y="5638800"/>
            <a:ext cx="3478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>
                <a:latin typeface="Tahoma" charset="0"/>
              </a:rPr>
              <a:t>Bandejas na pia da copa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7772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>
                <a:latin typeface="Tahoma" charset="0"/>
              </a:rPr>
              <a:t>Fotos – lactário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219200" y="4800600"/>
            <a:ext cx="1195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>
                <a:latin typeface="Tahoma" charset="0"/>
              </a:rPr>
              <a:t>Postura</a:t>
            </a:r>
          </a:p>
        </p:txBody>
      </p:sp>
      <p:pic>
        <p:nvPicPr>
          <p:cNvPr id="16393" name="Picture 9" descr="DSC007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23812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 descr="DSC007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0"/>
            <a:ext cx="256222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3962400" y="4953000"/>
            <a:ext cx="3862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>
                <a:latin typeface="Tahoma" charset="0"/>
              </a:rPr>
              <a:t>Flexão pulso, repetitividade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304800"/>
            <a:ext cx="82296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>
                <a:latin typeface="Tahoma" charset="0"/>
              </a:rPr>
              <a:t>Análise da Demanda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</a:pPr>
            <a:r>
              <a:rPr lang="pt-BR" sz="2400">
                <a:latin typeface="Tahoma" charset="0"/>
              </a:rPr>
              <a:t>Projeto de reforma, com a intenção de modernizar os equipamentos utilizados e melhorar o processo atual</a:t>
            </a:r>
          </a:p>
          <a:p>
            <a:pPr>
              <a:lnSpc>
                <a:spcPct val="130000"/>
              </a:lnSpc>
            </a:pPr>
            <a:r>
              <a:rPr lang="pt-BR" sz="2400">
                <a:latin typeface="Tahoma" charset="0"/>
              </a:rPr>
              <a:t>Apropriação dos resultados da AET - projeto de concepção das futuras instalações incorporando as recomendações oriundas da AET</a:t>
            </a:r>
          </a:p>
          <a:p>
            <a:pPr>
              <a:lnSpc>
                <a:spcPct val="130000"/>
              </a:lnSpc>
            </a:pPr>
            <a:r>
              <a:rPr lang="pt-BR" sz="2400">
                <a:latin typeface="Tahoma" charset="0"/>
              </a:rPr>
              <a:t>Foco: trabalho desenvolvido pela equipe de copeiras desse setor, que atuam em dois processos: na montagem e na distribuição das refeições aos pacientes internados no HU-USP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7772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sz="4000">
                <a:latin typeface="Tahoma" charset="0"/>
              </a:rPr>
              <a:t>População de trabalhadores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sz="2000">
                <a:latin typeface="Tahoma" charset="0"/>
              </a:rPr>
              <a:t>O SND possui um quadro de 110 trabalhadores ativos</a:t>
            </a:r>
          </a:p>
          <a:p>
            <a:r>
              <a:rPr lang="pt-BR" sz="2000">
                <a:latin typeface="Tahoma" charset="0"/>
              </a:rPr>
              <a:t>População predominantemente feminina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5"/>
          <a:stretch>
            <a:fillRect/>
          </a:stretch>
        </p:blipFill>
        <p:spPr bwMode="auto">
          <a:xfrm>
            <a:off x="4572000" y="4343400"/>
            <a:ext cx="43338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81000" y="4953000"/>
            <a:ext cx="4191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pt-BR" sz="2000">
                <a:latin typeface="Tahoma" charset="0"/>
              </a:rPr>
              <a:t>O grupo de trabalhadores com mais de 40 anos responde por 71% da população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3"/>
          <a:stretch>
            <a:fillRect/>
          </a:stretch>
        </p:blipFill>
        <p:spPr bwMode="auto">
          <a:xfrm>
            <a:off x="685800" y="2743200"/>
            <a:ext cx="53054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447800"/>
            <a:ext cx="8229600" cy="1428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</a:pPr>
            <a:r>
              <a:rPr lang="pt-BR" sz="2000">
                <a:latin typeface="Tahoma" charset="0"/>
              </a:rPr>
              <a:t>A parcela com mais de 20 anos de experiência representa aproximadamente 51% do total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7772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>
                <a:latin typeface="Tahoma" charset="0"/>
              </a:rPr>
              <a:t>População de trabalhadores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00400"/>
            <a:ext cx="44196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381000" y="2514600"/>
            <a:ext cx="3657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buFontTx/>
              <a:buChar char="•"/>
            </a:pPr>
            <a:r>
              <a:rPr lang="pt-BR" sz="2000">
                <a:latin typeface="Tahoma" charset="0"/>
              </a:rPr>
              <a:t>Este fato tem efeitos diretos no conhecimento da atividade de trabalho do setor, tornando a equipe estável, o que favorece a construção de estratégias e saberes coletivos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229600" cy="449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90000"/>
              </a:lnSpc>
            </a:pPr>
            <a:r>
              <a:rPr lang="pt-BR" sz="1800">
                <a:latin typeface="Tahoma" charset="0"/>
              </a:rPr>
              <a:t>Absenteísmo elevado (2º lugar)</a:t>
            </a:r>
          </a:p>
          <a:p>
            <a:pPr>
              <a:lnSpc>
                <a:spcPct val="190000"/>
              </a:lnSpc>
            </a:pPr>
            <a:r>
              <a:rPr lang="pt-BR" sz="1800">
                <a:latin typeface="Tahoma" charset="0"/>
              </a:rPr>
              <a:t>O setor passa por perdas de produtividade em virtude do alto absenteísmo</a:t>
            </a:r>
          </a:p>
          <a:p>
            <a:pPr>
              <a:lnSpc>
                <a:spcPct val="190000"/>
              </a:lnSpc>
            </a:pPr>
            <a:r>
              <a:rPr lang="pt-BR" sz="1800">
                <a:latin typeface="Tahoma" charset="0"/>
              </a:rPr>
              <a:t>Condições de trabalho estão gerando o afastamento dos trabalhadores por motivos de saúde</a:t>
            </a:r>
          </a:p>
          <a:p>
            <a:pPr>
              <a:lnSpc>
                <a:spcPct val="190000"/>
              </a:lnSpc>
            </a:pPr>
            <a:r>
              <a:rPr lang="pt-BR" sz="1800">
                <a:latin typeface="Tahoma" charset="0"/>
              </a:rPr>
              <a:t>Além de gerar queda na produtividade, operar com uma equipe reduzida – devido às licenças médicas e à reintegração de trabalho – sobrecarrega os operadores saudáveis, aumentando a probabilidade da necessidade de novas licenças médicas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7772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>
                <a:latin typeface="Tahoma" charset="0"/>
              </a:rPr>
              <a:t>População de trabalhadores</a:t>
            </a: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7848600" y="6400800"/>
            <a:ext cx="1114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1400"/>
              <a:t>dados set./07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7696200" cy="2514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40000"/>
              </a:lnSpc>
            </a:pPr>
            <a:r>
              <a:rPr lang="pt-BR" sz="1800">
                <a:latin typeface="Tahoma" charset="0"/>
              </a:rPr>
              <a:t> Os problemas de saúde que motivam as licenças médicas relacionam-se principalmente aos membros superiores (mãos, antebraços, braços e ombros), na forma de Distúrbios Ósteo-musculares Relacionados ao Trabalho (DORT) (causa de 7 entre os 9 afastamentos). Os demais casos relacionam-se a problemas nos membros inferiores e transtornos psíquicos.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7772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>
                <a:latin typeface="Tahoma" charset="0"/>
              </a:rPr>
              <a:t>População de trabalhadores</a:t>
            </a: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038600"/>
            <a:ext cx="40386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038600"/>
            <a:ext cx="4038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7772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>
                <a:latin typeface="Tahoma" charset="0"/>
              </a:rPr>
              <a:t>Processos</a:t>
            </a: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561022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3419475"/>
            <a:ext cx="56102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7772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>
                <a:latin typeface="Tahoma" charset="0"/>
              </a:rPr>
              <a:t>Processos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1066800"/>
            <a:ext cx="56102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09800"/>
            <a:ext cx="56102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38600"/>
            <a:ext cx="55911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7772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>
                <a:latin typeface="Tahoma" charset="0"/>
              </a:rPr>
              <a:t>Fotos – montagem esteira</a:t>
            </a:r>
          </a:p>
        </p:txBody>
      </p:sp>
      <p:pic>
        <p:nvPicPr>
          <p:cNvPr id="11270" name="Picture 6" descr="DSC008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26574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DSC008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00200"/>
            <a:ext cx="25336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DSC008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038600"/>
            <a:ext cx="26670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DSC008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9624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ptcoloridobaixa[1]">
  <a:themeElements>
    <a:clrScheme name="pptcoloridobaixa[1]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tcoloridobaixa[1]">
      <a:majorFont>
        <a:latin typeface="Times New Roman"/>
        <a:ea typeface="ＭＳ Ｐゴシック"/>
        <a:cs typeface="Times New Roman"/>
      </a:majorFont>
      <a:minorFont>
        <a:latin typeface="Times New Roman"/>
        <a:ea typeface="ＭＳ Ｐゴシック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ptcoloridobaixa[1]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coloridobaixa[1]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coloridobaixa[1]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coloridobaixa[1]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coloridobaixa[1]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coloridobaixa[1]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coloridobaixa[1]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pptcoloridobaixa[1]</Template>
  <TotalTime>83</TotalTime>
  <Words>389</Words>
  <Application>Microsoft Macintosh PowerPoint</Application>
  <PresentationFormat>On-screen Show (4:3)</PresentationFormat>
  <Paragraphs>50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Times New Roman</vt:lpstr>
      <vt:lpstr>Tahoma</vt:lpstr>
      <vt:lpstr>Arial</vt:lpstr>
      <vt:lpstr>pptcoloridobaixa[1]</vt:lpstr>
      <vt:lpstr>PowerPoint Presentation</vt:lpstr>
      <vt:lpstr>Análise da Demanda</vt:lpstr>
      <vt:lpstr>População de trabalhadores</vt:lpstr>
      <vt:lpstr>População de trabalhadores</vt:lpstr>
      <vt:lpstr>População de trabalhadores</vt:lpstr>
      <vt:lpstr>População de trabalhadores</vt:lpstr>
      <vt:lpstr>Processos</vt:lpstr>
      <vt:lpstr>Processos</vt:lpstr>
      <vt:lpstr>Fotos – montagem esteira</vt:lpstr>
      <vt:lpstr>Fotos – montagem carrinho grande</vt:lpstr>
      <vt:lpstr>Fotos – distribuição</vt:lpstr>
      <vt:lpstr>Fotos – distribuição</vt:lpstr>
      <vt:lpstr>Fotos – distribuição</vt:lpstr>
      <vt:lpstr>Fotos – lactário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geral</dc:creator>
  <cp:lastModifiedBy>Uiara Montedo</cp:lastModifiedBy>
  <cp:revision>18</cp:revision>
  <dcterms:created xsi:type="dcterms:W3CDTF">2006-05-02T17:24:08Z</dcterms:created>
  <dcterms:modified xsi:type="dcterms:W3CDTF">2020-03-09T13:56:54Z</dcterms:modified>
</cp:coreProperties>
</file>