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30"/>
  </p:notesMasterIdLst>
  <p:sldIdLst>
    <p:sldId id="256" r:id="rId3"/>
    <p:sldId id="257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62" r:id="rId12"/>
    <p:sldId id="272" r:id="rId13"/>
    <p:sldId id="263" r:id="rId14"/>
    <p:sldId id="264" r:id="rId15"/>
    <p:sldId id="283" r:id="rId16"/>
    <p:sldId id="265" r:id="rId17"/>
    <p:sldId id="273" r:id="rId18"/>
    <p:sldId id="284" r:id="rId19"/>
    <p:sldId id="274" r:id="rId20"/>
    <p:sldId id="275" r:id="rId21"/>
    <p:sldId id="276" r:id="rId22"/>
    <p:sldId id="277" r:id="rId23"/>
    <p:sldId id="285" r:id="rId24"/>
    <p:sldId id="286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  <a:srgbClr val="007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A8ED8D-68AE-4A36-A71A-21FE5292C9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2BF6A-DA03-45FB-8DEA-B28FA0BDDBD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434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5B970-C352-4736-AE92-2336F3A1B238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0934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F54FB-E738-45BB-9DD2-86841037C10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906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510A2-0060-4B71-8C66-D39B24F1FEE6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73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3D961-8A1F-42F3-8EB4-23186C41680E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5481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76FD7-2C0B-4531-A2AE-08C097A1C7BE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79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638C-BAD0-41ED-A879-7131A9935FE7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456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0B0E-9288-45E8-B833-2427A621F170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210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E3283-A2BC-4A11-93C3-896878658062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2964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F8FCA-E8D2-433B-8E8A-FC0AC51A4D0B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8606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76F5E-C65B-42CB-9C58-F373011932D6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55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E8C9-61E5-4A1B-8994-16E21986AFE4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9767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348D7-E01D-4BFC-A3DA-B92488419DBD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988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337C82-52D8-4A63-9308-606F880F44FB}" type="slidenum">
              <a:rPr lang="pt-BR" altLang="pt-BR"/>
              <a:pPr eaLnBrk="1" hangingPunct="1"/>
              <a:t>22</a:t>
            </a:fld>
            <a:endParaRPr lang="pt-BR" alt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35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17AF-E21E-40C8-AB20-1C4452E4B573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2523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6366-FDC7-4EC2-A12B-14A8974246D4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832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E0056-220A-4376-9F11-A85C46D97408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20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3E8C9-64CE-44A3-A993-1298F2BCCC0B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06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2FF9-A923-438A-BD5D-C61DF35C9A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2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F8E76-FB5C-4E7E-A716-89CCB128CCD2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pt-BR" altLang="pt-BR"/>
              <a:t>A estratégia se reflete nos elementos da organização e ao mesmo tempo depende destes.</a:t>
            </a:r>
          </a:p>
          <a:p>
            <a:endParaRPr lang="pt-BR" altLang="pt-BR"/>
          </a:p>
          <a:p>
            <a:r>
              <a:rPr lang="pt-BR" altLang="pt-BR"/>
              <a:t>Pôr exemplo: a relação entre estratégia, estrutura e tecnologia. Uma empresa voltada para ser líder de mercado, através do pioneirismo dos lançamentos de novos produtos ou inovação constante de produtos tradicionais, deve ter estrutura ágil: poucos níveis hierárquicos; intensa comunicação lateral; autonomia de ação para funcionários ...</a:t>
            </a:r>
          </a:p>
          <a:p>
            <a:r>
              <a:rPr lang="pt-BR" altLang="pt-BR"/>
              <a:t>Pôr outro lado, a estrutura limita, restringe as opções estratégicas. A dificuldade de saltos tecnológicos introduz restrições para a estratégia.</a:t>
            </a:r>
          </a:p>
          <a:p>
            <a:endParaRPr lang="pt-BR" altLang="pt-BR"/>
          </a:p>
          <a:p>
            <a:r>
              <a:rPr lang="pt-BR" altLang="pt-BR"/>
              <a:t>Interessante notar a relação da tecnologia x papéis individuais, que quando aplicados à produção, definem a organização da produção. Neste caso, o padrão de decisões define a estratégia operacional. </a:t>
            </a:r>
          </a:p>
          <a:p>
            <a:endParaRPr lang="pt-BR" altLang="pt-BR"/>
          </a:p>
          <a:p>
            <a:r>
              <a:rPr lang="pt-BR" altLang="pt-BR" b="1"/>
              <a:t>Questão</a:t>
            </a:r>
            <a:r>
              <a:rPr lang="pt-BR" altLang="pt-BR"/>
              <a:t>: 	O que é e qual o papel da cultura organizacional, representada no modelo como um elemento que permeia todos os outros?</a:t>
            </a:r>
          </a:p>
          <a:p>
            <a:r>
              <a:rPr lang="pt-BR" altLang="pt-BR"/>
              <a:t>	Qual a relação com a estratégia?</a:t>
            </a:r>
          </a:p>
          <a:p>
            <a:endParaRPr lang="pt-BR" altLang="pt-BR"/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6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B742A-7BC9-403D-81C5-4E5206A83CD7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048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EA99C-B4D3-4915-9690-56745777D68C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63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C964-1603-4E87-B553-BBBA9BF644E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652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A936E-0710-4F1F-AF86-6AEC9F05B106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878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07DEB-D154-48C7-A384-5A007A20AB80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291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Márcia 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0452FB08-8B42-4708-91F5-E63D50A8B9F2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0" y="91846"/>
            <a:ext cx="525409" cy="7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E84B1D3-914B-49A0-8088-843D5EA24C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6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5959FA9-795A-4C31-8815-5AED4BD970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22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D78F3B4-046B-49D3-826E-87A6AEB6F9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897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A74622F-FBB9-4109-95D1-93366C43A7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75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E62E1EE-97BE-4E99-8D10-8E2703F1B3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864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B8C1BF6-58E0-4DA1-AA04-0BDD553F1A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890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6262D6E-233D-4DFE-A88C-916281B26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28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CA09EF3-EE9B-425A-B1B1-58C25AE94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17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B54AD0F-6F61-4DA4-8E3E-FD93E2C7AC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38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B732CBCC-A5A6-4B16-8E48-54C6C40A70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9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8F21EF4F-1C44-40EE-AD47-647B1F0AD9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6494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5815391-30CC-4E9B-B30C-126BB0F777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21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A280B0-A197-4D41-96DB-3255F36CB2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66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46FB4517-E799-4DA9-BB58-F76C72FADA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6CFA3EF-F81A-4ADA-90E6-EF14CE25A3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555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9AC57881-9405-417B-9449-725DFAE2CD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73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46C678-C0A7-4B5E-89F0-0430C8466B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76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299E7C0-E90B-4B42-BF6D-9BB80E01AD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5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49501B5-CEA2-4C74-832E-E057F8D131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5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1D8D5512-68D2-4C62-91AA-210DA6C6A9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26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C6EAC107-AD68-4D8C-851B-1780068A46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910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97650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hlink"/>
                </a:solidFill>
              </a:defRPr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25695A68-6792-4A6B-83D5-773E25141D4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8439" name="Picture 7" descr="logo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9525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007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090949FA-728C-4308-8E29-4A9233EA93F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anchor="ctr"/>
          <a:lstStyle/>
          <a:p>
            <a:pPr algn="l"/>
            <a:r>
              <a:rPr lang="pt-BR" altLang="pt-BR" sz="3400"/>
              <a:t>Cultura Organizacional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Cultura na sociedade - conceito da sociologia / antropologia</a:t>
            </a:r>
          </a:p>
          <a:p>
            <a:pPr>
              <a:spcBef>
                <a:spcPts val="1800"/>
              </a:spcBef>
            </a:pPr>
            <a:r>
              <a:rPr lang="pt-BR" altLang="pt-BR" dirty="0" smtClean="0"/>
              <a:t>Cultura organizacional</a:t>
            </a:r>
            <a:br>
              <a:rPr lang="pt-BR" altLang="pt-BR" dirty="0" smtClean="0"/>
            </a:br>
            <a:r>
              <a:rPr lang="pt-BR" altLang="pt-BR" dirty="0" smtClean="0"/>
              <a:t>Pressupõe </a:t>
            </a:r>
            <a:r>
              <a:rPr lang="pt-BR" altLang="pt-BR" dirty="0"/>
              <a:t>que a empresa é um grupo estável de pessoas que desenvolve uma forma de entender a realidade </a:t>
            </a:r>
            <a:r>
              <a:rPr lang="pt-BR" altLang="pt-BR" dirty="0" smtClean="0"/>
              <a:t>e, </a:t>
            </a:r>
            <a:r>
              <a:rPr lang="pt-BR" altLang="pt-BR" dirty="0"/>
              <a:t>a partir </a:t>
            </a:r>
            <a:r>
              <a:rPr lang="pt-BR" altLang="pt-BR" dirty="0" smtClean="0"/>
              <a:t>dai, </a:t>
            </a:r>
            <a:r>
              <a:rPr lang="pt-BR" altLang="pt-BR" dirty="0"/>
              <a:t>cultiva valores partilhados pelos membros do grupo </a:t>
            </a:r>
          </a:p>
          <a:p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dirty="0"/>
              <a:t>...</a:t>
            </a:r>
            <a:r>
              <a:rPr lang="pt-BR" altLang="pt-BR" dirty="0"/>
              <a:t>é o conjunto de pressupostos básicos que um grupo inventou, descobriu ou desenvolveu ao aprender a lidar com os problemas de adaptação externa e integração interna e que funcionaram bem o suficiente para serem considerados válidos e ensinados a novos membros como a forma correta de perceber, pensar e sentir em relação a esses problemas</a:t>
            </a:r>
            <a:r>
              <a:rPr lang="pt-BR" altLang="pt-BR" sz="2800" dirty="0"/>
              <a:t>.</a:t>
            </a:r>
          </a:p>
          <a:p>
            <a:pPr lvl="4" algn="r">
              <a:buFontTx/>
              <a:buNone/>
            </a:pPr>
            <a:r>
              <a:rPr lang="pt-BR" altLang="pt-BR" sz="1800" i="1" dirty="0"/>
              <a:t>E. </a:t>
            </a:r>
            <a:r>
              <a:rPr lang="pt-BR" altLang="pt-BR" sz="1800" i="1" dirty="0" err="1"/>
              <a:t>Schein</a:t>
            </a:r>
            <a:r>
              <a:rPr lang="pt-BR" altLang="pt-BR" sz="1800" i="1" dirty="0"/>
              <a:t>, 1991.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Abordagem simbólica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Foco no significado simbólico de aspectos da vida </a:t>
            </a:r>
            <a:r>
              <a:rPr lang="pt-BR" altLang="pt-BR" dirty="0" smtClean="0"/>
              <a:t>organizacional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Compreensão dos sistemas de significados e esquemas interpretativos que criam e recriam sentidos (“acesso para a criação da ação</a:t>
            </a:r>
            <a:r>
              <a:rPr lang="pt-BR" altLang="pt-BR" dirty="0" smtClean="0"/>
              <a:t>”)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de </a:t>
            </a:r>
            <a:r>
              <a:rPr lang="pt-BR" altLang="pt-BR" dirty="0" smtClean="0"/>
              <a:t>cultura organizacional</a:t>
            </a:r>
            <a:endParaRPr lang="pt-BR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pPr indent="11113" algn="ctr">
              <a:buFont typeface="Wingdings" panose="05000000000000000000" pitchFamily="2" charset="2"/>
              <a:buNone/>
            </a:pPr>
            <a:r>
              <a:rPr lang="pt-BR" altLang="pt-BR" sz="3600" dirty="0"/>
              <a:t>Conjunto de valores, expressos em elementos simbólicos e em práticas organizacionais, que em sua capacidade de ordenar, atribuir significações, construir a identidade organizacional, tanto agem como elementos de comunicação e consenso, como expressam e instrumentalizam relações de dominação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sz="2400" dirty="0"/>
              <a:t>(Maria T. L. Fleury)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9367"/>
          </a:xfrm>
        </p:spPr>
        <p:txBody>
          <a:bodyPr/>
          <a:lstStyle/>
          <a:p>
            <a:r>
              <a:rPr lang="pt-BR" altLang="pt-BR" dirty="0"/>
              <a:t>Por quê?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08" y="1268760"/>
            <a:ext cx="8718872" cy="494947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Fusões, aquisições...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Sucesso de organizações de outras culturas (caso do Japão na década de 70</a:t>
            </a:r>
            <a:r>
              <a:rPr lang="pt-BR" altLang="pt-BR" sz="2800" dirty="0" smtClean="0"/>
              <a:t>)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Relação com mudança organizacional, em termos de atitudes, valores e </a:t>
            </a:r>
            <a:r>
              <a:rPr lang="pt-BR" altLang="pt-BR" sz="2800" dirty="0" smtClean="0"/>
              <a:t>pressupostos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 Possibilidade </a:t>
            </a:r>
            <a:r>
              <a:rPr lang="pt-BR" altLang="pt-BR" sz="2800" dirty="0"/>
              <a:t>de diagnóstico aprofundado sobre os problemas de qualidade e </a:t>
            </a:r>
            <a:r>
              <a:rPr lang="pt-BR" altLang="pt-BR" sz="2800" dirty="0" smtClean="0"/>
              <a:t>produtividade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Crescimento da importância da produção de serviços, em que a cultura da organização transparece para os clientes.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Níveis de apreensão da cultura organizacional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05172" y="1417638"/>
            <a:ext cx="8659834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artefatos visíveis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Comportamento e símbolos são manifestações da cultura de fácil obtenção mas de difícil análise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err="1" smtClean="0">
                <a:solidFill>
                  <a:schemeClr val="accent2"/>
                </a:solidFill>
              </a:rPr>
              <a:t>Lay</a:t>
            </a:r>
            <a:r>
              <a:rPr lang="pt-BR" altLang="pt-BR" sz="2000" dirty="0" smtClean="0">
                <a:solidFill>
                  <a:schemeClr val="accent2"/>
                </a:solidFill>
              </a:rPr>
              <a:t> out, uniformes/roupas, documentos, crachás etc.</a:t>
            </a: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valores 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Valores que governam comportamento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smtClean="0">
                <a:solidFill>
                  <a:schemeClr val="accent2"/>
                </a:solidFill>
              </a:rPr>
              <a:t>O que as pessoas dizem ser a razão de seu comportamento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“Parei a produção </a:t>
            </a:r>
            <a:r>
              <a:rPr lang="pt-BR" altLang="pt-BR" sz="1800" dirty="0" err="1" smtClean="0">
                <a:solidFill>
                  <a:schemeClr val="accent2"/>
                </a:solidFill>
              </a:rPr>
              <a:t>pq</a:t>
            </a:r>
            <a:r>
              <a:rPr lang="pt-BR" altLang="pt-BR" sz="1800" dirty="0" smtClean="0">
                <a:solidFill>
                  <a:schemeClr val="accent2"/>
                </a:solidFill>
              </a:rPr>
              <a:t> havia problema de qualidade, e qualidade é prioridade”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“TF é prioridade para o Departamento”, o que justifica tratamento diferenciado</a:t>
            </a:r>
            <a:endParaRPr lang="pt-BR" altLang="pt-BR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pressupostos inconscientes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Determinam como as pessoas percebem, pensam e sentem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Pressupostos inconscientes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7875"/>
            <a:ext cx="9144000" cy="577691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pt-BR" sz="2800" dirty="0" smtClean="0"/>
              <a:t>A relação do homem com a natureza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Dominação, submissão, harmonia?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2800" dirty="0" smtClean="0"/>
              <a:t>A natureza da realidade e da verdade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i="1" dirty="0" smtClean="0">
                <a:ea typeface="+mn-ea"/>
                <a:cs typeface="+mn-cs"/>
              </a:rPr>
              <a:t>Regras que distinguem o que é real do que não é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do ser humano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Bom, mau, neutro?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 atividade humana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O que é considerado “certo” sobre ambiente, realidade, natureza humana</a:t>
            </a:r>
          </a:p>
          <a:p>
            <a:pPr lvl="2">
              <a:spcBef>
                <a:spcPts val="0"/>
              </a:spcBef>
              <a:defRPr/>
            </a:pPr>
            <a:r>
              <a:rPr lang="pt-BR" sz="2000" dirty="0" smtClean="0"/>
              <a:t>Ativa, passiva? Homem se autodesenvolve?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das relações humanas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Relações competitivas ou cooperativas?</a:t>
            </a:r>
            <a:br>
              <a:rPr lang="pt-BR" sz="2400" dirty="0" smtClean="0"/>
            </a:br>
            <a:r>
              <a:rPr lang="pt-BR" sz="2400" dirty="0" smtClean="0"/>
              <a:t>Baseadas em autoridade, tradição, carisma?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pt-BR" sz="2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420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As empresas </a:t>
            </a:r>
            <a:r>
              <a:rPr lang="pt-BR" altLang="pt-BR" dirty="0" smtClean="0"/>
              <a:t>utilizam vários </a:t>
            </a:r>
            <a:r>
              <a:rPr lang="pt-BR" altLang="pt-BR" dirty="0"/>
              <a:t>meios para transmitir um sentido a si </a:t>
            </a:r>
            <a:r>
              <a:rPr lang="pt-BR" altLang="pt-BR" dirty="0" smtClean="0"/>
              <a:t>próprias </a:t>
            </a:r>
            <a:r>
              <a:rPr lang="pt-BR" altLang="pt-BR" dirty="0"/>
              <a:t>e a seu contexto</a:t>
            </a:r>
            <a:r>
              <a:rPr lang="pt-BR" altLang="pt-BR" dirty="0" smtClean="0"/>
              <a:t>.</a:t>
            </a:r>
          </a:p>
          <a:p>
            <a:endParaRPr lang="pt-BR" altLang="pt-BR" dirty="0"/>
          </a:p>
          <a:p>
            <a:r>
              <a:rPr lang="pt-BR" altLang="pt-BR" dirty="0"/>
              <a:t>Mitos, lendas e histórias não são criados com esta intenção, mas sobrevivem se as mensagens que mandam forem coerentes com a visão do grupo.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Mitos, </a:t>
            </a:r>
            <a:r>
              <a:rPr lang="pt-BR" altLang="pt-BR" dirty="0"/>
              <a:t>lendas e histórias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31972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600"/>
              <a:t>São eficientes na transmissão dos significados, pois têm ampla difusão e se tornam facilmente conhecidos</a:t>
            </a:r>
            <a:r>
              <a:rPr lang="pt-BR" altLang="pt-BR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0525" y="1052513"/>
            <a:ext cx="5391150" cy="3824287"/>
          </a:xfrm>
          <a:custGeom>
            <a:avLst/>
            <a:gdLst>
              <a:gd name="T0" fmla="*/ 912 w 3504"/>
              <a:gd name="T1" fmla="*/ 0 h 2544"/>
              <a:gd name="T2" fmla="*/ 2627 w 3504"/>
              <a:gd name="T3" fmla="*/ 2 h 2544"/>
              <a:gd name="T4" fmla="*/ 2627 w 3504"/>
              <a:gd name="T5" fmla="*/ 344 h 2544"/>
              <a:gd name="T6" fmla="*/ 2333 w 3504"/>
              <a:gd name="T7" fmla="*/ 394 h 2544"/>
              <a:gd name="T8" fmla="*/ 2191 w 3504"/>
              <a:gd name="T9" fmla="*/ 620 h 2544"/>
              <a:gd name="T10" fmla="*/ 2091 w 3504"/>
              <a:gd name="T11" fmla="*/ 1004 h 2544"/>
              <a:gd name="T12" fmla="*/ 2225 w 3504"/>
              <a:gd name="T13" fmla="*/ 1304 h 2544"/>
              <a:gd name="T14" fmla="*/ 2425 w 3504"/>
              <a:gd name="T15" fmla="*/ 1555 h 2544"/>
              <a:gd name="T16" fmla="*/ 2709 w 3504"/>
              <a:gd name="T17" fmla="*/ 1747 h 2544"/>
              <a:gd name="T18" fmla="*/ 3168 w 3504"/>
              <a:gd name="T19" fmla="*/ 1930 h 2544"/>
              <a:gd name="T20" fmla="*/ 3502 w 3504"/>
              <a:gd name="T21" fmla="*/ 1981 h 2544"/>
              <a:gd name="T22" fmla="*/ 3504 w 3504"/>
              <a:gd name="T23" fmla="*/ 2531 h 2544"/>
              <a:gd name="T24" fmla="*/ 0 w 3504"/>
              <a:gd name="T25" fmla="*/ 2544 h 2544"/>
              <a:gd name="T26" fmla="*/ 0 w 3504"/>
              <a:gd name="T27" fmla="*/ 2064 h 2544"/>
              <a:gd name="T28" fmla="*/ 374 w 3504"/>
              <a:gd name="T29" fmla="*/ 1964 h 2544"/>
              <a:gd name="T30" fmla="*/ 674 w 3504"/>
              <a:gd name="T31" fmla="*/ 1830 h 2544"/>
              <a:gd name="T32" fmla="*/ 1000 w 3504"/>
              <a:gd name="T33" fmla="*/ 1647 h 2544"/>
              <a:gd name="T34" fmla="*/ 1309 w 3504"/>
              <a:gd name="T35" fmla="*/ 1346 h 2544"/>
              <a:gd name="T36" fmla="*/ 1417 w 3504"/>
              <a:gd name="T37" fmla="*/ 1004 h 2544"/>
              <a:gd name="T38" fmla="*/ 1309 w 3504"/>
              <a:gd name="T39" fmla="*/ 628 h 2544"/>
              <a:gd name="T40" fmla="*/ 1200 w 3504"/>
              <a:gd name="T41" fmla="*/ 411 h 2544"/>
              <a:gd name="T42" fmla="*/ 914 w 3504"/>
              <a:gd name="T43" fmla="*/ 344 h 2544"/>
              <a:gd name="T44" fmla="*/ 912 w 3504"/>
              <a:gd name="T45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04" h="2544">
                <a:moveTo>
                  <a:pt x="912" y="0"/>
                </a:moveTo>
                <a:lnTo>
                  <a:pt x="2627" y="2"/>
                </a:lnTo>
                <a:lnTo>
                  <a:pt x="2627" y="344"/>
                </a:lnTo>
                <a:lnTo>
                  <a:pt x="2333" y="394"/>
                </a:lnTo>
                <a:lnTo>
                  <a:pt x="2191" y="620"/>
                </a:lnTo>
                <a:lnTo>
                  <a:pt x="2091" y="1004"/>
                </a:lnTo>
                <a:lnTo>
                  <a:pt x="2225" y="1304"/>
                </a:lnTo>
                <a:lnTo>
                  <a:pt x="2425" y="1555"/>
                </a:lnTo>
                <a:lnTo>
                  <a:pt x="2709" y="1747"/>
                </a:lnTo>
                <a:lnTo>
                  <a:pt x="3168" y="1930"/>
                </a:lnTo>
                <a:lnTo>
                  <a:pt x="3502" y="1981"/>
                </a:lnTo>
                <a:lnTo>
                  <a:pt x="3504" y="2531"/>
                </a:lnTo>
                <a:lnTo>
                  <a:pt x="0" y="2544"/>
                </a:lnTo>
                <a:lnTo>
                  <a:pt x="0" y="2064"/>
                </a:lnTo>
                <a:lnTo>
                  <a:pt x="374" y="1964"/>
                </a:lnTo>
                <a:lnTo>
                  <a:pt x="674" y="1830"/>
                </a:lnTo>
                <a:lnTo>
                  <a:pt x="1000" y="1647"/>
                </a:lnTo>
                <a:lnTo>
                  <a:pt x="1309" y="1346"/>
                </a:lnTo>
                <a:lnTo>
                  <a:pt x="1417" y="1004"/>
                </a:lnTo>
                <a:lnTo>
                  <a:pt x="1309" y="628"/>
                </a:lnTo>
                <a:lnTo>
                  <a:pt x="1200" y="411"/>
                </a:lnTo>
                <a:lnTo>
                  <a:pt x="914" y="344"/>
                </a:lnTo>
                <a:lnTo>
                  <a:pt x="912" y="0"/>
                </a:lnTo>
                <a:close/>
              </a:path>
            </a:pathLst>
          </a:cu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 rot="1907302" flipH="1">
            <a:off x="5126038" y="1736725"/>
            <a:ext cx="3117850" cy="229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 rot="-1857079">
            <a:off x="1000125" y="2024063"/>
            <a:ext cx="3289300" cy="180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235271">
            <a:off x="2293938" y="1743075"/>
            <a:ext cx="1136650" cy="2247900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 rot="19134062">
            <a:off x="6007100" y="1847850"/>
            <a:ext cx="1309688" cy="2117725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96925" y="260350"/>
            <a:ext cx="7164388" cy="5689600"/>
          </a:xfrm>
          <a:prstGeom prst="ellips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21113" y="26035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IDEOLOGIA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44850" y="594836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 cultura organizacional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Reforçam um valor: a igualdade de todos perante as regras ou a união dos funcionários “como numa família</a:t>
            </a:r>
            <a:r>
              <a:rPr lang="pt-BR" altLang="pt-BR" dirty="0" smtClean="0"/>
              <a:t>”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Transmitem para ingressantes valores básicos: p.ex. “a inovação tecnológica traz mais valor para a empresa”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Ritos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r>
              <a:rPr lang="pt-BR" altLang="pt-BR" dirty="0"/>
              <a:t>As várias atividades, gestos, linguagens e artefatos utilizados têm significados:</a:t>
            </a:r>
          </a:p>
          <a:p>
            <a:pPr lvl="1"/>
            <a:r>
              <a:rPr lang="pt-BR" altLang="pt-BR" dirty="0"/>
              <a:t>Ritos de passagem: trotes nas </a:t>
            </a:r>
            <a:r>
              <a:rPr lang="pt-BR" altLang="pt-BR" dirty="0" smtClean="0"/>
              <a:t>escolas</a:t>
            </a:r>
            <a:endParaRPr lang="pt-BR" altLang="pt-BR" dirty="0"/>
          </a:p>
          <a:p>
            <a:pPr lvl="1"/>
            <a:r>
              <a:rPr lang="pt-BR" altLang="pt-BR" dirty="0"/>
              <a:t>Ritos de degradação: processo de despedir </a:t>
            </a:r>
            <a:r>
              <a:rPr lang="pt-BR" altLang="pt-BR" dirty="0" smtClean="0"/>
              <a:t>executivos</a:t>
            </a:r>
            <a:endParaRPr lang="pt-BR" altLang="pt-BR" dirty="0"/>
          </a:p>
          <a:p>
            <a:pPr lvl="1"/>
            <a:r>
              <a:rPr lang="pt-BR" altLang="pt-BR" dirty="0"/>
              <a:t>Ritos de confirmação: festas de </a:t>
            </a:r>
            <a:r>
              <a:rPr lang="pt-BR" altLang="pt-BR" dirty="0" smtClean="0"/>
              <a:t>promoção</a:t>
            </a:r>
            <a:endParaRPr lang="pt-BR" altLang="pt-BR" dirty="0"/>
          </a:p>
          <a:p>
            <a:pPr lvl="1"/>
            <a:r>
              <a:rPr lang="pt-BR" altLang="pt-BR" dirty="0"/>
              <a:t>Ritos de integração: festas de Natal</a:t>
            </a:r>
            <a:r>
              <a:rPr lang="pt-BR" altLang="pt-BR" dirty="0" smtClean="0"/>
              <a:t>.</a:t>
            </a:r>
          </a:p>
          <a:p>
            <a:pPr marL="457200" lvl="1" indent="0">
              <a:buNone/>
            </a:pPr>
            <a:endParaRPr lang="pt-BR" altLang="pt-BR" dirty="0"/>
          </a:p>
          <a:p>
            <a:r>
              <a:rPr lang="pt-BR" altLang="pt-BR" dirty="0"/>
              <a:t>Ritos são facilmente </a:t>
            </a:r>
            <a:r>
              <a:rPr lang="pt-BR" altLang="pt-BR" dirty="0" smtClean="0"/>
              <a:t>identificáveis, mas são </a:t>
            </a:r>
            <a:r>
              <a:rPr lang="pt-BR" altLang="pt-BR" dirty="0"/>
              <a:t>de difícil </a:t>
            </a:r>
            <a:r>
              <a:rPr lang="pt-BR" altLang="pt-BR" dirty="0" smtClean="0"/>
              <a:t>interpretação e não </a:t>
            </a:r>
            <a:r>
              <a:rPr lang="pt-BR" altLang="pt-BR" dirty="0"/>
              <a:t>são administráveis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chemeClr val="hlink"/>
                </a:solidFill>
              </a:rPr>
              <a:t>Márcia Terra da Silva e Mario Sergio Salerno (2008)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91512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Metodologia para estudo da cultura de uma </a:t>
            </a:r>
            <a:r>
              <a:rPr lang="pt-BR" altLang="pt-BR" dirty="0"/>
              <a:t>o</a:t>
            </a:r>
            <a:r>
              <a:rPr lang="pt-BR" altLang="pt-BR" dirty="0" smtClean="0"/>
              <a:t>rganização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29212"/>
          </a:xfrm>
        </p:spPr>
        <p:txBody>
          <a:bodyPr/>
          <a:lstStyle/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Histórico: </a:t>
            </a:r>
            <a:r>
              <a:rPr lang="pt-BR" sz="2400" i="0" dirty="0" smtClean="0"/>
              <a:t>momento da criação, fundador, evolução</a:t>
            </a:r>
          </a:p>
          <a:p>
            <a:pPr lvl="1" eaLnBrk="1" hangingPunct="1">
              <a:tabLst>
                <a:tab pos="177800" algn="l"/>
              </a:tabLst>
              <a:defRPr/>
            </a:pPr>
            <a:r>
              <a:rPr lang="pt-BR" sz="2000" dirty="0" smtClean="0"/>
              <a:t>Analisar incidentes críticos – respostas a crises; motivos alegados para a tomada de decisões (maior possibilidade de apreensão do universo simbólico)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Processo de socialização de novos membros</a:t>
            </a:r>
            <a:br>
              <a:rPr lang="pt-BR" sz="2800" i="0" dirty="0" smtClean="0"/>
            </a:br>
            <a:r>
              <a:rPr lang="pt-BR" sz="2000" i="0" dirty="0" smtClean="0"/>
              <a:t>Crucial para a reprodução do universo simbólico (</a:t>
            </a:r>
            <a:r>
              <a:rPr lang="pt-BR" sz="1400" i="0" dirty="0" err="1" smtClean="0"/>
              <a:t>prog</a:t>
            </a:r>
            <a:r>
              <a:rPr lang="pt-BR" sz="1400" i="0" dirty="0" smtClean="0"/>
              <a:t>. integração, treinamento, ritos) 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Políticas de recursos humanos: </a:t>
            </a:r>
            <a:r>
              <a:rPr lang="pt-BR" sz="2400" i="0" dirty="0" smtClean="0"/>
              <a:t>remuneração, carreira, avaliação</a:t>
            </a:r>
            <a:r>
              <a:rPr lang="pt-BR" sz="2800" i="0" dirty="0" smtClean="0"/>
              <a:t> </a:t>
            </a:r>
            <a:r>
              <a:rPr lang="pt-BR" sz="1800" i="0" dirty="0" smtClean="0"/>
              <a:t>(políticas explícitas e implícitas)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Instrumentos de comunicação/informação: </a:t>
            </a:r>
            <a:r>
              <a:rPr lang="pt-BR" sz="2400" i="0" dirty="0" smtClean="0"/>
              <a:t>meios formais </a:t>
            </a:r>
            <a:r>
              <a:rPr lang="pt-BR" sz="2000" i="0" dirty="0" smtClean="0"/>
              <a:t>(jornal, circulares etc.)</a:t>
            </a:r>
            <a:r>
              <a:rPr lang="pt-BR" sz="2400" i="0" dirty="0" smtClean="0"/>
              <a:t> e informais veiculam mitos, estórias, heróis. “Portas abertas” x “fechadas”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Organização do processo de trabalho: </a:t>
            </a:r>
            <a:r>
              <a:rPr lang="pt-BR" sz="2400" i="0" dirty="0" smtClean="0"/>
              <a:t>substrato material formador da identidade organizacional e base das relações de poder</a:t>
            </a:r>
          </a:p>
          <a:p>
            <a:pPr marL="541338" lvl="1" indent="-19050" eaLnBrk="1" hangingPunct="1">
              <a:buFontTx/>
              <a:buNone/>
              <a:tabLst>
                <a:tab pos="177800" algn="l"/>
              </a:tabLst>
              <a:defRPr/>
            </a:pPr>
            <a:endParaRPr lang="pt-BR" sz="700" dirty="0" smtClean="0"/>
          </a:p>
          <a:p>
            <a:pPr eaLnBrk="1" hangingPunct="1">
              <a:tabLst>
                <a:tab pos="177800" algn="l"/>
              </a:tabLst>
              <a:defRPr/>
            </a:pPr>
            <a:endParaRPr lang="pt-BR" sz="2800" dirty="0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2594173" y="608217"/>
            <a:ext cx="2097110" cy="936203"/>
          </a:xfrm>
          <a:prstGeom prst="wedgeRoundRectCallout">
            <a:avLst>
              <a:gd name="adj1" fmla="val 61179"/>
              <a:gd name="adj2" fmla="val 5250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 smtClean="0">
                <a:solidFill>
                  <a:srgbClr val="FFFF00"/>
                </a:solidFill>
              </a:rPr>
              <a:t>Toyota</a:t>
            </a:r>
            <a:r>
              <a:rPr lang="pt-BR" altLang="pt-BR" dirty="0">
                <a:solidFill>
                  <a:srgbClr val="FFFF00"/>
                </a:solidFill>
              </a:rPr>
              <a:t>, </a:t>
            </a:r>
            <a:r>
              <a:rPr lang="pt-BR" altLang="pt-BR" dirty="0" smtClean="0">
                <a:solidFill>
                  <a:srgbClr val="FFFF00"/>
                </a:solidFill>
              </a:rPr>
              <a:t>Petrobras, Odebrecht  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5471117" y="2043414"/>
            <a:ext cx="3240286" cy="755674"/>
          </a:xfrm>
          <a:prstGeom prst="wedgeEllipseCallout">
            <a:avLst>
              <a:gd name="adj1" fmla="val -64850"/>
              <a:gd name="adj2" fmla="val 4437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Disneylândia, </a:t>
            </a:r>
            <a:r>
              <a:rPr lang="pt-BR" altLang="pt-BR" dirty="0" smtClean="0">
                <a:solidFill>
                  <a:srgbClr val="FFFF00"/>
                </a:solidFill>
              </a:rPr>
              <a:t>PM, Poli, Exército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5400000">
            <a:off x="7506134" y="3087154"/>
            <a:ext cx="648071" cy="2195860"/>
          </a:xfrm>
          <a:prstGeom prst="wedgeRectCallout">
            <a:avLst>
              <a:gd name="adj1" fmla="val -53709"/>
              <a:gd name="adj2" fmla="val 120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Unilever, </a:t>
            </a:r>
            <a:r>
              <a:rPr lang="pt-BR" altLang="pt-BR" dirty="0" err="1">
                <a:solidFill>
                  <a:srgbClr val="FFFF00"/>
                </a:solidFill>
              </a:rPr>
              <a:t>Brasilata</a:t>
            </a:r>
            <a:r>
              <a:rPr lang="pt-BR" altLang="pt-BR" dirty="0">
                <a:solidFill>
                  <a:srgbClr val="FFFF00"/>
                </a:solidFill>
              </a:rPr>
              <a:t>, USP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148064" y="6597650"/>
            <a:ext cx="3322836" cy="26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Data 3"/>
          <p:cNvSpPr txBox="1">
            <a:spLocks/>
          </p:cNvSpPr>
          <p:nvPr/>
        </p:nvSpPr>
        <p:spPr bwMode="auto">
          <a:xfrm>
            <a:off x="547688" y="6592882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hlink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Terra da Silva e Mario Sergio Salerno</a:t>
            </a:r>
            <a:endParaRPr lang="pt-BR" altLang="pt-BR" dirty="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 rot="10800000">
            <a:off x="4724422" y="6254750"/>
            <a:ext cx="4392612" cy="647700"/>
          </a:xfrm>
          <a:prstGeom prst="wedgeRoundRectCallout">
            <a:avLst>
              <a:gd name="adj1" fmla="val 45866"/>
              <a:gd name="adj2" fmla="val 9226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Linha, grupos autônomos, </a:t>
            </a:r>
            <a:r>
              <a:rPr lang="pt-BR" altLang="pt-BR" dirty="0" err="1">
                <a:solidFill>
                  <a:srgbClr val="FFFF00"/>
                </a:solidFill>
              </a:rPr>
              <a:t>deptos</a:t>
            </a:r>
            <a:r>
              <a:rPr lang="pt-BR" altLang="pt-BR" dirty="0">
                <a:solidFill>
                  <a:srgbClr val="FFFF00"/>
                </a:solidFill>
              </a:rPr>
              <a:t>, matricial etc.</a:t>
            </a:r>
          </a:p>
        </p:txBody>
      </p:sp>
    </p:spTree>
    <p:extLst>
      <p:ext uri="{BB962C8B-B14F-4D97-AF65-F5344CB8AC3E}">
        <p14:creationId xmlns:p14="http://schemas.microsoft.com/office/powerpoint/2010/main" val="10543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002587" cy="1143000"/>
          </a:xfrm>
        </p:spPr>
        <p:txBody>
          <a:bodyPr/>
          <a:lstStyle/>
          <a:p>
            <a:pPr algn="ctr" eaLnBrk="1" hangingPunct="1"/>
            <a:r>
              <a:rPr lang="pt-BR" altLang="pt-BR" i="0" smtClean="0"/>
              <a:t>Técnicas de investigação da cultura </a:t>
            </a:r>
            <a:br>
              <a:rPr lang="pt-BR" altLang="pt-BR" i="0" smtClean="0"/>
            </a:br>
            <a:r>
              <a:rPr lang="pt-BR" altLang="pt-BR" i="0" smtClean="0"/>
              <a:t>enfoque qualitativo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3238"/>
            <a:ext cx="8893175" cy="4525962"/>
          </a:xfrm>
        </p:spPr>
        <p:txBody>
          <a:bodyPr/>
          <a:lstStyle/>
          <a:p>
            <a:pPr lvl="1" eaLnBrk="1" hangingPunct="1"/>
            <a:r>
              <a:rPr lang="pt-BR" altLang="pt-BR" dirty="0" smtClean="0"/>
              <a:t>Dados secundários da organização</a:t>
            </a:r>
          </a:p>
          <a:p>
            <a:pPr lvl="2"/>
            <a:r>
              <a:rPr lang="pt-BR" altLang="pt-BR" dirty="0"/>
              <a:t>D</a:t>
            </a:r>
            <a:r>
              <a:rPr lang="pt-BR" altLang="pt-BR" dirty="0" smtClean="0"/>
              <a:t>ocumentos, relatórios, </a:t>
            </a:r>
            <a:r>
              <a:rPr lang="pt-BR" altLang="pt-BR" i="1" dirty="0" smtClean="0"/>
              <a:t>site</a:t>
            </a:r>
            <a:r>
              <a:rPr lang="pt-BR" altLang="pt-BR" dirty="0" smtClean="0"/>
              <a:t>, manuais de pessoal, organogramas, jornais etc.</a:t>
            </a:r>
          </a:p>
          <a:p>
            <a:pPr lvl="1" eaLnBrk="1" hangingPunct="1">
              <a:buFontTx/>
              <a:buNone/>
            </a:pPr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Coleta de dados primários</a:t>
            </a:r>
          </a:p>
          <a:p>
            <a:pPr lvl="2" eaLnBrk="1" hangingPunct="1"/>
            <a:r>
              <a:rPr lang="pt-BR" altLang="pt-BR" dirty="0" smtClean="0"/>
              <a:t>Entrevistas</a:t>
            </a:r>
          </a:p>
          <a:p>
            <a:pPr lvl="2" eaLnBrk="1" hangingPunct="1"/>
            <a:r>
              <a:rPr lang="pt-BR" altLang="pt-BR" dirty="0" smtClean="0"/>
              <a:t>Observação direta</a:t>
            </a:r>
          </a:p>
          <a:p>
            <a:pPr lvl="2" eaLnBrk="1" hangingPunct="1"/>
            <a:r>
              <a:rPr lang="pt-BR" altLang="pt-BR" dirty="0" smtClean="0"/>
              <a:t>Dinâmicas de grupo</a:t>
            </a:r>
          </a:p>
          <a:p>
            <a:pPr lvl="2" eaLnBrk="1" hangingPunct="1"/>
            <a:r>
              <a:rPr lang="pt-BR" altLang="pt-BR" dirty="0" smtClean="0"/>
              <a:t>Jogos etc.</a:t>
            </a:r>
          </a:p>
          <a:p>
            <a:pPr lvl="2" eaLnBrk="1" hangingPunct="1"/>
            <a:endParaRPr lang="pt-BR" altLang="pt-BR" dirty="0" smtClean="0"/>
          </a:p>
          <a:p>
            <a:pPr lvl="1" eaLnBrk="1" hangingPunct="1"/>
            <a:endParaRPr lang="pt-BR" alt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00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existe em qualquer grupo de </a:t>
            </a:r>
            <a:r>
              <a:rPr lang="pt-BR" altLang="pt-BR" sz="2800" dirty="0" smtClean="0"/>
              <a:t>pessoas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apreendido numa relação em que os papéis estejam </a:t>
            </a:r>
            <a:r>
              <a:rPr lang="pt-BR" altLang="pt-BR" sz="2800" dirty="0" smtClean="0"/>
              <a:t>definidos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vivido numa relação assimétrica; pode se manifestar pela força e define o que pode ser </a:t>
            </a:r>
            <a:r>
              <a:rPr lang="pt-BR" altLang="pt-BR" sz="2800" dirty="0" smtClean="0"/>
              <a:t>realizado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Não pode existir sem consentimento: consentimento por interiorização das normas ou consentimento por </a:t>
            </a:r>
            <a:r>
              <a:rPr lang="pt-BR" altLang="pt-BR" sz="2800" dirty="0" smtClean="0"/>
              <a:t>temor </a:t>
            </a:r>
            <a:r>
              <a:rPr lang="pt-BR" altLang="pt-BR" sz="2800" dirty="0"/>
              <a:t>a sanções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1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600" dirty="0">
                <a:latin typeface="Times New Roman" panose="02020603050405020304" pitchFamily="18" charset="0"/>
              </a:rPr>
              <a:t>(</a:t>
            </a:r>
            <a:r>
              <a:rPr lang="pt-BR" altLang="pt-BR" sz="1600" dirty="0" err="1">
                <a:latin typeface="Times New Roman" panose="02020603050405020304" pitchFamily="18" charset="0"/>
              </a:rPr>
              <a:t>Enriquez</a:t>
            </a:r>
            <a:r>
              <a:rPr lang="pt-BR" altLang="pt-BR" sz="1600" dirty="0">
                <a:latin typeface="Times New Roman" panose="02020603050405020304" pitchFamily="18" charset="0"/>
              </a:rPr>
              <a:t>, E. “La </a:t>
            </a:r>
            <a:r>
              <a:rPr lang="pt-BR" altLang="pt-BR" sz="1600" dirty="0" err="1">
                <a:latin typeface="Times New Roman" panose="02020603050405020304" pitchFamily="18" charset="0"/>
              </a:rPr>
              <a:t>Notion</a:t>
            </a:r>
            <a:r>
              <a:rPr lang="pt-BR" altLang="pt-BR" sz="1600" dirty="0">
                <a:latin typeface="Times New Roman" panose="02020603050405020304" pitchFamily="18" charset="0"/>
              </a:rPr>
              <a:t> de </a:t>
            </a:r>
            <a:r>
              <a:rPr lang="pt-BR" altLang="pt-BR" sz="1600" dirty="0" err="1">
                <a:latin typeface="Times New Roman" panose="02020603050405020304" pitchFamily="18" charset="0"/>
              </a:rPr>
              <a:t>Pouvoir</a:t>
            </a:r>
            <a:r>
              <a:rPr lang="pt-BR" altLang="pt-BR" sz="1600" dirty="0">
                <a:latin typeface="Times New Roman" panose="02020603050405020304" pitchFamily="18" charset="0"/>
              </a:rPr>
              <a:t>”,  In “</a:t>
            </a:r>
            <a:r>
              <a:rPr lang="pt-BR" altLang="pt-BR" sz="1600" dirty="0" err="1">
                <a:latin typeface="Times New Roman" panose="02020603050405020304" pitchFamily="18" charset="0"/>
              </a:rPr>
              <a:t>L’economique</a:t>
            </a:r>
            <a:r>
              <a:rPr lang="pt-BR" altLang="pt-BR" sz="1600" dirty="0">
                <a:latin typeface="Times New Roman" panose="02020603050405020304" pitchFamily="18" charset="0"/>
              </a:rPr>
              <a:t> et </a:t>
            </a:r>
            <a:r>
              <a:rPr lang="pt-BR" altLang="pt-BR" sz="1600" dirty="0" err="1">
                <a:latin typeface="Times New Roman" panose="02020603050405020304" pitchFamily="18" charset="0"/>
              </a:rPr>
              <a:t>les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sciences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humaines</a:t>
            </a:r>
            <a:r>
              <a:rPr lang="pt-BR" altLang="pt-BR" sz="1600" dirty="0">
                <a:latin typeface="Times New Roman" panose="02020603050405020304" pitchFamily="18" charset="0"/>
              </a:rPr>
              <a:t>”. Paris, 1967)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pt-BR" altLang="pt-BR" dirty="0"/>
              <a:t>O poder quer ser considerado como legítimo; a cultura pode </a:t>
            </a:r>
            <a:r>
              <a:rPr lang="pt-BR" altLang="pt-BR" dirty="0" smtClean="0"/>
              <a:t>legitimá-lo</a:t>
            </a:r>
            <a:endParaRPr lang="pt-BR" altLang="pt-BR" dirty="0"/>
          </a:p>
          <a:p>
            <a:r>
              <a:rPr lang="pt-BR" altLang="pt-BR" dirty="0"/>
              <a:t>Mas...</a:t>
            </a:r>
          </a:p>
          <a:p>
            <a:pPr lvl="1"/>
            <a:r>
              <a:rPr lang="pt-BR" altLang="pt-BR" dirty="0"/>
              <a:t>A disputa pelo poder está ligada à transgressão - a negação da ordem anterior ou a substituição dos indivíduos na relação de poder </a:t>
            </a:r>
            <a:r>
              <a:rPr lang="pt-BR" altLang="pt-BR" dirty="0" smtClean="0"/>
              <a:t>inalterada</a:t>
            </a:r>
          </a:p>
          <a:p>
            <a:pPr lvl="1">
              <a:spcBef>
                <a:spcPts val="1800"/>
              </a:spcBef>
            </a:pPr>
            <a:r>
              <a:rPr lang="pt-BR" altLang="pt-BR" dirty="0" smtClean="0"/>
              <a:t>A </a:t>
            </a:r>
            <a:r>
              <a:rPr lang="pt-BR" altLang="pt-BR" dirty="0"/>
              <a:t>transgressão pode ser a criação de uma nova </a:t>
            </a:r>
            <a:r>
              <a:rPr lang="pt-BR" altLang="pt-BR" dirty="0" smtClean="0"/>
              <a:t>ordem.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O poder cria um mundo ordenado, imóvel. O poder tende a permanecer. Quem o possui não quer abandoná-lo.</a:t>
            </a:r>
          </a:p>
          <a:p>
            <a:pPr>
              <a:spcBef>
                <a:spcPts val="1800"/>
              </a:spcBef>
            </a:pPr>
            <a:r>
              <a:rPr lang="pt-BR" altLang="pt-BR" dirty="0"/>
              <a:t>Cada ser deseja o poder e entra em luta por fazer reconhecer </a:t>
            </a:r>
            <a:r>
              <a:rPr lang="pt-BR" altLang="pt-BR" dirty="0" smtClean="0"/>
              <a:t>seu </a:t>
            </a:r>
            <a:r>
              <a:rPr lang="pt-BR" altLang="pt-BR" dirty="0"/>
              <a:t>poder sobre os outros.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14594"/>
          </a:xfrm>
        </p:spPr>
        <p:txBody>
          <a:bodyPr/>
          <a:lstStyle/>
          <a:p>
            <a:r>
              <a:rPr lang="pt-BR" altLang="pt-BR" dirty="0"/>
              <a:t>Fontes de poder (Morgan)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908720"/>
            <a:ext cx="4495800" cy="554461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dirty="0"/>
              <a:t>Autoridade formal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sobre recursos escassos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Uso da estrutura organizacional, </a:t>
            </a:r>
            <a:r>
              <a:rPr lang="pt-BR" altLang="pt-BR" dirty="0" smtClean="0"/>
              <a:t>de regras </a:t>
            </a:r>
            <a:r>
              <a:rPr lang="pt-BR" altLang="pt-BR" dirty="0"/>
              <a:t>e regulamentos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do processo de decisão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468834" cy="5472608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do conhecimento e da informação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 tecnologia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Alianças interpessoais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das </a:t>
            </a:r>
            <a:r>
              <a:rPr lang="pt-BR" altLang="pt-BR" dirty="0" err="1" smtClean="0"/>
              <a:t>contra-organizações</a:t>
            </a:r>
            <a:endParaRPr lang="pt-BR" altLang="pt-BR" dirty="0" smtClean="0"/>
          </a:p>
          <a:p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Mecanismos de coordenação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400"/>
              <a:t>Ajuste mútuo</a:t>
            </a:r>
          </a:p>
          <a:p>
            <a:r>
              <a:rPr lang="pt-BR" altLang="pt-BR" sz="2400"/>
              <a:t>Supervisão direta</a:t>
            </a:r>
          </a:p>
          <a:p>
            <a:r>
              <a:rPr lang="pt-BR" altLang="pt-BR" sz="2400"/>
              <a:t>Padronização do processo de trabalho</a:t>
            </a:r>
          </a:p>
          <a:p>
            <a:r>
              <a:rPr lang="pt-BR" altLang="pt-BR" sz="2400"/>
              <a:t>Padronização de resultados (outputs)</a:t>
            </a:r>
          </a:p>
          <a:p>
            <a:r>
              <a:rPr lang="pt-BR" altLang="pt-BR" sz="2400"/>
              <a:t>Padronização de habilidades e conhecimentos</a:t>
            </a:r>
          </a:p>
          <a:p>
            <a:endParaRPr lang="pt-BR" altLang="pt-BR" sz="2400"/>
          </a:p>
          <a:p>
            <a:r>
              <a:rPr lang="pt-BR" altLang="pt-BR"/>
              <a:t>Padronização de normas sociais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100"/>
              <a:t>A relação entre estratégia e demais elementos organizacionais</a:t>
            </a:r>
            <a:endParaRPr lang="pt-BR" altLang="pt-BR"/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2019300" y="2352675"/>
          <a:ext cx="51038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Imagem de bitmap" r:id="rId4" imgW="5114286" imgH="3134162" progId="Paint.Picture">
                  <p:embed/>
                </p:oleObj>
              </mc:Choice>
              <mc:Fallback>
                <p:oleObj name="Imagem de bitmap" r:id="rId4" imgW="5114286" imgH="3134162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352675"/>
                        <a:ext cx="51038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Abordagens do administrador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  <a:p>
            <a:r>
              <a:rPr lang="pt-BR" altLang="pt-BR"/>
              <a:t>Comportamental</a:t>
            </a:r>
          </a:p>
          <a:p>
            <a:r>
              <a:rPr lang="pt-BR" altLang="pt-BR"/>
              <a:t>Simbólica </a:t>
            </a:r>
          </a:p>
          <a:p>
            <a:r>
              <a:rPr lang="pt-BR" altLang="pt-BR"/>
              <a:t>Política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Enfatiza elementos formais da organização: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funções, tecnologia, sistemas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Procura desenvolver estruturas que melhor se </a:t>
            </a:r>
            <a:r>
              <a:rPr lang="pt-BR" altLang="pt-BR" dirty="0" smtClean="0"/>
              <a:t>adequem </a:t>
            </a:r>
            <a:r>
              <a:rPr lang="pt-BR" altLang="pt-BR" dirty="0"/>
              <a:t>aos propósitos organizacionais e </a:t>
            </a:r>
            <a:r>
              <a:rPr lang="pt-BR" altLang="pt-BR" dirty="0" smtClean="0"/>
              <a:t>às exigências </a:t>
            </a:r>
            <a:r>
              <a:rPr lang="pt-BR" altLang="pt-BR" dirty="0"/>
              <a:t>do ambiente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Não </a:t>
            </a:r>
            <a:r>
              <a:rPr lang="pt-BR" altLang="pt-BR" dirty="0" smtClean="0"/>
              <a:t>explicita relações </a:t>
            </a:r>
            <a:r>
              <a:rPr lang="pt-BR" altLang="pt-BR" dirty="0"/>
              <a:t>de poder, relações interpessoais e crenças dos </a:t>
            </a:r>
            <a:r>
              <a:rPr lang="pt-BR" altLang="pt-BR" dirty="0" smtClean="0"/>
              <a:t>envolvidos – estas são derivadas da analise racional.</a:t>
            </a:r>
            <a:endParaRPr lang="pt-BR" altLang="pt-BR" dirty="0"/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Comportamental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Enfatiza a interdependência entre as pessoas e a organização</a:t>
            </a:r>
          </a:p>
          <a:p>
            <a:pPr>
              <a:lnSpc>
                <a:spcPct val="90000"/>
              </a:lnSpc>
            </a:pPr>
            <a:r>
              <a:rPr lang="pt-BR" altLang="pt-BR"/>
              <a:t>Esforça-se para que as necessidades e habilidades das pessoas estejam de acordo com papéis e relacionamentos formais</a:t>
            </a:r>
          </a:p>
          <a:p>
            <a:pPr>
              <a:lnSpc>
                <a:spcPct val="90000"/>
              </a:lnSpc>
            </a:pPr>
            <a:r>
              <a:rPr lang="pt-BR" altLang="pt-BR"/>
              <a:t>Utiliza as teorias de motivação visando que os funcionários se comprometam com os objetivos da empresa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Político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Enfatiza aspectos de disputa pelo poder, conflito e distribuição de recursos escassos</a:t>
            </a:r>
          </a:p>
          <a:p>
            <a:r>
              <a:rPr lang="pt-BR" altLang="pt-BR" sz="2800"/>
              <a:t>As organizações são vistas como arenas onde grupos disputam o poder</a:t>
            </a:r>
          </a:p>
          <a:p>
            <a:r>
              <a:rPr lang="pt-BR" altLang="pt-BR" sz="2800"/>
              <a:t>Cada decisão tomada pela administração pode ser entendida como negociação entre grupos com visões diferentes em que há espaço para conflitos, alianças e barganhas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Simbólica</a:t>
            </a:r>
            <a:endParaRPr lang="pt-BR" altLang="pt-B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Enfatiza o significado simbólico de eventos, pessoas e artefatos </a:t>
            </a:r>
          </a:p>
          <a:p>
            <a:r>
              <a:rPr lang="pt-BR" altLang="pt-BR"/>
              <a:t>Apoia-se em imagens, ritos e histórias da organização para explicar suas decisões e conseguir cooperação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1761</Words>
  <Application>Microsoft Office PowerPoint</Application>
  <PresentationFormat>Apresentação no Ecrã (4:3)</PresentationFormat>
  <Paragraphs>198</Paragraphs>
  <Slides>27</Slides>
  <Notes>25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</vt:lpstr>
      <vt:lpstr>Design padrão</vt:lpstr>
      <vt:lpstr>1_Design padrão</vt:lpstr>
      <vt:lpstr>Imagem de bitmap</vt:lpstr>
      <vt:lpstr>Cultura Organizacional</vt:lpstr>
      <vt:lpstr>Apresentação do PowerPoint</vt:lpstr>
      <vt:lpstr>Mecanismos de coordenação</vt:lpstr>
      <vt:lpstr>A relação entre estratégia e demais elementos organizacionais</vt:lpstr>
      <vt:lpstr>Abordagens do administrador</vt:lpstr>
      <vt:lpstr>Racional</vt:lpstr>
      <vt:lpstr>Comportamental</vt:lpstr>
      <vt:lpstr>Político</vt:lpstr>
      <vt:lpstr>Simbólica</vt:lpstr>
      <vt:lpstr>Cultura Organizacional</vt:lpstr>
      <vt:lpstr>Cultura organizacional</vt:lpstr>
      <vt:lpstr>Abordagem simbólica</vt:lpstr>
      <vt:lpstr>Definição de cultura organizacional</vt:lpstr>
      <vt:lpstr>Por quê?</vt:lpstr>
      <vt:lpstr>Níveis de apreensão da cultura organizacional</vt:lpstr>
      <vt:lpstr>Apresentação do PowerPoint</vt:lpstr>
      <vt:lpstr>Pressupostos inconscientes</vt:lpstr>
      <vt:lpstr>Mitos, lendas e histórias</vt:lpstr>
      <vt:lpstr>Mitos, lendas e histórias</vt:lpstr>
      <vt:lpstr>Mitos, lendas e histórias</vt:lpstr>
      <vt:lpstr>Ritos</vt:lpstr>
      <vt:lpstr>Metodologia para estudo da cultura de uma organização </vt:lpstr>
      <vt:lpstr>Técnicas de investigação da cultura  enfoque qualitativo</vt:lpstr>
      <vt:lpstr>Elementos essenciais da análise do poder </vt:lpstr>
      <vt:lpstr>Elementos essenciais da análise do poder (cont.)</vt:lpstr>
      <vt:lpstr>Elementos essenciais da análise do poder (cont)</vt:lpstr>
      <vt:lpstr>Fontes de poder (Morgan)</vt:lpstr>
    </vt:vector>
  </TitlesOfParts>
  <Company>PRO/POLI/USP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Organizacional</dc:title>
  <dc:creator>Marcia Terra da Silva</dc:creator>
  <cp:lastModifiedBy>Roberto Marx</cp:lastModifiedBy>
  <cp:revision>19</cp:revision>
  <dcterms:created xsi:type="dcterms:W3CDTF">2007-10-19T15:59:11Z</dcterms:created>
  <dcterms:modified xsi:type="dcterms:W3CDTF">2020-09-28T11:34:18Z</dcterms:modified>
</cp:coreProperties>
</file>