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66"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Gabriel Rodriguez" initials="VGR" lastIdx="1" clrIdx="0">
    <p:extLst>
      <p:ext uri="{19B8F6BF-5375-455C-9EA6-DF929625EA0E}">
        <p15:presenceInfo xmlns:p15="http://schemas.microsoft.com/office/powerpoint/2012/main" userId="71f0ee93cd9cea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6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31T11:40:14.233" idx="1">
    <p:pos x="10" y="10"/>
    <p:text/>
    <p:extLst>
      <p:ext uri="{C676402C-5697-4E1C-873F-D02D1690AC5C}">
        <p15:threadingInfo xmlns:p15="http://schemas.microsoft.com/office/powerpoint/2012/main" timeZoneBias="18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993A7A-83E4-4CC9-BD90-2B4E3C8DFB7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E5EFD8-7626-439B-AF08-036D030A873F}">
      <dgm:prSet/>
      <dgm:spPr/>
      <dgm:t>
        <a:bodyPr/>
        <a:lstStyle/>
        <a:p>
          <a:r>
            <a:rPr lang="pt-BR"/>
            <a:t>Ideias de período de Pos Guerra</a:t>
          </a:r>
          <a:endParaRPr lang="en-US"/>
        </a:p>
      </dgm:t>
    </dgm:pt>
    <dgm:pt modelId="{BD900AFA-8E44-4644-AAFD-A0D93ABC66D0}" type="parTrans" cxnId="{43CF0207-2661-41B4-ABE0-73FA36256CB0}">
      <dgm:prSet/>
      <dgm:spPr/>
      <dgm:t>
        <a:bodyPr/>
        <a:lstStyle/>
        <a:p>
          <a:endParaRPr lang="en-US"/>
        </a:p>
      </dgm:t>
    </dgm:pt>
    <dgm:pt modelId="{059F57E1-DF04-42EC-8A57-D81294162E8D}" type="sibTrans" cxnId="{43CF0207-2661-41B4-ABE0-73FA36256CB0}">
      <dgm:prSet/>
      <dgm:spPr/>
      <dgm:t>
        <a:bodyPr/>
        <a:lstStyle/>
        <a:p>
          <a:endParaRPr lang="en-US"/>
        </a:p>
      </dgm:t>
    </dgm:pt>
    <dgm:pt modelId="{F7F19B39-F1BC-484F-A116-730DAD7D1A5A}">
      <dgm:prSet/>
      <dgm:spPr/>
      <dgm:t>
        <a:bodyPr/>
        <a:lstStyle/>
        <a:p>
          <a:r>
            <a:rPr lang="pt-BR"/>
            <a:t>Exemplo do Plano Marshall</a:t>
          </a:r>
          <a:endParaRPr lang="en-US"/>
        </a:p>
      </dgm:t>
    </dgm:pt>
    <dgm:pt modelId="{C40863C4-F735-4FAB-BA75-6E22D3F86729}" type="parTrans" cxnId="{61DB625C-61BE-4B59-9B97-FF3823DC3F3B}">
      <dgm:prSet/>
      <dgm:spPr/>
      <dgm:t>
        <a:bodyPr/>
        <a:lstStyle/>
        <a:p>
          <a:endParaRPr lang="en-US"/>
        </a:p>
      </dgm:t>
    </dgm:pt>
    <dgm:pt modelId="{4726367C-DC22-4A9F-BDB7-19391FBCFBFE}" type="sibTrans" cxnId="{61DB625C-61BE-4B59-9B97-FF3823DC3F3B}">
      <dgm:prSet/>
      <dgm:spPr/>
      <dgm:t>
        <a:bodyPr/>
        <a:lstStyle/>
        <a:p>
          <a:endParaRPr lang="en-US"/>
        </a:p>
      </dgm:t>
    </dgm:pt>
    <dgm:pt modelId="{FEBC390C-CCA3-4CBA-B4D2-AE1F70D3A457}">
      <dgm:prSet/>
      <dgm:spPr/>
      <dgm:t>
        <a:bodyPr/>
        <a:lstStyle/>
        <a:p>
          <a:r>
            <a:rPr lang="pt-BR"/>
            <a:t>Defesa do Operário e do Trabalhador rural</a:t>
          </a:r>
          <a:endParaRPr lang="en-US"/>
        </a:p>
      </dgm:t>
    </dgm:pt>
    <dgm:pt modelId="{8AF48CAB-F8F7-440D-9D00-EF14FDCD4E89}" type="parTrans" cxnId="{A319415D-C122-4AB2-BA38-0F6143E95757}">
      <dgm:prSet/>
      <dgm:spPr/>
      <dgm:t>
        <a:bodyPr/>
        <a:lstStyle/>
        <a:p>
          <a:endParaRPr lang="en-US"/>
        </a:p>
      </dgm:t>
    </dgm:pt>
    <dgm:pt modelId="{605F06BF-514F-435F-80D8-0FD0C2013A14}" type="sibTrans" cxnId="{A319415D-C122-4AB2-BA38-0F6143E95757}">
      <dgm:prSet/>
      <dgm:spPr/>
      <dgm:t>
        <a:bodyPr/>
        <a:lstStyle/>
        <a:p>
          <a:endParaRPr lang="en-US"/>
        </a:p>
      </dgm:t>
    </dgm:pt>
    <dgm:pt modelId="{691D2DB2-A729-42DA-AB69-7E7FDBCE4F12}">
      <dgm:prSet/>
      <dgm:spPr/>
      <dgm:t>
        <a:bodyPr/>
        <a:lstStyle/>
        <a:p>
          <a:r>
            <a:rPr lang="pt-BR"/>
            <a:t>Ideia de direitos difusos</a:t>
          </a:r>
          <a:endParaRPr lang="en-US"/>
        </a:p>
      </dgm:t>
    </dgm:pt>
    <dgm:pt modelId="{4C6C3B6A-A197-46A0-B775-580FDB67E08F}" type="parTrans" cxnId="{5D3DA1F5-7203-4244-A02E-F9ACBAD8F7C9}">
      <dgm:prSet/>
      <dgm:spPr/>
      <dgm:t>
        <a:bodyPr/>
        <a:lstStyle/>
        <a:p>
          <a:endParaRPr lang="en-US"/>
        </a:p>
      </dgm:t>
    </dgm:pt>
    <dgm:pt modelId="{D3D64206-CBC3-4AE9-9FD0-0911A1467A8F}" type="sibTrans" cxnId="{5D3DA1F5-7203-4244-A02E-F9ACBAD8F7C9}">
      <dgm:prSet/>
      <dgm:spPr/>
      <dgm:t>
        <a:bodyPr/>
        <a:lstStyle/>
        <a:p>
          <a:endParaRPr lang="en-US"/>
        </a:p>
      </dgm:t>
    </dgm:pt>
    <dgm:pt modelId="{3625ADE3-0F06-4DCD-BCA6-ABC57E85D3FE}" type="pres">
      <dgm:prSet presAssocID="{E6993A7A-83E4-4CC9-BD90-2B4E3C8DFB7E}" presName="root" presStyleCnt="0">
        <dgm:presLayoutVars>
          <dgm:dir/>
          <dgm:resizeHandles val="exact"/>
        </dgm:presLayoutVars>
      </dgm:prSet>
      <dgm:spPr/>
    </dgm:pt>
    <dgm:pt modelId="{B3C22FB1-AC5F-4379-BC9E-573515B3F345}" type="pres">
      <dgm:prSet presAssocID="{8FE5EFD8-7626-439B-AF08-036D030A873F}" presName="compNode" presStyleCnt="0"/>
      <dgm:spPr/>
    </dgm:pt>
    <dgm:pt modelId="{768A91EA-A5C4-48A9-A449-AA27C08171F2}" type="pres">
      <dgm:prSet presAssocID="{8FE5EFD8-7626-439B-AF08-036D030A873F}" presName="bgRect" presStyleLbl="bgShp" presStyleIdx="0" presStyleCnt="4"/>
      <dgm:spPr/>
    </dgm:pt>
    <dgm:pt modelId="{5F1D81AD-F628-4603-93F4-843F655F2C06}" type="pres">
      <dgm:prSet presAssocID="{8FE5EFD8-7626-439B-AF08-036D030A873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CDFB4645-054E-4953-83A3-3EEAADE7ADC8}" type="pres">
      <dgm:prSet presAssocID="{8FE5EFD8-7626-439B-AF08-036D030A873F}" presName="spaceRect" presStyleCnt="0"/>
      <dgm:spPr/>
    </dgm:pt>
    <dgm:pt modelId="{5F0ED9F1-75CB-404F-9713-14290D5C0635}" type="pres">
      <dgm:prSet presAssocID="{8FE5EFD8-7626-439B-AF08-036D030A873F}" presName="parTx" presStyleLbl="revTx" presStyleIdx="0" presStyleCnt="4">
        <dgm:presLayoutVars>
          <dgm:chMax val="0"/>
          <dgm:chPref val="0"/>
        </dgm:presLayoutVars>
      </dgm:prSet>
      <dgm:spPr/>
    </dgm:pt>
    <dgm:pt modelId="{9353DF52-A4D2-496C-8150-039A06B67CB8}" type="pres">
      <dgm:prSet presAssocID="{059F57E1-DF04-42EC-8A57-D81294162E8D}" presName="sibTrans" presStyleCnt="0"/>
      <dgm:spPr/>
    </dgm:pt>
    <dgm:pt modelId="{08AB0705-42DD-4C06-9E32-CDE7C99D4670}" type="pres">
      <dgm:prSet presAssocID="{F7F19B39-F1BC-484F-A116-730DAD7D1A5A}" presName="compNode" presStyleCnt="0"/>
      <dgm:spPr/>
    </dgm:pt>
    <dgm:pt modelId="{95CDB1E8-0ACE-45E6-A617-2A8ABECEBFD7}" type="pres">
      <dgm:prSet presAssocID="{F7F19B39-F1BC-484F-A116-730DAD7D1A5A}" presName="bgRect" presStyleLbl="bgShp" presStyleIdx="1" presStyleCnt="4"/>
      <dgm:spPr/>
    </dgm:pt>
    <dgm:pt modelId="{5A424249-55C9-4F89-BBB1-18E082BA6867}" type="pres">
      <dgm:prSet presAssocID="{F7F19B39-F1BC-484F-A116-730DAD7D1A5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A1A0D5BD-1BC9-4F5B-9F4D-986CC782E39C}" type="pres">
      <dgm:prSet presAssocID="{F7F19B39-F1BC-484F-A116-730DAD7D1A5A}" presName="spaceRect" presStyleCnt="0"/>
      <dgm:spPr/>
    </dgm:pt>
    <dgm:pt modelId="{016FE8F8-C91D-4039-89D8-A132E514062A}" type="pres">
      <dgm:prSet presAssocID="{F7F19B39-F1BC-484F-A116-730DAD7D1A5A}" presName="parTx" presStyleLbl="revTx" presStyleIdx="1" presStyleCnt="4">
        <dgm:presLayoutVars>
          <dgm:chMax val="0"/>
          <dgm:chPref val="0"/>
        </dgm:presLayoutVars>
      </dgm:prSet>
      <dgm:spPr/>
    </dgm:pt>
    <dgm:pt modelId="{ECF7360F-7067-4A0F-BE3B-428C760A8F12}" type="pres">
      <dgm:prSet presAssocID="{4726367C-DC22-4A9F-BDB7-19391FBCFBFE}" presName="sibTrans" presStyleCnt="0"/>
      <dgm:spPr/>
    </dgm:pt>
    <dgm:pt modelId="{AAD5042B-9AD1-4713-AD8A-8A8644775534}" type="pres">
      <dgm:prSet presAssocID="{FEBC390C-CCA3-4CBA-B4D2-AE1F70D3A457}" presName="compNode" presStyleCnt="0"/>
      <dgm:spPr/>
    </dgm:pt>
    <dgm:pt modelId="{90163FEC-71D9-40D9-8B50-52A889F0C283}" type="pres">
      <dgm:prSet presAssocID="{FEBC390C-CCA3-4CBA-B4D2-AE1F70D3A457}" presName="bgRect" presStyleLbl="bgShp" presStyleIdx="2" presStyleCnt="4"/>
      <dgm:spPr/>
    </dgm:pt>
    <dgm:pt modelId="{0E91E591-D9D6-4FC5-9AA0-13611EF8BB28}" type="pres">
      <dgm:prSet presAssocID="{FEBC390C-CCA3-4CBA-B4D2-AE1F70D3A45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efighter"/>
        </a:ext>
      </dgm:extLst>
    </dgm:pt>
    <dgm:pt modelId="{4CDC850F-BABD-44B2-9793-A4B388351A8F}" type="pres">
      <dgm:prSet presAssocID="{FEBC390C-CCA3-4CBA-B4D2-AE1F70D3A457}" presName="spaceRect" presStyleCnt="0"/>
      <dgm:spPr/>
    </dgm:pt>
    <dgm:pt modelId="{E5FA5C31-D9CC-44F8-8A36-C8E40DF4B46B}" type="pres">
      <dgm:prSet presAssocID="{FEBC390C-CCA3-4CBA-B4D2-AE1F70D3A457}" presName="parTx" presStyleLbl="revTx" presStyleIdx="2" presStyleCnt="4">
        <dgm:presLayoutVars>
          <dgm:chMax val="0"/>
          <dgm:chPref val="0"/>
        </dgm:presLayoutVars>
      </dgm:prSet>
      <dgm:spPr/>
    </dgm:pt>
    <dgm:pt modelId="{FA6D904B-6C78-464E-9EDB-15F144C8F008}" type="pres">
      <dgm:prSet presAssocID="{605F06BF-514F-435F-80D8-0FD0C2013A14}" presName="sibTrans" presStyleCnt="0"/>
      <dgm:spPr/>
    </dgm:pt>
    <dgm:pt modelId="{1CD2B940-F905-4367-8B8A-953CD7FFE0EC}" type="pres">
      <dgm:prSet presAssocID="{691D2DB2-A729-42DA-AB69-7E7FDBCE4F12}" presName="compNode" presStyleCnt="0"/>
      <dgm:spPr/>
    </dgm:pt>
    <dgm:pt modelId="{68F863A2-D948-471C-8EC2-D44EC861A91C}" type="pres">
      <dgm:prSet presAssocID="{691D2DB2-A729-42DA-AB69-7E7FDBCE4F12}" presName="bgRect" presStyleLbl="bgShp" presStyleIdx="3" presStyleCnt="4"/>
      <dgm:spPr/>
    </dgm:pt>
    <dgm:pt modelId="{D2A710C9-0256-4955-9CCF-0822E620C9B2}" type="pres">
      <dgm:prSet presAssocID="{691D2DB2-A729-42DA-AB69-7E7FDBCE4F1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76F98E79-096A-48DB-96CF-4EFC33FDFA2A}" type="pres">
      <dgm:prSet presAssocID="{691D2DB2-A729-42DA-AB69-7E7FDBCE4F12}" presName="spaceRect" presStyleCnt="0"/>
      <dgm:spPr/>
    </dgm:pt>
    <dgm:pt modelId="{DCD7AD5E-A306-4E2B-9A63-A3318CEA7CAA}" type="pres">
      <dgm:prSet presAssocID="{691D2DB2-A729-42DA-AB69-7E7FDBCE4F12}" presName="parTx" presStyleLbl="revTx" presStyleIdx="3" presStyleCnt="4">
        <dgm:presLayoutVars>
          <dgm:chMax val="0"/>
          <dgm:chPref val="0"/>
        </dgm:presLayoutVars>
      </dgm:prSet>
      <dgm:spPr/>
    </dgm:pt>
  </dgm:ptLst>
  <dgm:cxnLst>
    <dgm:cxn modelId="{43CF0207-2661-41B4-ABE0-73FA36256CB0}" srcId="{E6993A7A-83E4-4CC9-BD90-2B4E3C8DFB7E}" destId="{8FE5EFD8-7626-439B-AF08-036D030A873F}" srcOrd="0" destOrd="0" parTransId="{BD900AFA-8E44-4644-AAFD-A0D93ABC66D0}" sibTransId="{059F57E1-DF04-42EC-8A57-D81294162E8D}"/>
    <dgm:cxn modelId="{E268D50E-6DD5-480F-B4DB-2DC15BF431B8}" type="presOf" srcId="{E6993A7A-83E4-4CC9-BD90-2B4E3C8DFB7E}" destId="{3625ADE3-0F06-4DCD-BCA6-ABC57E85D3FE}" srcOrd="0" destOrd="0" presId="urn:microsoft.com/office/officeart/2018/2/layout/IconVerticalSolidList"/>
    <dgm:cxn modelId="{61DB625C-61BE-4B59-9B97-FF3823DC3F3B}" srcId="{E6993A7A-83E4-4CC9-BD90-2B4E3C8DFB7E}" destId="{F7F19B39-F1BC-484F-A116-730DAD7D1A5A}" srcOrd="1" destOrd="0" parTransId="{C40863C4-F735-4FAB-BA75-6E22D3F86729}" sibTransId="{4726367C-DC22-4A9F-BDB7-19391FBCFBFE}"/>
    <dgm:cxn modelId="{A319415D-C122-4AB2-BA38-0F6143E95757}" srcId="{E6993A7A-83E4-4CC9-BD90-2B4E3C8DFB7E}" destId="{FEBC390C-CCA3-4CBA-B4D2-AE1F70D3A457}" srcOrd="2" destOrd="0" parTransId="{8AF48CAB-F8F7-440D-9D00-EF14FDCD4E89}" sibTransId="{605F06BF-514F-435F-80D8-0FD0C2013A14}"/>
    <dgm:cxn modelId="{4A5F9C91-274C-4BFC-BB38-CA227F082454}" type="presOf" srcId="{FEBC390C-CCA3-4CBA-B4D2-AE1F70D3A457}" destId="{E5FA5C31-D9CC-44F8-8A36-C8E40DF4B46B}" srcOrd="0" destOrd="0" presId="urn:microsoft.com/office/officeart/2018/2/layout/IconVerticalSolidList"/>
    <dgm:cxn modelId="{E944EEC4-6EF2-4043-9773-21D76087C0B5}" type="presOf" srcId="{8FE5EFD8-7626-439B-AF08-036D030A873F}" destId="{5F0ED9F1-75CB-404F-9713-14290D5C0635}" srcOrd="0" destOrd="0" presId="urn:microsoft.com/office/officeart/2018/2/layout/IconVerticalSolidList"/>
    <dgm:cxn modelId="{0BB625D9-06FF-4B3D-A1CE-18E1FBC798DE}" type="presOf" srcId="{F7F19B39-F1BC-484F-A116-730DAD7D1A5A}" destId="{016FE8F8-C91D-4039-89D8-A132E514062A}" srcOrd="0" destOrd="0" presId="urn:microsoft.com/office/officeart/2018/2/layout/IconVerticalSolidList"/>
    <dgm:cxn modelId="{4D0926EA-307B-4816-9122-A455F12976B8}" type="presOf" srcId="{691D2DB2-A729-42DA-AB69-7E7FDBCE4F12}" destId="{DCD7AD5E-A306-4E2B-9A63-A3318CEA7CAA}" srcOrd="0" destOrd="0" presId="urn:microsoft.com/office/officeart/2018/2/layout/IconVerticalSolidList"/>
    <dgm:cxn modelId="{5D3DA1F5-7203-4244-A02E-F9ACBAD8F7C9}" srcId="{E6993A7A-83E4-4CC9-BD90-2B4E3C8DFB7E}" destId="{691D2DB2-A729-42DA-AB69-7E7FDBCE4F12}" srcOrd="3" destOrd="0" parTransId="{4C6C3B6A-A197-46A0-B775-580FDB67E08F}" sibTransId="{D3D64206-CBC3-4AE9-9FD0-0911A1467A8F}"/>
    <dgm:cxn modelId="{6A40B9C3-A0A9-45EB-B4E8-93138E949B8D}" type="presParOf" srcId="{3625ADE3-0F06-4DCD-BCA6-ABC57E85D3FE}" destId="{B3C22FB1-AC5F-4379-BC9E-573515B3F345}" srcOrd="0" destOrd="0" presId="urn:microsoft.com/office/officeart/2018/2/layout/IconVerticalSolidList"/>
    <dgm:cxn modelId="{5B523B48-DF3D-4515-99CB-675D52F9EE77}" type="presParOf" srcId="{B3C22FB1-AC5F-4379-BC9E-573515B3F345}" destId="{768A91EA-A5C4-48A9-A449-AA27C08171F2}" srcOrd="0" destOrd="0" presId="urn:microsoft.com/office/officeart/2018/2/layout/IconVerticalSolidList"/>
    <dgm:cxn modelId="{53439114-CFD1-4C3E-BB32-49E1B982CAB1}" type="presParOf" srcId="{B3C22FB1-AC5F-4379-BC9E-573515B3F345}" destId="{5F1D81AD-F628-4603-93F4-843F655F2C06}" srcOrd="1" destOrd="0" presId="urn:microsoft.com/office/officeart/2018/2/layout/IconVerticalSolidList"/>
    <dgm:cxn modelId="{377527FE-8008-4A2A-8356-7A79B48B1859}" type="presParOf" srcId="{B3C22FB1-AC5F-4379-BC9E-573515B3F345}" destId="{CDFB4645-054E-4953-83A3-3EEAADE7ADC8}" srcOrd="2" destOrd="0" presId="urn:microsoft.com/office/officeart/2018/2/layout/IconVerticalSolidList"/>
    <dgm:cxn modelId="{DC4CD3CE-6D27-4EB5-A977-88531521E3B1}" type="presParOf" srcId="{B3C22FB1-AC5F-4379-BC9E-573515B3F345}" destId="{5F0ED9F1-75CB-404F-9713-14290D5C0635}" srcOrd="3" destOrd="0" presId="urn:microsoft.com/office/officeart/2018/2/layout/IconVerticalSolidList"/>
    <dgm:cxn modelId="{4D93BBE4-DCA4-42EE-B226-A82A4236AA09}" type="presParOf" srcId="{3625ADE3-0F06-4DCD-BCA6-ABC57E85D3FE}" destId="{9353DF52-A4D2-496C-8150-039A06B67CB8}" srcOrd="1" destOrd="0" presId="urn:microsoft.com/office/officeart/2018/2/layout/IconVerticalSolidList"/>
    <dgm:cxn modelId="{88976726-2509-4194-A66D-96E490834531}" type="presParOf" srcId="{3625ADE3-0F06-4DCD-BCA6-ABC57E85D3FE}" destId="{08AB0705-42DD-4C06-9E32-CDE7C99D4670}" srcOrd="2" destOrd="0" presId="urn:microsoft.com/office/officeart/2018/2/layout/IconVerticalSolidList"/>
    <dgm:cxn modelId="{138B9B74-43B4-4266-9962-1631F4F334F5}" type="presParOf" srcId="{08AB0705-42DD-4C06-9E32-CDE7C99D4670}" destId="{95CDB1E8-0ACE-45E6-A617-2A8ABECEBFD7}" srcOrd="0" destOrd="0" presId="urn:microsoft.com/office/officeart/2018/2/layout/IconVerticalSolidList"/>
    <dgm:cxn modelId="{DEA2EB58-413B-4488-A66D-14FE848E04ED}" type="presParOf" srcId="{08AB0705-42DD-4C06-9E32-CDE7C99D4670}" destId="{5A424249-55C9-4F89-BBB1-18E082BA6867}" srcOrd="1" destOrd="0" presId="urn:microsoft.com/office/officeart/2018/2/layout/IconVerticalSolidList"/>
    <dgm:cxn modelId="{10DFBD2E-0035-4CD1-AFE1-1D78E5568992}" type="presParOf" srcId="{08AB0705-42DD-4C06-9E32-CDE7C99D4670}" destId="{A1A0D5BD-1BC9-4F5B-9F4D-986CC782E39C}" srcOrd="2" destOrd="0" presId="urn:microsoft.com/office/officeart/2018/2/layout/IconVerticalSolidList"/>
    <dgm:cxn modelId="{F8021239-D199-492B-B871-B59D8E0909BE}" type="presParOf" srcId="{08AB0705-42DD-4C06-9E32-CDE7C99D4670}" destId="{016FE8F8-C91D-4039-89D8-A132E514062A}" srcOrd="3" destOrd="0" presId="urn:microsoft.com/office/officeart/2018/2/layout/IconVerticalSolidList"/>
    <dgm:cxn modelId="{DCE1B3C5-F710-4098-BB82-4971BBAA493A}" type="presParOf" srcId="{3625ADE3-0F06-4DCD-BCA6-ABC57E85D3FE}" destId="{ECF7360F-7067-4A0F-BE3B-428C760A8F12}" srcOrd="3" destOrd="0" presId="urn:microsoft.com/office/officeart/2018/2/layout/IconVerticalSolidList"/>
    <dgm:cxn modelId="{51B91F74-DC57-418B-A7E2-ACE6C588936D}" type="presParOf" srcId="{3625ADE3-0F06-4DCD-BCA6-ABC57E85D3FE}" destId="{AAD5042B-9AD1-4713-AD8A-8A8644775534}" srcOrd="4" destOrd="0" presId="urn:microsoft.com/office/officeart/2018/2/layout/IconVerticalSolidList"/>
    <dgm:cxn modelId="{7EB35F52-12E4-4902-8BA5-4E77899A50CD}" type="presParOf" srcId="{AAD5042B-9AD1-4713-AD8A-8A8644775534}" destId="{90163FEC-71D9-40D9-8B50-52A889F0C283}" srcOrd="0" destOrd="0" presId="urn:microsoft.com/office/officeart/2018/2/layout/IconVerticalSolidList"/>
    <dgm:cxn modelId="{60E2502E-1ABB-4F35-9B00-E5E71DD84479}" type="presParOf" srcId="{AAD5042B-9AD1-4713-AD8A-8A8644775534}" destId="{0E91E591-D9D6-4FC5-9AA0-13611EF8BB28}" srcOrd="1" destOrd="0" presId="urn:microsoft.com/office/officeart/2018/2/layout/IconVerticalSolidList"/>
    <dgm:cxn modelId="{E286C621-6062-44EE-AB99-051E90EF6A49}" type="presParOf" srcId="{AAD5042B-9AD1-4713-AD8A-8A8644775534}" destId="{4CDC850F-BABD-44B2-9793-A4B388351A8F}" srcOrd="2" destOrd="0" presId="urn:microsoft.com/office/officeart/2018/2/layout/IconVerticalSolidList"/>
    <dgm:cxn modelId="{C53E155B-6FB1-4C85-B974-6FD042D45828}" type="presParOf" srcId="{AAD5042B-9AD1-4713-AD8A-8A8644775534}" destId="{E5FA5C31-D9CC-44F8-8A36-C8E40DF4B46B}" srcOrd="3" destOrd="0" presId="urn:microsoft.com/office/officeart/2018/2/layout/IconVerticalSolidList"/>
    <dgm:cxn modelId="{204B6F2A-DC27-4438-828D-11E58E43935C}" type="presParOf" srcId="{3625ADE3-0F06-4DCD-BCA6-ABC57E85D3FE}" destId="{FA6D904B-6C78-464E-9EDB-15F144C8F008}" srcOrd="5" destOrd="0" presId="urn:microsoft.com/office/officeart/2018/2/layout/IconVerticalSolidList"/>
    <dgm:cxn modelId="{9B93396D-9CDB-423C-9F3D-895EAF29767F}" type="presParOf" srcId="{3625ADE3-0F06-4DCD-BCA6-ABC57E85D3FE}" destId="{1CD2B940-F905-4367-8B8A-953CD7FFE0EC}" srcOrd="6" destOrd="0" presId="urn:microsoft.com/office/officeart/2018/2/layout/IconVerticalSolidList"/>
    <dgm:cxn modelId="{D7BB3665-D2C4-4A31-9CA7-840B6CC78A7E}" type="presParOf" srcId="{1CD2B940-F905-4367-8B8A-953CD7FFE0EC}" destId="{68F863A2-D948-471C-8EC2-D44EC861A91C}" srcOrd="0" destOrd="0" presId="urn:microsoft.com/office/officeart/2018/2/layout/IconVerticalSolidList"/>
    <dgm:cxn modelId="{225728C7-D721-4E1F-A1AE-03A162917C54}" type="presParOf" srcId="{1CD2B940-F905-4367-8B8A-953CD7FFE0EC}" destId="{D2A710C9-0256-4955-9CCF-0822E620C9B2}" srcOrd="1" destOrd="0" presId="urn:microsoft.com/office/officeart/2018/2/layout/IconVerticalSolidList"/>
    <dgm:cxn modelId="{C86B0519-67F6-4CF3-BF02-DBAF8A0F796D}" type="presParOf" srcId="{1CD2B940-F905-4367-8B8A-953CD7FFE0EC}" destId="{76F98E79-096A-48DB-96CF-4EFC33FDFA2A}" srcOrd="2" destOrd="0" presId="urn:microsoft.com/office/officeart/2018/2/layout/IconVerticalSolidList"/>
    <dgm:cxn modelId="{2D6B6F6E-8DB6-497C-B835-356672EDE107}" type="presParOf" srcId="{1CD2B940-F905-4367-8B8A-953CD7FFE0EC}" destId="{DCD7AD5E-A306-4E2B-9A63-A3318CEA7CA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E22780-7E22-46FA-94D9-20CBCF3CA8B5}"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8BCDC23-CA1F-4F26-8209-1615BA704ED3}">
      <dgm:prSet/>
      <dgm:spPr/>
      <dgm:t>
        <a:bodyPr/>
        <a:lstStyle/>
        <a:p>
          <a:r>
            <a:rPr lang="pt-BR"/>
            <a:t>Paternalismo</a:t>
          </a:r>
          <a:endParaRPr lang="en-US"/>
        </a:p>
      </dgm:t>
    </dgm:pt>
    <dgm:pt modelId="{712E1707-B592-45D6-A7A4-8E2619A7E5FA}" type="parTrans" cxnId="{20234B8D-4A46-403B-9216-20E29D5EC463}">
      <dgm:prSet/>
      <dgm:spPr/>
      <dgm:t>
        <a:bodyPr/>
        <a:lstStyle/>
        <a:p>
          <a:endParaRPr lang="en-US"/>
        </a:p>
      </dgm:t>
    </dgm:pt>
    <dgm:pt modelId="{6A64267C-EAC4-4721-859A-DF5359275111}" type="sibTrans" cxnId="{20234B8D-4A46-403B-9216-20E29D5EC463}">
      <dgm:prSet/>
      <dgm:spPr/>
      <dgm:t>
        <a:bodyPr/>
        <a:lstStyle/>
        <a:p>
          <a:endParaRPr lang="en-US"/>
        </a:p>
      </dgm:t>
    </dgm:pt>
    <dgm:pt modelId="{24AC48D2-1148-4213-911D-09A96594C6C3}">
      <dgm:prSet/>
      <dgm:spPr/>
      <dgm:t>
        <a:bodyPr/>
        <a:lstStyle/>
        <a:p>
          <a:r>
            <a:rPr lang="pt-BR"/>
            <a:t>Novos moralismos</a:t>
          </a:r>
          <a:endParaRPr lang="en-US"/>
        </a:p>
      </dgm:t>
    </dgm:pt>
    <dgm:pt modelId="{99A5A156-A5E5-44A3-8068-7CA0734641BB}" type="parTrans" cxnId="{811DC315-CCE9-4531-914F-9ACD16221E75}">
      <dgm:prSet/>
      <dgm:spPr/>
      <dgm:t>
        <a:bodyPr/>
        <a:lstStyle/>
        <a:p>
          <a:endParaRPr lang="en-US"/>
        </a:p>
      </dgm:t>
    </dgm:pt>
    <dgm:pt modelId="{AC8D25E7-F137-4841-8816-DB171A865579}" type="sibTrans" cxnId="{811DC315-CCE9-4531-914F-9ACD16221E75}">
      <dgm:prSet/>
      <dgm:spPr/>
      <dgm:t>
        <a:bodyPr/>
        <a:lstStyle/>
        <a:p>
          <a:endParaRPr lang="en-US"/>
        </a:p>
      </dgm:t>
    </dgm:pt>
    <dgm:pt modelId="{19A81801-EC45-4E67-A071-9776B2A12E14}">
      <dgm:prSet/>
      <dgm:spPr/>
      <dgm:t>
        <a:bodyPr/>
        <a:lstStyle/>
        <a:p>
          <a:r>
            <a:rPr lang="pt-BR"/>
            <a:t>Nacionalismo e pátria</a:t>
          </a:r>
          <a:endParaRPr lang="en-US"/>
        </a:p>
      </dgm:t>
    </dgm:pt>
    <dgm:pt modelId="{43E3101B-6A7D-42BF-AAE9-3CC56FA7C642}" type="parTrans" cxnId="{2EF920DC-8D1F-48A1-B672-0EDBF648A103}">
      <dgm:prSet/>
      <dgm:spPr/>
      <dgm:t>
        <a:bodyPr/>
        <a:lstStyle/>
        <a:p>
          <a:endParaRPr lang="en-US"/>
        </a:p>
      </dgm:t>
    </dgm:pt>
    <dgm:pt modelId="{0D854CC6-9E61-458C-8D69-38D1E6CD666C}" type="sibTrans" cxnId="{2EF920DC-8D1F-48A1-B672-0EDBF648A103}">
      <dgm:prSet/>
      <dgm:spPr/>
      <dgm:t>
        <a:bodyPr/>
        <a:lstStyle/>
        <a:p>
          <a:endParaRPr lang="en-US"/>
        </a:p>
      </dgm:t>
    </dgm:pt>
    <dgm:pt modelId="{535F0342-D466-4189-9B0F-B543907ACE97}">
      <dgm:prSet/>
      <dgm:spPr/>
      <dgm:t>
        <a:bodyPr/>
        <a:lstStyle/>
        <a:p>
          <a:r>
            <a:rPr lang="pt-BR"/>
            <a:t>Populismo</a:t>
          </a:r>
          <a:endParaRPr lang="en-US"/>
        </a:p>
      </dgm:t>
    </dgm:pt>
    <dgm:pt modelId="{848ED3EF-BE7B-4657-8ACF-94E03EC35CE0}" type="parTrans" cxnId="{77314CD9-985C-42CB-B897-971AC056ED9E}">
      <dgm:prSet/>
      <dgm:spPr/>
      <dgm:t>
        <a:bodyPr/>
        <a:lstStyle/>
        <a:p>
          <a:endParaRPr lang="en-US"/>
        </a:p>
      </dgm:t>
    </dgm:pt>
    <dgm:pt modelId="{901781EA-517D-4C3D-B924-76EC0D629F56}" type="sibTrans" cxnId="{77314CD9-985C-42CB-B897-971AC056ED9E}">
      <dgm:prSet/>
      <dgm:spPr/>
      <dgm:t>
        <a:bodyPr/>
        <a:lstStyle/>
        <a:p>
          <a:endParaRPr lang="en-US"/>
        </a:p>
      </dgm:t>
    </dgm:pt>
    <dgm:pt modelId="{C193B216-C967-4A2B-A3C8-9DF3EF0D4A7C}">
      <dgm:prSet/>
      <dgm:spPr/>
      <dgm:t>
        <a:bodyPr/>
        <a:lstStyle/>
        <a:p>
          <a:r>
            <a:rPr lang="pt-BR"/>
            <a:t>Bem jurídico</a:t>
          </a:r>
          <a:endParaRPr lang="en-US"/>
        </a:p>
      </dgm:t>
    </dgm:pt>
    <dgm:pt modelId="{C5ABF16D-2391-4320-B8AC-575CFED8426A}" type="parTrans" cxnId="{3E046EF0-2ABB-4116-B686-D71A9AF78A76}">
      <dgm:prSet/>
      <dgm:spPr/>
      <dgm:t>
        <a:bodyPr/>
        <a:lstStyle/>
        <a:p>
          <a:endParaRPr lang="en-US"/>
        </a:p>
      </dgm:t>
    </dgm:pt>
    <dgm:pt modelId="{9D3C2970-BCC1-48CF-89F8-6126D0D81BD1}" type="sibTrans" cxnId="{3E046EF0-2ABB-4116-B686-D71A9AF78A76}">
      <dgm:prSet/>
      <dgm:spPr/>
      <dgm:t>
        <a:bodyPr/>
        <a:lstStyle/>
        <a:p>
          <a:endParaRPr lang="en-US"/>
        </a:p>
      </dgm:t>
    </dgm:pt>
    <dgm:pt modelId="{F1F35147-856B-4492-8D5B-45CB014E0B4D}">
      <dgm:prSet/>
      <dgm:spPr/>
      <dgm:t>
        <a:bodyPr/>
        <a:lstStyle/>
        <a:p>
          <a:r>
            <a:rPr lang="pt-BR"/>
            <a:t>Legitimidade de proteção penal</a:t>
          </a:r>
          <a:endParaRPr lang="en-US"/>
        </a:p>
      </dgm:t>
    </dgm:pt>
    <dgm:pt modelId="{96D42261-7F83-4436-8901-133AF703D156}" type="parTrans" cxnId="{6D349847-CC1C-4D0C-A394-02F325A14D88}">
      <dgm:prSet/>
      <dgm:spPr/>
      <dgm:t>
        <a:bodyPr/>
        <a:lstStyle/>
        <a:p>
          <a:endParaRPr lang="en-US"/>
        </a:p>
      </dgm:t>
    </dgm:pt>
    <dgm:pt modelId="{6C217EC4-185B-4866-AF4F-497F6CFC0DA7}" type="sibTrans" cxnId="{6D349847-CC1C-4D0C-A394-02F325A14D88}">
      <dgm:prSet/>
      <dgm:spPr/>
      <dgm:t>
        <a:bodyPr/>
        <a:lstStyle/>
        <a:p>
          <a:endParaRPr lang="en-US"/>
        </a:p>
      </dgm:t>
    </dgm:pt>
    <dgm:pt modelId="{48B97B71-07E9-44A0-B78A-776A17AAB367}" type="pres">
      <dgm:prSet presAssocID="{7AE22780-7E22-46FA-94D9-20CBCF3CA8B5}" presName="linear" presStyleCnt="0">
        <dgm:presLayoutVars>
          <dgm:animLvl val="lvl"/>
          <dgm:resizeHandles val="exact"/>
        </dgm:presLayoutVars>
      </dgm:prSet>
      <dgm:spPr/>
    </dgm:pt>
    <dgm:pt modelId="{229D82AD-F481-401E-9987-A1AAE418D2F7}" type="pres">
      <dgm:prSet presAssocID="{E8BCDC23-CA1F-4F26-8209-1615BA704ED3}" presName="parentText" presStyleLbl="node1" presStyleIdx="0" presStyleCnt="6">
        <dgm:presLayoutVars>
          <dgm:chMax val="0"/>
          <dgm:bulletEnabled val="1"/>
        </dgm:presLayoutVars>
      </dgm:prSet>
      <dgm:spPr/>
    </dgm:pt>
    <dgm:pt modelId="{618D03B5-EE79-42A1-A42B-44BF14DDEA15}" type="pres">
      <dgm:prSet presAssocID="{6A64267C-EAC4-4721-859A-DF5359275111}" presName="spacer" presStyleCnt="0"/>
      <dgm:spPr/>
    </dgm:pt>
    <dgm:pt modelId="{B6594F5E-BFE6-4F72-9E82-6B50D41C2A33}" type="pres">
      <dgm:prSet presAssocID="{24AC48D2-1148-4213-911D-09A96594C6C3}" presName="parentText" presStyleLbl="node1" presStyleIdx="1" presStyleCnt="6">
        <dgm:presLayoutVars>
          <dgm:chMax val="0"/>
          <dgm:bulletEnabled val="1"/>
        </dgm:presLayoutVars>
      </dgm:prSet>
      <dgm:spPr/>
    </dgm:pt>
    <dgm:pt modelId="{2FE87592-128E-494C-8B81-6E4F23B271F3}" type="pres">
      <dgm:prSet presAssocID="{AC8D25E7-F137-4841-8816-DB171A865579}" presName="spacer" presStyleCnt="0"/>
      <dgm:spPr/>
    </dgm:pt>
    <dgm:pt modelId="{2F270D84-ECC7-4958-8D8F-97D059D961B4}" type="pres">
      <dgm:prSet presAssocID="{19A81801-EC45-4E67-A071-9776B2A12E14}" presName="parentText" presStyleLbl="node1" presStyleIdx="2" presStyleCnt="6">
        <dgm:presLayoutVars>
          <dgm:chMax val="0"/>
          <dgm:bulletEnabled val="1"/>
        </dgm:presLayoutVars>
      </dgm:prSet>
      <dgm:spPr/>
    </dgm:pt>
    <dgm:pt modelId="{FF3F5718-A794-4093-9B3E-37B272D0B60A}" type="pres">
      <dgm:prSet presAssocID="{0D854CC6-9E61-458C-8D69-38D1E6CD666C}" presName="spacer" presStyleCnt="0"/>
      <dgm:spPr/>
    </dgm:pt>
    <dgm:pt modelId="{EF81FC0E-9AFF-4A02-8B55-ECA89EECB53F}" type="pres">
      <dgm:prSet presAssocID="{535F0342-D466-4189-9B0F-B543907ACE97}" presName="parentText" presStyleLbl="node1" presStyleIdx="3" presStyleCnt="6">
        <dgm:presLayoutVars>
          <dgm:chMax val="0"/>
          <dgm:bulletEnabled val="1"/>
        </dgm:presLayoutVars>
      </dgm:prSet>
      <dgm:spPr/>
    </dgm:pt>
    <dgm:pt modelId="{1A93F921-E265-4D28-8C98-A8B24CAF3861}" type="pres">
      <dgm:prSet presAssocID="{901781EA-517D-4C3D-B924-76EC0D629F56}" presName="spacer" presStyleCnt="0"/>
      <dgm:spPr/>
    </dgm:pt>
    <dgm:pt modelId="{1DB3DDAB-0547-442B-B165-3265B60489D1}" type="pres">
      <dgm:prSet presAssocID="{C193B216-C967-4A2B-A3C8-9DF3EF0D4A7C}" presName="parentText" presStyleLbl="node1" presStyleIdx="4" presStyleCnt="6">
        <dgm:presLayoutVars>
          <dgm:chMax val="0"/>
          <dgm:bulletEnabled val="1"/>
        </dgm:presLayoutVars>
      </dgm:prSet>
      <dgm:spPr/>
    </dgm:pt>
    <dgm:pt modelId="{6329CD83-9427-4491-8EE4-E214871EE90B}" type="pres">
      <dgm:prSet presAssocID="{9D3C2970-BCC1-48CF-89F8-6126D0D81BD1}" presName="spacer" presStyleCnt="0"/>
      <dgm:spPr/>
    </dgm:pt>
    <dgm:pt modelId="{7CBDBA02-333A-4D90-873C-DCCD567E5DB0}" type="pres">
      <dgm:prSet presAssocID="{F1F35147-856B-4492-8D5B-45CB014E0B4D}" presName="parentText" presStyleLbl="node1" presStyleIdx="5" presStyleCnt="6">
        <dgm:presLayoutVars>
          <dgm:chMax val="0"/>
          <dgm:bulletEnabled val="1"/>
        </dgm:presLayoutVars>
      </dgm:prSet>
      <dgm:spPr/>
    </dgm:pt>
  </dgm:ptLst>
  <dgm:cxnLst>
    <dgm:cxn modelId="{D3BE6D12-6EEB-4930-99A3-86AD9930D085}" type="presOf" srcId="{E8BCDC23-CA1F-4F26-8209-1615BA704ED3}" destId="{229D82AD-F481-401E-9987-A1AAE418D2F7}" srcOrd="0" destOrd="0" presId="urn:microsoft.com/office/officeart/2005/8/layout/vList2"/>
    <dgm:cxn modelId="{811DC315-CCE9-4531-914F-9ACD16221E75}" srcId="{7AE22780-7E22-46FA-94D9-20CBCF3CA8B5}" destId="{24AC48D2-1148-4213-911D-09A96594C6C3}" srcOrd="1" destOrd="0" parTransId="{99A5A156-A5E5-44A3-8068-7CA0734641BB}" sibTransId="{AC8D25E7-F137-4841-8816-DB171A865579}"/>
    <dgm:cxn modelId="{EB4D9244-3601-477A-8F21-DF5125452C09}" type="presOf" srcId="{24AC48D2-1148-4213-911D-09A96594C6C3}" destId="{B6594F5E-BFE6-4F72-9E82-6B50D41C2A33}" srcOrd="0" destOrd="0" presId="urn:microsoft.com/office/officeart/2005/8/layout/vList2"/>
    <dgm:cxn modelId="{6D349847-CC1C-4D0C-A394-02F325A14D88}" srcId="{7AE22780-7E22-46FA-94D9-20CBCF3CA8B5}" destId="{F1F35147-856B-4492-8D5B-45CB014E0B4D}" srcOrd="5" destOrd="0" parTransId="{96D42261-7F83-4436-8901-133AF703D156}" sibTransId="{6C217EC4-185B-4866-AF4F-497F6CFC0DA7}"/>
    <dgm:cxn modelId="{19AA4F85-CC1C-4580-A63D-3948E04486CA}" type="presOf" srcId="{535F0342-D466-4189-9B0F-B543907ACE97}" destId="{EF81FC0E-9AFF-4A02-8B55-ECA89EECB53F}" srcOrd="0" destOrd="0" presId="urn:microsoft.com/office/officeart/2005/8/layout/vList2"/>
    <dgm:cxn modelId="{20234B8D-4A46-403B-9216-20E29D5EC463}" srcId="{7AE22780-7E22-46FA-94D9-20CBCF3CA8B5}" destId="{E8BCDC23-CA1F-4F26-8209-1615BA704ED3}" srcOrd="0" destOrd="0" parTransId="{712E1707-B592-45D6-A7A4-8E2619A7E5FA}" sibTransId="{6A64267C-EAC4-4721-859A-DF5359275111}"/>
    <dgm:cxn modelId="{4353E6A2-5F27-48ED-ABF4-26B355BAC8B0}" type="presOf" srcId="{19A81801-EC45-4E67-A071-9776B2A12E14}" destId="{2F270D84-ECC7-4958-8D8F-97D059D961B4}" srcOrd="0" destOrd="0" presId="urn:microsoft.com/office/officeart/2005/8/layout/vList2"/>
    <dgm:cxn modelId="{47A449BD-5E68-43DC-A0A3-6B53274562DA}" type="presOf" srcId="{7AE22780-7E22-46FA-94D9-20CBCF3CA8B5}" destId="{48B97B71-07E9-44A0-B78A-776A17AAB367}" srcOrd="0" destOrd="0" presId="urn:microsoft.com/office/officeart/2005/8/layout/vList2"/>
    <dgm:cxn modelId="{77314CD9-985C-42CB-B897-971AC056ED9E}" srcId="{7AE22780-7E22-46FA-94D9-20CBCF3CA8B5}" destId="{535F0342-D466-4189-9B0F-B543907ACE97}" srcOrd="3" destOrd="0" parTransId="{848ED3EF-BE7B-4657-8ACF-94E03EC35CE0}" sibTransId="{901781EA-517D-4C3D-B924-76EC0D629F56}"/>
    <dgm:cxn modelId="{2EF920DC-8D1F-48A1-B672-0EDBF648A103}" srcId="{7AE22780-7E22-46FA-94D9-20CBCF3CA8B5}" destId="{19A81801-EC45-4E67-A071-9776B2A12E14}" srcOrd="2" destOrd="0" parTransId="{43E3101B-6A7D-42BF-AAE9-3CC56FA7C642}" sibTransId="{0D854CC6-9E61-458C-8D69-38D1E6CD666C}"/>
    <dgm:cxn modelId="{02DA6CEE-21B6-419A-A667-812481C0914A}" type="presOf" srcId="{C193B216-C967-4A2B-A3C8-9DF3EF0D4A7C}" destId="{1DB3DDAB-0547-442B-B165-3265B60489D1}" srcOrd="0" destOrd="0" presId="urn:microsoft.com/office/officeart/2005/8/layout/vList2"/>
    <dgm:cxn modelId="{3E046EF0-2ABB-4116-B686-D71A9AF78A76}" srcId="{7AE22780-7E22-46FA-94D9-20CBCF3CA8B5}" destId="{C193B216-C967-4A2B-A3C8-9DF3EF0D4A7C}" srcOrd="4" destOrd="0" parTransId="{C5ABF16D-2391-4320-B8AC-575CFED8426A}" sibTransId="{9D3C2970-BCC1-48CF-89F8-6126D0D81BD1}"/>
    <dgm:cxn modelId="{21665AF1-4C21-40D6-B050-58DC59F21A46}" type="presOf" srcId="{F1F35147-856B-4492-8D5B-45CB014E0B4D}" destId="{7CBDBA02-333A-4D90-873C-DCCD567E5DB0}" srcOrd="0" destOrd="0" presId="urn:microsoft.com/office/officeart/2005/8/layout/vList2"/>
    <dgm:cxn modelId="{07F1191B-3C8B-4423-B8C8-7E09A2E06B97}" type="presParOf" srcId="{48B97B71-07E9-44A0-B78A-776A17AAB367}" destId="{229D82AD-F481-401E-9987-A1AAE418D2F7}" srcOrd="0" destOrd="0" presId="urn:microsoft.com/office/officeart/2005/8/layout/vList2"/>
    <dgm:cxn modelId="{E95FC761-72E7-4941-9403-CB236483D943}" type="presParOf" srcId="{48B97B71-07E9-44A0-B78A-776A17AAB367}" destId="{618D03B5-EE79-42A1-A42B-44BF14DDEA15}" srcOrd="1" destOrd="0" presId="urn:microsoft.com/office/officeart/2005/8/layout/vList2"/>
    <dgm:cxn modelId="{3B27EC2B-BE61-424E-88CA-E03AF4A255B9}" type="presParOf" srcId="{48B97B71-07E9-44A0-B78A-776A17AAB367}" destId="{B6594F5E-BFE6-4F72-9E82-6B50D41C2A33}" srcOrd="2" destOrd="0" presId="urn:microsoft.com/office/officeart/2005/8/layout/vList2"/>
    <dgm:cxn modelId="{257712E5-5D91-440B-96E8-F76A86CC1AE4}" type="presParOf" srcId="{48B97B71-07E9-44A0-B78A-776A17AAB367}" destId="{2FE87592-128E-494C-8B81-6E4F23B271F3}" srcOrd="3" destOrd="0" presId="urn:microsoft.com/office/officeart/2005/8/layout/vList2"/>
    <dgm:cxn modelId="{24EEE599-8027-41AB-B5D0-D0EA17917D2D}" type="presParOf" srcId="{48B97B71-07E9-44A0-B78A-776A17AAB367}" destId="{2F270D84-ECC7-4958-8D8F-97D059D961B4}" srcOrd="4" destOrd="0" presId="urn:microsoft.com/office/officeart/2005/8/layout/vList2"/>
    <dgm:cxn modelId="{41A54948-F21D-41A9-8FEE-D0FA01ADE8D1}" type="presParOf" srcId="{48B97B71-07E9-44A0-B78A-776A17AAB367}" destId="{FF3F5718-A794-4093-9B3E-37B272D0B60A}" srcOrd="5" destOrd="0" presId="urn:microsoft.com/office/officeart/2005/8/layout/vList2"/>
    <dgm:cxn modelId="{82F2888A-74F9-4BD5-BE3C-737E96F4FC60}" type="presParOf" srcId="{48B97B71-07E9-44A0-B78A-776A17AAB367}" destId="{EF81FC0E-9AFF-4A02-8B55-ECA89EECB53F}" srcOrd="6" destOrd="0" presId="urn:microsoft.com/office/officeart/2005/8/layout/vList2"/>
    <dgm:cxn modelId="{CA800A22-1EEA-4150-8FC1-BB75D2A65891}" type="presParOf" srcId="{48B97B71-07E9-44A0-B78A-776A17AAB367}" destId="{1A93F921-E265-4D28-8C98-A8B24CAF3861}" srcOrd="7" destOrd="0" presId="urn:microsoft.com/office/officeart/2005/8/layout/vList2"/>
    <dgm:cxn modelId="{EE512C17-320B-4C1E-A426-D8301A7CB0DC}" type="presParOf" srcId="{48B97B71-07E9-44A0-B78A-776A17AAB367}" destId="{1DB3DDAB-0547-442B-B165-3265B60489D1}" srcOrd="8" destOrd="0" presId="urn:microsoft.com/office/officeart/2005/8/layout/vList2"/>
    <dgm:cxn modelId="{9B06D76C-4D92-4091-8061-B8BB49ED18CA}" type="presParOf" srcId="{48B97B71-07E9-44A0-B78A-776A17AAB367}" destId="{6329CD83-9427-4491-8EE4-E214871EE90B}" srcOrd="9" destOrd="0" presId="urn:microsoft.com/office/officeart/2005/8/layout/vList2"/>
    <dgm:cxn modelId="{0F12FADD-51EC-4F4D-A6F0-56D754B2B4EF}" type="presParOf" srcId="{48B97B71-07E9-44A0-B78A-776A17AAB367}" destId="{7CBDBA02-333A-4D90-873C-DCCD567E5DB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A91EA-A5C4-48A9-A449-AA27C08171F2}">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1D81AD-F628-4603-93F4-843F655F2C06}">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0ED9F1-75CB-404F-9713-14290D5C0635}">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pt-BR" sz="2200" kern="1200"/>
            <a:t>Ideias de período de Pos Guerra</a:t>
          </a:r>
          <a:endParaRPr lang="en-US" sz="2200" kern="1200"/>
        </a:p>
      </dsp:txBody>
      <dsp:txXfrm>
        <a:off x="1429899" y="2442"/>
        <a:ext cx="5083704" cy="1238008"/>
      </dsp:txXfrm>
    </dsp:sp>
    <dsp:sp modelId="{95CDB1E8-0ACE-45E6-A617-2A8ABECEBFD7}">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424249-55C9-4F89-BBB1-18E082BA6867}">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6FE8F8-C91D-4039-89D8-A132E514062A}">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pt-BR" sz="2200" kern="1200"/>
            <a:t>Exemplo do Plano Marshall</a:t>
          </a:r>
          <a:endParaRPr lang="en-US" sz="2200" kern="1200"/>
        </a:p>
      </dsp:txBody>
      <dsp:txXfrm>
        <a:off x="1429899" y="1549953"/>
        <a:ext cx="5083704" cy="1238008"/>
      </dsp:txXfrm>
    </dsp:sp>
    <dsp:sp modelId="{90163FEC-71D9-40D9-8B50-52A889F0C283}">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91E591-D9D6-4FC5-9AA0-13611EF8BB28}">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FA5C31-D9CC-44F8-8A36-C8E40DF4B46B}">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pt-BR" sz="2200" kern="1200"/>
            <a:t>Defesa do Operário e do Trabalhador rural</a:t>
          </a:r>
          <a:endParaRPr lang="en-US" sz="2200" kern="1200"/>
        </a:p>
      </dsp:txBody>
      <dsp:txXfrm>
        <a:off x="1429899" y="3097464"/>
        <a:ext cx="5083704" cy="1238008"/>
      </dsp:txXfrm>
    </dsp:sp>
    <dsp:sp modelId="{68F863A2-D948-471C-8EC2-D44EC861A91C}">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A710C9-0256-4955-9CCF-0822E620C9B2}">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D7AD5E-A306-4E2B-9A63-A3318CEA7CAA}">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pt-BR" sz="2200" kern="1200"/>
            <a:t>Ideia de direitos difusos</a:t>
          </a:r>
          <a:endParaRPr lang="en-US" sz="2200" kern="1200"/>
        </a:p>
      </dsp:txBody>
      <dsp:txXfrm>
        <a:off x="1429899" y="4644974"/>
        <a:ext cx="5083704" cy="1238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D82AD-F481-401E-9987-A1AAE418D2F7}">
      <dsp:nvSpPr>
        <dsp:cNvPr id="0" name=""/>
        <dsp:cNvSpPr/>
      </dsp:nvSpPr>
      <dsp:spPr>
        <a:xfrm>
          <a:off x="0" y="13977"/>
          <a:ext cx="6513603" cy="8874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Paternalismo</a:t>
          </a:r>
          <a:endParaRPr lang="en-US" sz="3700" kern="1200"/>
        </a:p>
      </dsp:txBody>
      <dsp:txXfrm>
        <a:off x="43321" y="57298"/>
        <a:ext cx="6426961" cy="800803"/>
      </dsp:txXfrm>
    </dsp:sp>
    <dsp:sp modelId="{B6594F5E-BFE6-4F72-9E82-6B50D41C2A33}">
      <dsp:nvSpPr>
        <dsp:cNvPr id="0" name=""/>
        <dsp:cNvSpPr/>
      </dsp:nvSpPr>
      <dsp:spPr>
        <a:xfrm>
          <a:off x="0" y="1007983"/>
          <a:ext cx="6513603" cy="8874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Novos moralismos</a:t>
          </a:r>
          <a:endParaRPr lang="en-US" sz="3700" kern="1200"/>
        </a:p>
      </dsp:txBody>
      <dsp:txXfrm>
        <a:off x="43321" y="1051304"/>
        <a:ext cx="6426961" cy="800803"/>
      </dsp:txXfrm>
    </dsp:sp>
    <dsp:sp modelId="{2F270D84-ECC7-4958-8D8F-97D059D961B4}">
      <dsp:nvSpPr>
        <dsp:cNvPr id="0" name=""/>
        <dsp:cNvSpPr/>
      </dsp:nvSpPr>
      <dsp:spPr>
        <a:xfrm>
          <a:off x="0" y="2001988"/>
          <a:ext cx="6513603" cy="8874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Nacionalismo e pátria</a:t>
          </a:r>
          <a:endParaRPr lang="en-US" sz="3700" kern="1200"/>
        </a:p>
      </dsp:txBody>
      <dsp:txXfrm>
        <a:off x="43321" y="2045309"/>
        <a:ext cx="6426961" cy="800803"/>
      </dsp:txXfrm>
    </dsp:sp>
    <dsp:sp modelId="{EF81FC0E-9AFF-4A02-8B55-ECA89EECB53F}">
      <dsp:nvSpPr>
        <dsp:cNvPr id="0" name=""/>
        <dsp:cNvSpPr/>
      </dsp:nvSpPr>
      <dsp:spPr>
        <a:xfrm>
          <a:off x="0" y="2995993"/>
          <a:ext cx="6513603" cy="8874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Populismo</a:t>
          </a:r>
          <a:endParaRPr lang="en-US" sz="3700" kern="1200"/>
        </a:p>
      </dsp:txBody>
      <dsp:txXfrm>
        <a:off x="43321" y="3039314"/>
        <a:ext cx="6426961" cy="800803"/>
      </dsp:txXfrm>
    </dsp:sp>
    <dsp:sp modelId="{1DB3DDAB-0547-442B-B165-3265B60489D1}">
      <dsp:nvSpPr>
        <dsp:cNvPr id="0" name=""/>
        <dsp:cNvSpPr/>
      </dsp:nvSpPr>
      <dsp:spPr>
        <a:xfrm>
          <a:off x="0" y="3989998"/>
          <a:ext cx="6513603" cy="88744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Bem jurídico</a:t>
          </a:r>
          <a:endParaRPr lang="en-US" sz="3700" kern="1200"/>
        </a:p>
      </dsp:txBody>
      <dsp:txXfrm>
        <a:off x="43321" y="4033319"/>
        <a:ext cx="6426961" cy="800803"/>
      </dsp:txXfrm>
    </dsp:sp>
    <dsp:sp modelId="{7CBDBA02-333A-4D90-873C-DCCD567E5DB0}">
      <dsp:nvSpPr>
        <dsp:cNvPr id="0" name=""/>
        <dsp:cNvSpPr/>
      </dsp:nvSpPr>
      <dsp:spPr>
        <a:xfrm>
          <a:off x="0" y="4984003"/>
          <a:ext cx="6513603" cy="8874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Legitimidade de proteção penal</a:t>
          </a:r>
          <a:endParaRPr lang="en-US" sz="3700" kern="1200"/>
        </a:p>
      </dsp:txBody>
      <dsp:txXfrm>
        <a:off x="43321" y="5027324"/>
        <a:ext cx="6426961" cy="80080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B0D2B-4468-4D82-B541-03A8DFBCFD6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7C86B5E-9DFC-4AF5-B883-015E11AC4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31D76E3-3099-48BE-BC30-428D0A97D3A9}"/>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5" name="Espaço Reservado para Rodapé 4">
            <a:extLst>
              <a:ext uri="{FF2B5EF4-FFF2-40B4-BE49-F238E27FC236}">
                <a16:creationId xmlns:a16="http://schemas.microsoft.com/office/drawing/2014/main" id="{C8845965-138C-4FDD-ADFA-E40A82A9E02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A41FD37-EEED-4831-8CCD-3C75E91F7298}"/>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5889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5F0598-5EC0-4097-8728-59AB7A8FC78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0C2D241-3234-493F-A257-ED382157B7D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F83F1A6-5171-40D6-A1D0-D63DF10A6526}"/>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5" name="Espaço Reservado para Rodapé 4">
            <a:extLst>
              <a:ext uri="{FF2B5EF4-FFF2-40B4-BE49-F238E27FC236}">
                <a16:creationId xmlns:a16="http://schemas.microsoft.com/office/drawing/2014/main" id="{E556A99F-77CF-41F0-82A4-D515BFFE39A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2A8AB0E-644D-49BF-BF90-D4DAD69D9692}"/>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325149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BE2C779-5679-464F-A7D3-F21D1EAA48DA}"/>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767A9-A1B2-44A4-A74A-755E38B5B902}"/>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CB488B-D7B3-4CA9-98AA-FDAB200E850D}"/>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5" name="Espaço Reservado para Rodapé 4">
            <a:extLst>
              <a:ext uri="{FF2B5EF4-FFF2-40B4-BE49-F238E27FC236}">
                <a16:creationId xmlns:a16="http://schemas.microsoft.com/office/drawing/2014/main" id="{38DF6F99-32FD-4D8B-AF7D-68D005BF2A8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651B487-8D2B-43D6-B68D-4E4AAA0D70BE}"/>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339238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2EAD8-2C87-4A10-ADA1-C99A4361B2F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A228828-AA1C-47B0-8359-F916C0E2DB5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4D33D47-1D9C-462E-83E2-D864C6A757D1}"/>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5" name="Espaço Reservado para Rodapé 4">
            <a:extLst>
              <a:ext uri="{FF2B5EF4-FFF2-40B4-BE49-F238E27FC236}">
                <a16:creationId xmlns:a16="http://schemas.microsoft.com/office/drawing/2014/main" id="{614544E7-522E-4E94-B3CB-58E1CEC998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C1650B5-9BF1-4FF6-B250-B5A955D517CC}"/>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367227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872C13-6023-446B-9A9D-51DB69FAC84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485A466-B0FB-4E8C-8CB9-4F3FDA3B7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7932AA9-8ED3-4F13-9DB1-E9830A83EF31}"/>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5" name="Espaço Reservado para Rodapé 4">
            <a:extLst>
              <a:ext uri="{FF2B5EF4-FFF2-40B4-BE49-F238E27FC236}">
                <a16:creationId xmlns:a16="http://schemas.microsoft.com/office/drawing/2014/main" id="{160F5DBE-1E41-46EA-9E7A-606720B3BF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037886C-4049-461D-A7D8-4E5CA86FC607}"/>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25054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527BE-2C27-4ADB-81A7-E8C04C49788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51D9D0C-CD98-4D73-A6D3-C6DC294D3F28}"/>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BD0C6B1-B4B9-41C9-8BAB-7E8D769C2A5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D1C82AD2-18AF-4633-BE66-A2FE42473C49}"/>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6" name="Espaço Reservado para Rodapé 5">
            <a:extLst>
              <a:ext uri="{FF2B5EF4-FFF2-40B4-BE49-F238E27FC236}">
                <a16:creationId xmlns:a16="http://schemas.microsoft.com/office/drawing/2014/main" id="{0CB046D0-7AF7-4DA8-8BFA-93FFD96E483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D932E1E-89E9-4C03-A51F-B5B99DE902AF}"/>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114938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71164A-613D-44ED-89D0-297829B9B35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0824264-F91D-40B3-A68E-2E1112D296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49E163E-9183-482E-8ED9-2C9BC840C7E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A3551E3-276C-464A-98FB-C76244CB2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E8F38BE-04C7-4B85-9AC0-F66A962235E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9E15402-7082-47C1-8177-E12E9AC10432}"/>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8" name="Espaço Reservado para Rodapé 7">
            <a:extLst>
              <a:ext uri="{FF2B5EF4-FFF2-40B4-BE49-F238E27FC236}">
                <a16:creationId xmlns:a16="http://schemas.microsoft.com/office/drawing/2014/main" id="{48B18324-2078-46F1-B27B-26409A51D95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BC07B14-5AE5-4B34-897C-D9B6082F9EAA}"/>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48477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FCE1D7-16F0-457D-AB24-214311B2D2F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48DBCF1-E738-4814-84D7-2725E21B9EA6}"/>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4" name="Espaço Reservado para Rodapé 3">
            <a:extLst>
              <a:ext uri="{FF2B5EF4-FFF2-40B4-BE49-F238E27FC236}">
                <a16:creationId xmlns:a16="http://schemas.microsoft.com/office/drawing/2014/main" id="{22D8781F-5858-42A8-A65F-D00B48BC825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CEBE1BA-1A0E-49A2-854D-FDBC3604E4F9}"/>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99282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B339EFA-F6CF-4A95-9E04-0685057D6D4D}"/>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3" name="Espaço Reservado para Rodapé 2">
            <a:extLst>
              <a:ext uri="{FF2B5EF4-FFF2-40B4-BE49-F238E27FC236}">
                <a16:creationId xmlns:a16="http://schemas.microsoft.com/office/drawing/2014/main" id="{E94C95DC-ACD5-48EB-8ADA-11E4CF6B61B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D5739B6-BA40-4ACE-981F-BF3C32BFCE39}"/>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86734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5BD2C-9A08-4F97-8062-B96393EA597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AE1BED2-F8B1-43CB-9743-4EE1EC789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2FBC341-0B06-431B-9436-9C8BA296B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3633D1A-29B4-4D60-B073-7578B6FCC70D}"/>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6" name="Espaço Reservado para Rodapé 5">
            <a:extLst>
              <a:ext uri="{FF2B5EF4-FFF2-40B4-BE49-F238E27FC236}">
                <a16:creationId xmlns:a16="http://schemas.microsoft.com/office/drawing/2014/main" id="{14C35E35-E8E5-4A15-ACDF-0A60DFCE520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253CE26-F829-431C-8269-332B1CBD6C7E}"/>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67677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DE37D7-99F7-414C-BD6A-35949755280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73F01D7-54B6-4DB1-96C3-47E44FED4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CC8D3B6-6A8D-4892-9377-1F378EC68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9837FED-1136-4752-88C6-3BD16A16176B}"/>
              </a:ext>
            </a:extLst>
          </p:cNvPr>
          <p:cNvSpPr>
            <a:spLocks noGrp="1"/>
          </p:cNvSpPr>
          <p:nvPr>
            <p:ph type="dt" sz="half" idx="10"/>
          </p:nvPr>
        </p:nvSpPr>
        <p:spPr/>
        <p:txBody>
          <a:bodyPr/>
          <a:lstStyle/>
          <a:p>
            <a:fld id="{9EA5E6E6-C1FE-4073-8742-FBA9C28A76E6}" type="datetimeFigureOut">
              <a:rPr lang="pt-BR" smtClean="0"/>
              <a:t>31/03/2020</a:t>
            </a:fld>
            <a:endParaRPr lang="pt-BR"/>
          </a:p>
        </p:txBody>
      </p:sp>
      <p:sp>
        <p:nvSpPr>
          <p:cNvPr id="6" name="Espaço Reservado para Rodapé 5">
            <a:extLst>
              <a:ext uri="{FF2B5EF4-FFF2-40B4-BE49-F238E27FC236}">
                <a16:creationId xmlns:a16="http://schemas.microsoft.com/office/drawing/2014/main" id="{731CE383-FBEC-41E3-8459-023BD3E8A95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0D9818F-7B45-4D71-A791-3E861FC0FBC8}"/>
              </a:ext>
            </a:extLst>
          </p:cNvPr>
          <p:cNvSpPr>
            <a:spLocks noGrp="1"/>
          </p:cNvSpPr>
          <p:nvPr>
            <p:ph type="sldNum" sz="quarter" idx="12"/>
          </p:nvPr>
        </p:nvSpPr>
        <p:spPr/>
        <p:txBody>
          <a:bodyPr/>
          <a:lstStyle/>
          <a:p>
            <a:fld id="{3E70B4C1-1589-4C74-822B-AD0E329D9354}" type="slidenum">
              <a:rPr lang="pt-BR" smtClean="0"/>
              <a:t>‹nº›</a:t>
            </a:fld>
            <a:endParaRPr lang="pt-BR"/>
          </a:p>
        </p:txBody>
      </p:sp>
    </p:spTree>
    <p:extLst>
      <p:ext uri="{BB962C8B-B14F-4D97-AF65-F5344CB8AC3E}">
        <p14:creationId xmlns:p14="http://schemas.microsoft.com/office/powerpoint/2010/main" val="211313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6EDB97D-DD6A-407F-BD6C-873FBBBB3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7961E91-3152-40B0-8EF6-B1C81111D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F5FB8EE-B946-4103-93D2-B0332B7633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5E6E6-C1FE-4073-8742-FBA9C28A76E6}" type="datetimeFigureOut">
              <a:rPr lang="pt-BR" smtClean="0"/>
              <a:t>31/03/2020</a:t>
            </a:fld>
            <a:endParaRPr lang="pt-BR"/>
          </a:p>
        </p:txBody>
      </p:sp>
      <p:sp>
        <p:nvSpPr>
          <p:cNvPr id="5" name="Espaço Reservado para Rodapé 4">
            <a:extLst>
              <a:ext uri="{FF2B5EF4-FFF2-40B4-BE49-F238E27FC236}">
                <a16:creationId xmlns:a16="http://schemas.microsoft.com/office/drawing/2014/main" id="{99BE72F4-69A2-41A7-BE88-E4BFBB0EF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F3A931C8-2D90-4968-9A99-636292545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0B4C1-1589-4C74-822B-AD0E329D9354}" type="slidenum">
              <a:rPr lang="pt-BR" smtClean="0"/>
              <a:t>‹nº›</a:t>
            </a:fld>
            <a:endParaRPr lang="pt-BR"/>
          </a:p>
        </p:txBody>
      </p:sp>
    </p:spTree>
    <p:extLst>
      <p:ext uri="{BB962C8B-B14F-4D97-AF65-F5344CB8AC3E}">
        <p14:creationId xmlns:p14="http://schemas.microsoft.com/office/powerpoint/2010/main" val="3903122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lanalto.gov.br/ccivil_03/_Ato2015-2018/2015/Lei/L13155.htm#art3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5042DB8B-2584-4B2A-8662-7C08293DE775}"/>
              </a:ext>
            </a:extLst>
          </p:cNvPr>
          <p:cNvSpPr>
            <a:spLocks noGrp="1"/>
          </p:cNvSpPr>
          <p:nvPr>
            <p:ph type="title"/>
          </p:nvPr>
        </p:nvSpPr>
        <p:spPr>
          <a:xfrm>
            <a:off x="777240" y="731519"/>
            <a:ext cx="2845191" cy="3237579"/>
          </a:xfrm>
        </p:spPr>
        <p:txBody>
          <a:bodyPr>
            <a:normAutofit/>
          </a:bodyPr>
          <a:lstStyle/>
          <a:p>
            <a:r>
              <a:rPr lang="pt-BR" sz="3800">
                <a:solidFill>
                  <a:srgbClr val="FFFFFF"/>
                </a:solidFill>
              </a:rPr>
              <a:t>Crimes contra a Economia Popular</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spaço Reservado para Conteúdo 2">
            <a:extLst>
              <a:ext uri="{FF2B5EF4-FFF2-40B4-BE49-F238E27FC236}">
                <a16:creationId xmlns:a16="http://schemas.microsoft.com/office/drawing/2014/main" id="{FBC23A93-FD6F-4056-80FD-19BF89F82624}"/>
              </a:ext>
            </a:extLst>
          </p:cNvPr>
          <p:cNvSpPr>
            <a:spLocks noGrp="1"/>
          </p:cNvSpPr>
          <p:nvPr>
            <p:ph idx="1"/>
          </p:nvPr>
        </p:nvSpPr>
        <p:spPr>
          <a:xfrm>
            <a:off x="4379709" y="686862"/>
            <a:ext cx="7037591" cy="5475129"/>
          </a:xfrm>
        </p:spPr>
        <p:txBody>
          <a:bodyPr anchor="ctr">
            <a:normAutofit/>
          </a:bodyPr>
          <a:lstStyle/>
          <a:p>
            <a:r>
              <a:rPr lang="pt-BR" sz="2600"/>
              <a:t>Fenômeno da Economia Popular</a:t>
            </a:r>
          </a:p>
          <a:p>
            <a:r>
              <a:rPr lang="pt-BR" sz="2600"/>
              <a:t>Proteção penal da Economia e do Trabalho</a:t>
            </a:r>
          </a:p>
          <a:p>
            <a:r>
              <a:rPr lang="pt-BR" sz="2600"/>
              <a:t> Lei 1.521/1951</a:t>
            </a:r>
          </a:p>
          <a:p>
            <a:r>
              <a:rPr lang="pt-BR" sz="2600"/>
              <a:t>Lei 8.078/90</a:t>
            </a:r>
          </a:p>
          <a:p>
            <a:r>
              <a:rPr lang="pt-BR" sz="2600"/>
              <a:t>Lei 8.137/90</a:t>
            </a:r>
          </a:p>
        </p:txBody>
      </p:sp>
    </p:spTree>
    <p:extLst>
      <p:ext uri="{BB962C8B-B14F-4D97-AF65-F5344CB8AC3E}">
        <p14:creationId xmlns:p14="http://schemas.microsoft.com/office/powerpoint/2010/main" val="816922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ítulo 7">
            <a:extLst>
              <a:ext uri="{FF2B5EF4-FFF2-40B4-BE49-F238E27FC236}">
                <a16:creationId xmlns:a16="http://schemas.microsoft.com/office/drawing/2014/main" id="{6D6BB32D-0364-48CA-8292-48916E0C94DD}"/>
              </a:ext>
            </a:extLst>
          </p:cNvPr>
          <p:cNvSpPr>
            <a:spLocks noGrp="1"/>
          </p:cNvSpPr>
          <p:nvPr>
            <p:ph type="title"/>
          </p:nvPr>
        </p:nvSpPr>
        <p:spPr>
          <a:xfrm>
            <a:off x="863029" y="1012004"/>
            <a:ext cx="3416158" cy="4795408"/>
          </a:xfrm>
        </p:spPr>
        <p:txBody>
          <a:bodyPr>
            <a:normAutofit/>
          </a:bodyPr>
          <a:lstStyle/>
          <a:p>
            <a:r>
              <a:rPr lang="pt-BR" dirty="0">
                <a:solidFill>
                  <a:srgbClr val="FFFFFF"/>
                </a:solidFill>
              </a:rPr>
              <a:t>Temas Finais</a:t>
            </a:r>
          </a:p>
        </p:txBody>
      </p:sp>
      <p:graphicFrame>
        <p:nvGraphicFramePr>
          <p:cNvPr id="11" name="Espaço Reservado para Conteúdo 8">
            <a:extLst>
              <a:ext uri="{FF2B5EF4-FFF2-40B4-BE49-F238E27FC236}">
                <a16:creationId xmlns:a16="http://schemas.microsoft.com/office/drawing/2014/main" id="{3ECD29E1-8A9C-4CE8-9954-B20FB02FC13A}"/>
              </a:ext>
            </a:extLst>
          </p:cNvPr>
          <p:cNvGraphicFramePr>
            <a:graphicFrameLocks noGrp="1"/>
          </p:cNvGraphicFramePr>
          <p:nvPr>
            <p:ph idx="1"/>
            <p:extLst>
              <p:ext uri="{D42A27DB-BD31-4B8C-83A1-F6EECF244321}">
                <p14:modId xmlns:p14="http://schemas.microsoft.com/office/powerpoint/2010/main" val="209275320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17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527DEA56-7921-44FA-9FD9-F839177D5958}"/>
              </a:ext>
            </a:extLst>
          </p:cNvPr>
          <p:cNvSpPr>
            <a:spLocks noGrp="1"/>
          </p:cNvSpPr>
          <p:nvPr>
            <p:ph type="title"/>
          </p:nvPr>
        </p:nvSpPr>
        <p:spPr>
          <a:xfrm>
            <a:off x="863029" y="1012004"/>
            <a:ext cx="3416158" cy="4795408"/>
          </a:xfrm>
        </p:spPr>
        <p:txBody>
          <a:bodyPr>
            <a:normAutofit/>
          </a:bodyPr>
          <a:lstStyle/>
          <a:p>
            <a:r>
              <a:rPr lang="pt-BR">
                <a:solidFill>
                  <a:srgbClr val="FFFFFF"/>
                </a:solidFill>
              </a:rPr>
              <a:t>Getúlio Vargas – eleição democrática</a:t>
            </a:r>
          </a:p>
        </p:txBody>
      </p:sp>
      <p:graphicFrame>
        <p:nvGraphicFramePr>
          <p:cNvPr id="5" name="Espaço Reservado para Conteúdo 2">
            <a:extLst>
              <a:ext uri="{FF2B5EF4-FFF2-40B4-BE49-F238E27FC236}">
                <a16:creationId xmlns:a16="http://schemas.microsoft.com/office/drawing/2014/main" id="{6F29BACE-C396-49D4-9357-D0EBAC2248FE}"/>
              </a:ext>
            </a:extLst>
          </p:cNvPr>
          <p:cNvGraphicFramePr>
            <a:graphicFrameLocks noGrp="1"/>
          </p:cNvGraphicFramePr>
          <p:nvPr>
            <p:ph idx="1"/>
            <p:extLst>
              <p:ext uri="{D42A27DB-BD31-4B8C-83A1-F6EECF244321}">
                <p14:modId xmlns:p14="http://schemas.microsoft.com/office/powerpoint/2010/main" val="300350187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534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7CC151B-A4CE-469C-8B5C-90DE7E90A3FF}"/>
              </a:ext>
            </a:extLst>
          </p:cNvPr>
          <p:cNvSpPr>
            <a:spLocks noGrp="1"/>
          </p:cNvSpPr>
          <p:nvPr>
            <p:ph type="title"/>
          </p:nvPr>
        </p:nvSpPr>
        <p:spPr>
          <a:xfrm>
            <a:off x="838200" y="963877"/>
            <a:ext cx="3494362" cy="4930246"/>
          </a:xfrm>
        </p:spPr>
        <p:txBody>
          <a:bodyPr>
            <a:normAutofit/>
          </a:bodyPr>
          <a:lstStyle/>
          <a:p>
            <a:pPr algn="r"/>
            <a:r>
              <a:rPr lang="pt-BR">
                <a:solidFill>
                  <a:schemeClr val="accent1"/>
                </a:solidFill>
              </a:rPr>
              <a:t>Conceito: ideias primarias de atividades econômicas que prejudicam a coletividade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id="{3249115E-4709-4B39-8F0C-D888387A86C6}"/>
              </a:ext>
            </a:extLst>
          </p:cNvPr>
          <p:cNvSpPr>
            <a:spLocks noGrp="1"/>
          </p:cNvSpPr>
          <p:nvPr>
            <p:ph idx="1"/>
          </p:nvPr>
        </p:nvSpPr>
        <p:spPr>
          <a:xfrm>
            <a:off x="4976031" y="963877"/>
            <a:ext cx="6377769" cy="4930246"/>
          </a:xfrm>
        </p:spPr>
        <p:txBody>
          <a:bodyPr anchor="ctr">
            <a:normAutofit/>
          </a:bodyPr>
          <a:lstStyle/>
          <a:p>
            <a:r>
              <a:rPr lang="pt-BR" sz="2400" dirty="0"/>
              <a:t>Primeiras concepções de dumping e cartel</a:t>
            </a:r>
          </a:p>
          <a:p>
            <a:r>
              <a:rPr lang="pt-BR" sz="2400" dirty="0"/>
              <a:t>Primeira repressão à propaganda enganosa</a:t>
            </a:r>
          </a:p>
          <a:p>
            <a:r>
              <a:rPr lang="pt-BR" sz="2400" dirty="0"/>
              <a:t>Falsificações e venda casada</a:t>
            </a:r>
          </a:p>
          <a:p>
            <a:r>
              <a:rPr lang="pt-BR" sz="2400" dirty="0"/>
              <a:t>Principalmente: manutenção de estoques e fraude a controle de preços</a:t>
            </a:r>
          </a:p>
          <a:p>
            <a:r>
              <a:rPr lang="pt-BR" sz="2400" b="1" dirty="0"/>
              <a:t>Lei 1521/51</a:t>
            </a:r>
            <a:r>
              <a:rPr lang="pt-BR" sz="2400" dirty="0"/>
              <a:t>:</a:t>
            </a:r>
          </a:p>
          <a:p>
            <a:r>
              <a:rPr lang="pt-BR" sz="2400" dirty="0"/>
              <a:t>Não revogada, com conflito aparente com outros tipos</a:t>
            </a:r>
          </a:p>
          <a:p>
            <a:pPr marL="0" indent="0">
              <a:buNone/>
            </a:pPr>
            <a:endParaRPr lang="pt-BR" sz="2400" dirty="0"/>
          </a:p>
        </p:txBody>
      </p:sp>
    </p:spTree>
    <p:extLst>
      <p:ext uri="{BB962C8B-B14F-4D97-AF65-F5344CB8AC3E}">
        <p14:creationId xmlns:p14="http://schemas.microsoft.com/office/powerpoint/2010/main" val="385580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2DE2A-9772-4C09-989F-CE7537F4A605}"/>
              </a:ext>
            </a:extLst>
          </p:cNvPr>
          <p:cNvSpPr>
            <a:spLocks noGrp="1"/>
          </p:cNvSpPr>
          <p:nvPr>
            <p:ph type="title"/>
          </p:nvPr>
        </p:nvSpPr>
        <p:spPr>
          <a:xfrm>
            <a:off x="838200" y="365126"/>
            <a:ext cx="10515600" cy="971306"/>
          </a:xfrm>
          <a:solidFill>
            <a:schemeClr val="accent2"/>
          </a:solidFill>
        </p:spPr>
        <p:txBody>
          <a:bodyPr>
            <a:normAutofit/>
          </a:bodyPr>
          <a:lstStyle/>
          <a:p>
            <a:r>
              <a:rPr lang="pt-BR" sz="2000" dirty="0"/>
              <a:t>Tipos: Pena de 06 meses a 02 anos</a:t>
            </a:r>
          </a:p>
        </p:txBody>
      </p:sp>
      <p:sp>
        <p:nvSpPr>
          <p:cNvPr id="3" name="Espaço Reservado para Conteúdo 2">
            <a:extLst>
              <a:ext uri="{FF2B5EF4-FFF2-40B4-BE49-F238E27FC236}">
                <a16:creationId xmlns:a16="http://schemas.microsoft.com/office/drawing/2014/main" id="{00352086-D64B-4E2E-99D8-483F12CEC3E6}"/>
              </a:ext>
            </a:extLst>
          </p:cNvPr>
          <p:cNvSpPr>
            <a:spLocks noGrp="1"/>
          </p:cNvSpPr>
          <p:nvPr>
            <p:ph idx="1"/>
          </p:nvPr>
        </p:nvSpPr>
        <p:spPr>
          <a:xfrm>
            <a:off x="838200" y="1336431"/>
            <a:ext cx="10515600" cy="4840532"/>
          </a:xfrm>
        </p:spPr>
        <p:txBody>
          <a:bodyPr>
            <a:normAutofit fontScale="40000" lnSpcReduction="20000"/>
          </a:bodyPr>
          <a:lstStyle/>
          <a:p>
            <a:r>
              <a:rPr lang="pt-BR" sz="3000" dirty="0"/>
              <a:t>Art. 1º. Serão punidos, na forma desta Lei, os crimes e as contravenções contra a economia popular, Esta Lei regulará o seu julgamento.</a:t>
            </a:r>
          </a:p>
          <a:p>
            <a:r>
              <a:rPr lang="pt-BR" sz="3000" dirty="0"/>
              <a:t>        Art. 2º. São crimes desta natureza:</a:t>
            </a:r>
          </a:p>
          <a:p>
            <a:r>
              <a:rPr lang="pt-BR" sz="3000" dirty="0"/>
              <a:t>        I - </a:t>
            </a:r>
            <a:r>
              <a:rPr lang="pt-BR" sz="3000" b="1" dirty="0"/>
              <a:t>recusar individualmente em estabelecimento comercial a prestação de serviços essenciais à subsistência; sonegar mercadoria ou recusar vendê-la a quem esteja em condições de comprar a pronto pagamento;</a:t>
            </a:r>
          </a:p>
          <a:p>
            <a:r>
              <a:rPr lang="pt-BR" sz="3000" dirty="0"/>
              <a:t>        II - favorecer ou preferir comprador ou freguês em detrimento de outro, ressalvados os sistemas de entrega ao consumo por intermédio de distribuidores ou revendedores;</a:t>
            </a:r>
          </a:p>
          <a:p>
            <a:r>
              <a:rPr lang="pt-BR" sz="3000" dirty="0"/>
              <a:t>        III - expor à venda ou vender mercadoria ou produto alimentício, cujo fabrico haja desatendido a determinações oficiais, quanto ao peso e composição;</a:t>
            </a:r>
          </a:p>
          <a:p>
            <a:r>
              <a:rPr lang="pt-BR" sz="3000" dirty="0"/>
              <a:t>        IV - negar ou deixar o fornecedor de serviços essenciais de entregar ao freguês a nota relativa à prestação de serviço, desde que a importância exceda de quinze cruzeiros, e com a indicação do preço, do nome e endereço do estabelecimento, do nome da firma ou responsável, da data e local da transação e do nome e residência do freguês;</a:t>
            </a:r>
          </a:p>
          <a:p>
            <a:r>
              <a:rPr lang="pt-BR" sz="3000" dirty="0"/>
              <a:t>        V - misturar gêneros e mercadorias de espécies diferentes, expô-los à venda ou vendê-los, como puros; misturar gêneros e mercadorias de qualidades desiguais para expô-los à venda ou vendê-los por preço marcado para os de mais alto custo;</a:t>
            </a:r>
          </a:p>
          <a:p>
            <a:r>
              <a:rPr lang="pt-BR" sz="3000" dirty="0"/>
              <a:t>        VI </a:t>
            </a:r>
            <a:r>
              <a:rPr lang="pt-BR" sz="3000" b="1" dirty="0"/>
              <a:t>- transgredir tabelas oficiais de gêneros e mercadorias</a:t>
            </a:r>
            <a:r>
              <a:rPr lang="pt-BR" sz="3000" dirty="0"/>
              <a:t>, ou de serviços essenciais, bem como expor à venda ou oferecer ao público ou vender tais gêneros, mercadorias ou serviços, por preço superior ao tabelado, assim como não manter afixadas, em lugar visível e de fácil leitura, as tabelas de preços aprovadas pelos órgãos competentes;</a:t>
            </a:r>
          </a:p>
          <a:p>
            <a:r>
              <a:rPr lang="pt-BR" sz="3000" dirty="0"/>
              <a:t>        VII - negar ou deixar o vendedor de fornecer nota ou caderno de venda de gêneros de primeira necessidade, seja à vista ou a prazo, e cuja importância exceda de dez cruzeiros, ou de especificar na nota ou caderno - que serão isentos de selo - o preço da mercadoria vendida, o nome e o endereço do estabelecimento, a firma ou o responsável, a data e local da transação e o nome e residência do freguês;</a:t>
            </a:r>
          </a:p>
          <a:p>
            <a:r>
              <a:rPr lang="pt-BR" sz="3000" dirty="0"/>
              <a:t>        VIII - celebrar ajuste para impor determinado preço de revenda ou exigir do comprador que não compre de outro vendedor;</a:t>
            </a:r>
          </a:p>
          <a:p>
            <a:r>
              <a:rPr lang="pt-BR" sz="3000" dirty="0"/>
              <a:t>        IX - obter ou tentar obter ganhos ilícitos em detrimento do povo ou de número indeterminado de pessoas mediante especulações ou processos fraudulentos ("bola de neve", "cadeias", "</a:t>
            </a:r>
            <a:r>
              <a:rPr lang="pt-BR" sz="3000" dirty="0" err="1"/>
              <a:t>pichardismo</a:t>
            </a:r>
            <a:r>
              <a:rPr lang="pt-BR" sz="3000" dirty="0"/>
              <a:t>" e quaisquer outros equivalentes);</a:t>
            </a:r>
          </a:p>
          <a:p>
            <a:r>
              <a:rPr lang="pt-BR" sz="3000" dirty="0"/>
              <a:t>        X - violar contrato de venda a prestações, fraudando sorteios ou deixando de entregar a coisa vendida, sem devolução das prestações pagas, ou descontar destas, nas vendas com reserva de domínio, quando o contrato for rescindido por culpa do comprador, quantia maior do que a correspondente à depreciação do objeto.</a:t>
            </a:r>
          </a:p>
          <a:p>
            <a:r>
              <a:rPr lang="pt-BR" sz="3000" dirty="0"/>
              <a:t>        XI - fraudar pesos ou medidas padronizados em lei ou regulamentos; possuí-los ou detê-los, para efeitos de comércio, sabendo estarem fraudados.</a:t>
            </a:r>
          </a:p>
          <a:p>
            <a:endParaRPr lang="pt-BR" dirty="0"/>
          </a:p>
        </p:txBody>
      </p:sp>
    </p:spTree>
    <p:extLst>
      <p:ext uri="{BB962C8B-B14F-4D97-AF65-F5344CB8AC3E}">
        <p14:creationId xmlns:p14="http://schemas.microsoft.com/office/powerpoint/2010/main" val="237206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8BC612F5-345C-4363-936D-B36A60C3E852}"/>
              </a:ext>
            </a:extLst>
          </p:cNvPr>
          <p:cNvSpPr>
            <a:spLocks noGrp="1"/>
          </p:cNvSpPr>
          <p:nvPr>
            <p:ph type="title"/>
          </p:nvPr>
        </p:nvSpPr>
        <p:spPr>
          <a:xfrm>
            <a:off x="777240" y="731519"/>
            <a:ext cx="2845191" cy="3237579"/>
          </a:xfrm>
        </p:spPr>
        <p:txBody>
          <a:bodyPr>
            <a:normAutofit/>
          </a:bodyPr>
          <a:lstStyle/>
          <a:p>
            <a:r>
              <a:rPr lang="pt-BR" sz="3800" dirty="0">
                <a:solidFill>
                  <a:srgbClr val="FFFFFF"/>
                </a:solidFill>
              </a:rPr>
              <a:t>Normal fornecimento de produtos básico</a:t>
            </a:r>
            <a:br>
              <a:rPr lang="pt-BR" sz="3800" dirty="0">
                <a:solidFill>
                  <a:srgbClr val="FFFFFF"/>
                </a:solidFill>
              </a:rPr>
            </a:br>
            <a:r>
              <a:rPr lang="pt-BR" sz="3800" dirty="0">
                <a:solidFill>
                  <a:srgbClr val="FFFFFF"/>
                </a:solidFill>
              </a:rPr>
              <a:t>l1521</a:t>
            </a:r>
          </a:p>
        </p:txBody>
      </p:sp>
      <p:sp>
        <p:nvSpPr>
          <p:cNvPr id="14"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A63E970A-043A-4EC3-83E0-1D390A027007}"/>
              </a:ext>
            </a:extLst>
          </p:cNvPr>
          <p:cNvSpPr>
            <a:spLocks noGrp="1"/>
          </p:cNvSpPr>
          <p:nvPr>
            <p:ph idx="1"/>
          </p:nvPr>
        </p:nvSpPr>
        <p:spPr>
          <a:xfrm>
            <a:off x="4379709" y="686862"/>
            <a:ext cx="7037591" cy="5475129"/>
          </a:xfrm>
        </p:spPr>
        <p:txBody>
          <a:bodyPr anchor="ctr">
            <a:normAutofit/>
          </a:bodyPr>
          <a:lstStyle/>
          <a:p>
            <a:r>
              <a:rPr lang="pt-BR" sz="1400"/>
              <a:t> Parágrafo único. Na configuração dos crimes previstos nesta Lei, bem como na de qualquer outro de defesa da economia popular, sua guarda e seu emprego considerar-se-ão como de primeira necessidade ou necessários ao consumo do povo, os gêneros, artigos, mercadorias e qualquer outra espécie de coisas ou bens indispensáveis à subsistência do indivíduo em condições higiênicas e ao exercício normal de suas atividades. Estão compreendidos nesta definição os artigos destinados à alimentação, ao vestuário e à iluminação, os terapêuticos ou sanitários, o combustível, a habitação e os materiais de construção.</a:t>
            </a:r>
          </a:p>
          <a:p>
            <a:r>
              <a:rPr lang="pt-BR" sz="1400"/>
              <a:t>        Art. 3º. São também crimes desta natureza:</a:t>
            </a:r>
          </a:p>
          <a:p>
            <a:r>
              <a:rPr lang="pt-BR" sz="1400"/>
              <a:t>        I - </a:t>
            </a:r>
            <a:r>
              <a:rPr lang="pt-BR" sz="1400" b="1"/>
              <a:t>destruir ou inutilizar, intencionalmente e sem autorização legal, com o fim de determinar alta de preços, em proveito próprio ou de terceiro, matérias-primas ou produtos necessários ao consumo do povo</a:t>
            </a:r>
            <a:r>
              <a:rPr lang="pt-BR" sz="1400"/>
              <a:t>;</a:t>
            </a:r>
          </a:p>
          <a:p>
            <a:r>
              <a:rPr lang="pt-BR" sz="1400"/>
              <a:t>        II - abandonar ou fazer abandonar lavoura ou plantações, suspender ou fazer suspender a atividade de fábricas, usinas ou quaisquer estabelecimentos de produção, ou meios de transporte, mediante indenização paga pela desistência da competição;</a:t>
            </a:r>
          </a:p>
          <a:p>
            <a:r>
              <a:rPr lang="pt-BR" sz="1400"/>
              <a:t>        III - promover ou participar de consórcio, convênio, ajuste, aliança ou fusão de capitais, com o fim de impedir ou dificultar, para o efeito de aumento arbitrário de lucros, a concorrência em matéria de produção, transportes ou comércio;</a:t>
            </a:r>
          </a:p>
          <a:p>
            <a:r>
              <a:rPr lang="pt-BR" sz="1400"/>
              <a:t>        IV - </a:t>
            </a:r>
            <a:r>
              <a:rPr lang="pt-BR" sz="1400" b="1"/>
              <a:t>reter ou açambarcar matérias-primas, meios de produção ou produtos necessários ao consumo do povo, com o fim de dominar o mercado em qualquer ponto do País e provocar a alta dos preços</a:t>
            </a:r>
            <a:r>
              <a:rPr lang="pt-BR" sz="1400"/>
              <a:t>;</a:t>
            </a:r>
          </a:p>
          <a:p>
            <a:r>
              <a:rPr lang="pt-BR" sz="1400"/>
              <a:t>        V - vender mercadorias abaixo do preço de custo com o fim de impedir a concorrência.</a:t>
            </a:r>
          </a:p>
          <a:p>
            <a:r>
              <a:rPr lang="pt-BR" sz="1400"/>
              <a:t>        VI - provocar a alta ou baixa de preços de mercadorias, títulos públicos, valores ou salários por meio de notícias falsas, operações fictícias ou qualquer outro artifício;</a:t>
            </a:r>
          </a:p>
          <a:p>
            <a:endParaRPr lang="pt-BR" sz="1400"/>
          </a:p>
        </p:txBody>
      </p:sp>
    </p:spTree>
    <p:extLst>
      <p:ext uri="{BB962C8B-B14F-4D97-AF65-F5344CB8AC3E}">
        <p14:creationId xmlns:p14="http://schemas.microsoft.com/office/powerpoint/2010/main" val="2355548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EC319-7E71-4511-A988-DD0F0C4E2F70}"/>
              </a:ext>
            </a:extLst>
          </p:cNvPr>
          <p:cNvSpPr>
            <a:spLocks noGrp="1"/>
          </p:cNvSpPr>
          <p:nvPr>
            <p:ph type="title"/>
          </p:nvPr>
        </p:nvSpPr>
        <p:spPr>
          <a:xfrm>
            <a:off x="838200" y="365126"/>
            <a:ext cx="10515600" cy="802492"/>
          </a:xfrm>
          <a:solidFill>
            <a:srgbClr val="00B0F0"/>
          </a:solidFill>
        </p:spPr>
        <p:txBody>
          <a:bodyPr/>
          <a:lstStyle/>
          <a:p>
            <a:r>
              <a:rPr lang="pt-BR" dirty="0"/>
              <a:t>Lei 8.137/90 (Fernando Collor)</a:t>
            </a:r>
          </a:p>
        </p:txBody>
      </p:sp>
      <p:sp>
        <p:nvSpPr>
          <p:cNvPr id="3" name="Espaço Reservado para Conteúdo 2">
            <a:extLst>
              <a:ext uri="{FF2B5EF4-FFF2-40B4-BE49-F238E27FC236}">
                <a16:creationId xmlns:a16="http://schemas.microsoft.com/office/drawing/2014/main" id="{75ECB9EB-414D-48C3-8B71-425E1175AB19}"/>
              </a:ext>
            </a:extLst>
          </p:cNvPr>
          <p:cNvSpPr>
            <a:spLocks noGrp="1"/>
          </p:cNvSpPr>
          <p:nvPr>
            <p:ph idx="1"/>
          </p:nvPr>
        </p:nvSpPr>
        <p:spPr>
          <a:xfrm>
            <a:off x="838200" y="1167619"/>
            <a:ext cx="10515600" cy="5009344"/>
          </a:xfrm>
          <a:solidFill>
            <a:srgbClr val="FFC000"/>
          </a:solidFill>
        </p:spPr>
        <p:txBody>
          <a:bodyPr>
            <a:normAutofit fontScale="40000" lnSpcReduction="20000"/>
          </a:bodyPr>
          <a:lstStyle/>
          <a:p>
            <a:r>
              <a:rPr lang="pt-BR" sz="3000" dirty="0"/>
              <a:t>Art. 7° Constitui crime contra as relações de consumo:</a:t>
            </a:r>
          </a:p>
          <a:p>
            <a:r>
              <a:rPr lang="pt-BR" sz="3000" dirty="0"/>
              <a:t>I - </a:t>
            </a:r>
            <a:r>
              <a:rPr lang="pt-BR" sz="3000" b="1" dirty="0"/>
              <a:t>favorecer ou preferir, sem justa causa, comprador ou freguês</a:t>
            </a:r>
            <a:r>
              <a:rPr lang="pt-BR" sz="3000" dirty="0"/>
              <a:t>, ressalvados os sistemas de entrega ao consumo por intermédio de distribuidores ou revendedores;</a:t>
            </a:r>
          </a:p>
          <a:p>
            <a:r>
              <a:rPr lang="pt-BR" sz="3000" dirty="0"/>
              <a:t>II - vender ou expor à venda mercadoria cuja embalagem, tipo, especificação, peso ou composição esteja em desacordo com as prescrições legais, ou que não corresponda à respectiva classificação oficial;</a:t>
            </a:r>
          </a:p>
          <a:p>
            <a:r>
              <a:rPr lang="pt-BR" sz="3000" dirty="0"/>
              <a:t>III - misturar gêneros e mercadorias de espécies diferentes, para vendê-los ou expô-los à venda como puros; misturar gêneros e mercadorias de qualidades desiguais para vendê-los ou expô-los à venda por preço estabelecido para os demais mais alto custo;</a:t>
            </a:r>
          </a:p>
          <a:p>
            <a:r>
              <a:rPr lang="pt-BR" sz="3000" dirty="0"/>
              <a:t>IV - fraudar preços por meio de:</a:t>
            </a:r>
          </a:p>
          <a:p>
            <a:r>
              <a:rPr lang="pt-BR" sz="3000" dirty="0"/>
              <a:t>a) alteração, sem modificação essencial ou de qualidade, de elementos tais como denominação, sinal externo, marca, embalagem, especificação técnica, descrição, volume, peso, pintura ou acabamento de bem ou serviço;</a:t>
            </a:r>
          </a:p>
          <a:p>
            <a:r>
              <a:rPr lang="pt-BR" sz="3000" dirty="0"/>
              <a:t>b) divisão em partes de bem ou serviço, habitualmente oferecido à venda em conjunto;</a:t>
            </a:r>
          </a:p>
          <a:p>
            <a:r>
              <a:rPr lang="pt-BR" sz="3000" dirty="0"/>
              <a:t>c) junção de bens ou serviços, comumente oferecidos à venda em separado;</a:t>
            </a:r>
          </a:p>
          <a:p>
            <a:r>
              <a:rPr lang="pt-BR" sz="3000" dirty="0"/>
              <a:t>d) aviso de inclusão de insumo não empregado na produção do bem ou na prestação dos serviços;</a:t>
            </a:r>
          </a:p>
          <a:p>
            <a:r>
              <a:rPr lang="pt-BR" sz="3000" dirty="0"/>
              <a:t>V - elevar o valor cobrado nas vendas a prazo de bens ou serviços, mediante a exigência de comissão ou de taxa de juros ilegais;</a:t>
            </a:r>
          </a:p>
          <a:p>
            <a:r>
              <a:rPr lang="pt-BR" sz="3000" dirty="0"/>
              <a:t>VI - sonegar insumos ou bens, recusando-se a vendê-los a quem pretenda comprá-los nas condições publicamente ofertadas, ou retê-los para o fim de especulação;</a:t>
            </a:r>
          </a:p>
          <a:p>
            <a:r>
              <a:rPr lang="pt-BR" sz="3000" dirty="0"/>
              <a:t>VII - induzir o consumidor ou usuário a erro, por via de indicação ou afirmação falsa ou enganosa sobre a natureza, qualidade do bem ou serviço, utilizando-se de qualquer meio, inclusive a veiculação ou divulgação publicitária;</a:t>
            </a:r>
          </a:p>
          <a:p>
            <a:r>
              <a:rPr lang="pt-BR" sz="3000" dirty="0"/>
              <a:t>VIII - destruir, inutilizar ou danificar matéria-prima ou mercadoria, com o fim de provocar alta de preço, em proveito próprio ou de terceiros;</a:t>
            </a:r>
          </a:p>
          <a:p>
            <a:r>
              <a:rPr lang="pt-BR" sz="3000" dirty="0"/>
              <a:t>IX - vender, ter em depósito para vender ou expor à venda ou, de qualquer forma, entregar matéria-prima ou mercadoria, em condições impróprias ao consumo;</a:t>
            </a:r>
          </a:p>
          <a:p>
            <a:r>
              <a:rPr lang="pt-BR" sz="3000" dirty="0"/>
              <a:t>Pena - detenção</a:t>
            </a:r>
            <a:r>
              <a:rPr lang="pt-BR" sz="3000" b="1" dirty="0"/>
              <a:t>, de 2 (dois) a 5 (cinco) anos, ou multa</a:t>
            </a:r>
            <a:r>
              <a:rPr lang="pt-BR" sz="3000" dirty="0"/>
              <a:t>.</a:t>
            </a:r>
          </a:p>
          <a:p>
            <a:r>
              <a:rPr lang="pt-BR" sz="3000" dirty="0"/>
              <a:t>Parágrafo único. Nas hipóteses dos incisos II, III e IX pune-se a modalidade culposa, reduzindo-se a pena e a detenção de 1/3 (um terço) ou a de multa à quinta parte.</a:t>
            </a:r>
          </a:p>
          <a:p>
            <a:endParaRPr lang="pt-BR" dirty="0"/>
          </a:p>
        </p:txBody>
      </p:sp>
    </p:spTree>
    <p:extLst>
      <p:ext uri="{BB962C8B-B14F-4D97-AF65-F5344CB8AC3E}">
        <p14:creationId xmlns:p14="http://schemas.microsoft.com/office/powerpoint/2010/main" val="290875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EC319-7E71-4511-A988-DD0F0C4E2F70}"/>
              </a:ext>
            </a:extLst>
          </p:cNvPr>
          <p:cNvSpPr>
            <a:spLocks noGrp="1"/>
          </p:cNvSpPr>
          <p:nvPr>
            <p:ph type="title"/>
          </p:nvPr>
        </p:nvSpPr>
        <p:spPr>
          <a:xfrm>
            <a:off x="838200" y="365126"/>
            <a:ext cx="10515600" cy="802492"/>
          </a:xfrm>
          <a:solidFill>
            <a:srgbClr val="FF0000"/>
          </a:solidFill>
        </p:spPr>
        <p:txBody>
          <a:bodyPr>
            <a:normAutofit/>
          </a:bodyPr>
          <a:lstStyle/>
          <a:p>
            <a:pPr algn="ctr"/>
            <a:r>
              <a:rPr lang="pt-BR" sz="2000" dirty="0"/>
              <a:t>TJSP_ Apelação nº 1016229-25.2016.8.26.0562 -Voto nº 152688</a:t>
            </a:r>
          </a:p>
        </p:txBody>
      </p:sp>
      <p:sp>
        <p:nvSpPr>
          <p:cNvPr id="3" name="Espaço Reservado para Conteúdo 2">
            <a:extLst>
              <a:ext uri="{FF2B5EF4-FFF2-40B4-BE49-F238E27FC236}">
                <a16:creationId xmlns:a16="http://schemas.microsoft.com/office/drawing/2014/main" id="{75ECB9EB-414D-48C3-8B71-425E1175AB19}"/>
              </a:ext>
            </a:extLst>
          </p:cNvPr>
          <p:cNvSpPr>
            <a:spLocks noGrp="1"/>
          </p:cNvSpPr>
          <p:nvPr>
            <p:ph idx="1"/>
          </p:nvPr>
        </p:nvSpPr>
        <p:spPr>
          <a:xfrm>
            <a:off x="838200" y="1167619"/>
            <a:ext cx="10515600" cy="5009344"/>
          </a:xfrm>
          <a:solidFill>
            <a:srgbClr val="FFC000"/>
          </a:solidFill>
        </p:spPr>
        <p:txBody>
          <a:bodyPr>
            <a:normAutofit fontScale="85000" lnSpcReduction="20000"/>
          </a:bodyPr>
          <a:lstStyle/>
          <a:p>
            <a:r>
              <a:rPr lang="pt-BR" dirty="0"/>
              <a:t>O dano social alegado pelo autor é questionável, bem como não houve comprovação de efetivo prejuízo para a sociedade. Note-se que no momento tramita pelo Senado Projeto de Lei 186/2014, atualmente na Comissão de Constituição, Justiça e Cidadania, que dispõe sobre a exploração de jogos de azar em todo o território nacional. Tal projeto visa legalizar os jogos de azar (jogo do bicho, bingo, cassino e apostas esportivas; até mesmo nas suas versões </a:t>
            </a:r>
            <a:r>
              <a:rPr lang="pt-BR" dirty="0" err="1"/>
              <a:t>on</a:t>
            </a:r>
            <a:r>
              <a:rPr lang="pt-BR" dirty="0"/>
              <a:t> </a:t>
            </a:r>
            <a:r>
              <a:rPr lang="pt-BR" dirty="0" err="1"/>
              <a:t>line</a:t>
            </a:r>
            <a:r>
              <a:rPr lang="pt-BR" dirty="0"/>
              <a:t>) criando mecanismos de regulamentação para cada modalidade. De acordo com o autor da proposta, os jogos de azar são aspectos históricos e culturais de um povo e isso desde o início da humanidade. Para ele, ninguém deixará de fazer sua aposta por ser ilegal, e o faz na clandestinidade, o que é prejudicial ao país. Por isso, a devida regulamentação é necessária.</a:t>
            </a:r>
          </a:p>
          <a:p>
            <a:r>
              <a:rPr lang="pt-BR" dirty="0"/>
              <a:t> Logo, não se pode presumir que a existência de local onde se pratica jogo de azar, ainda que de forma irregular, por si só (in </a:t>
            </a:r>
            <a:r>
              <a:rPr lang="pt-BR" dirty="0" err="1"/>
              <a:t>re</a:t>
            </a:r>
            <a:r>
              <a:rPr lang="pt-BR" dirty="0"/>
              <a:t> </a:t>
            </a:r>
            <a:r>
              <a:rPr lang="pt-BR" dirty="0" err="1"/>
              <a:t>ipsa</a:t>
            </a:r>
            <a:r>
              <a:rPr lang="pt-BR" dirty="0"/>
              <a:t>), gere dano moral difuso, à toda coletividade. Note-se que tais danos não foram devidamente descritos e nem provados. Assim, não restou comprovado o efetivo dano a coletividade capaz de atribuir aos réus a obrigação de indenizar, é preciso que o fato transgressor seja de razoável significância e desborde os limites da tolerabilidade, bem como que efetivamente atinja a coletividade.</a:t>
            </a:r>
          </a:p>
          <a:p>
            <a:endParaRPr lang="pt-BR" dirty="0"/>
          </a:p>
        </p:txBody>
      </p:sp>
    </p:spTree>
    <p:extLst>
      <p:ext uri="{BB962C8B-B14F-4D97-AF65-F5344CB8AC3E}">
        <p14:creationId xmlns:p14="http://schemas.microsoft.com/office/powerpoint/2010/main" val="316301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EC319-7E71-4511-A988-DD0F0C4E2F70}"/>
              </a:ext>
            </a:extLst>
          </p:cNvPr>
          <p:cNvSpPr>
            <a:spLocks noGrp="1"/>
          </p:cNvSpPr>
          <p:nvPr>
            <p:ph type="title"/>
          </p:nvPr>
        </p:nvSpPr>
        <p:spPr>
          <a:xfrm>
            <a:off x="838200" y="365126"/>
            <a:ext cx="10515600" cy="802492"/>
          </a:xfrm>
          <a:solidFill>
            <a:srgbClr val="00B0F0"/>
          </a:solidFill>
        </p:spPr>
        <p:txBody>
          <a:bodyPr/>
          <a:lstStyle/>
          <a:p>
            <a:r>
              <a:rPr lang="pt-BR" dirty="0"/>
              <a:t>Contravenções Penais</a:t>
            </a:r>
          </a:p>
        </p:txBody>
      </p:sp>
      <p:sp>
        <p:nvSpPr>
          <p:cNvPr id="3" name="Espaço Reservado para Conteúdo 2">
            <a:extLst>
              <a:ext uri="{FF2B5EF4-FFF2-40B4-BE49-F238E27FC236}">
                <a16:creationId xmlns:a16="http://schemas.microsoft.com/office/drawing/2014/main" id="{75ECB9EB-414D-48C3-8B71-425E1175AB19}"/>
              </a:ext>
            </a:extLst>
          </p:cNvPr>
          <p:cNvSpPr>
            <a:spLocks noGrp="1"/>
          </p:cNvSpPr>
          <p:nvPr>
            <p:ph idx="1"/>
          </p:nvPr>
        </p:nvSpPr>
        <p:spPr>
          <a:xfrm>
            <a:off x="838200" y="1167619"/>
            <a:ext cx="10515600" cy="5009344"/>
          </a:xfrm>
          <a:solidFill>
            <a:srgbClr val="FFC000"/>
          </a:solidFill>
        </p:spPr>
        <p:txBody>
          <a:bodyPr>
            <a:normAutofit fontScale="47500" lnSpcReduction="20000"/>
          </a:bodyPr>
          <a:lstStyle/>
          <a:p>
            <a:r>
              <a:rPr lang="pt-BR" dirty="0"/>
              <a:t>CAPÍTULO VII</a:t>
            </a:r>
          </a:p>
          <a:p>
            <a:r>
              <a:rPr lang="pt-BR" dirty="0"/>
              <a:t>DAS CONTRAVENÇÕES RELATIVAS À POLÍCIA DE COSTUMES</a:t>
            </a:r>
          </a:p>
          <a:p>
            <a:r>
              <a:rPr lang="pt-BR" dirty="0"/>
              <a:t>        Art. 50. Estabelecer ou explorar jogo de azar em lugar público ou acessível ao público, mediante o pagamento de entrada ou sem ele:       </a:t>
            </a:r>
          </a:p>
          <a:p>
            <a:r>
              <a:rPr lang="pt-BR" dirty="0"/>
              <a:t> </a:t>
            </a:r>
          </a:p>
          <a:p>
            <a:r>
              <a:rPr lang="pt-BR" dirty="0"/>
              <a:t>        Pena – prisão simples, de três meses a um ano, e multa, de dois a quinze contos de réis, estendendo-se os efeitos da condenação à perda dos moveis e objetos de decoração do local.</a:t>
            </a:r>
          </a:p>
          <a:p>
            <a:r>
              <a:rPr lang="pt-BR" dirty="0"/>
              <a:t>        § 1º A pena é aumentada de um terço, se existe entre os empregados ou participa do jogo pessoa menor de dezoito anos.</a:t>
            </a:r>
          </a:p>
          <a:p>
            <a:r>
              <a:rPr lang="pt-BR" dirty="0"/>
              <a:t>        </a:t>
            </a:r>
            <a:r>
              <a:rPr lang="pt-BR" strike="sngStrike" dirty="0"/>
              <a:t>§ 2º Incorre na pena de multa, de duzentos mil réis a dois contos de réis, quem é encontrado a participar do jogo, como ponteiro ou apostador.</a:t>
            </a:r>
            <a:endParaRPr lang="pt-BR" dirty="0"/>
          </a:p>
          <a:p>
            <a:r>
              <a:rPr lang="pt-BR" dirty="0"/>
              <a:t>§ 2</a:t>
            </a:r>
            <a:r>
              <a:rPr lang="pt-BR" u="sng" baseline="30000" dirty="0"/>
              <a:t>o</a:t>
            </a:r>
            <a:r>
              <a:rPr lang="pt-BR" dirty="0"/>
              <a:t>  Incorre na pena de multa, de R$ 2.000,00 (dois mil reais) a R$ 200.000,00 (duzentos mil reais), quem é encontrado a participar do jogo, </a:t>
            </a:r>
            <a:r>
              <a:rPr lang="pt-BR" b="1" dirty="0"/>
              <a:t>ainda que pela internet</a:t>
            </a:r>
            <a:r>
              <a:rPr lang="pt-BR" dirty="0"/>
              <a:t> ou por qualquer outro meio de comunicação, como ponteiro ou apostador.</a:t>
            </a:r>
            <a:r>
              <a:rPr lang="pt-BR" u="sng" dirty="0">
                <a:hlinkClick r:id="rId2"/>
              </a:rPr>
              <a:t> (Redação dada pela Lei nº 13.155, de 2015)</a:t>
            </a:r>
            <a:endParaRPr lang="pt-BR" dirty="0"/>
          </a:p>
          <a:p>
            <a:r>
              <a:rPr lang="pt-BR" dirty="0"/>
              <a:t>        § 3º Consideram-se, jogos de azar:</a:t>
            </a:r>
          </a:p>
          <a:p>
            <a:r>
              <a:rPr lang="pt-BR" dirty="0"/>
              <a:t>        a) o jogo em que o ganho e a perda dependem exclusiva ou principalmente da sorte;</a:t>
            </a:r>
          </a:p>
          <a:p>
            <a:r>
              <a:rPr lang="pt-BR" dirty="0"/>
              <a:t>        b) as apostas sobre corrida de cavalos fora de hipódromo ou de local onde sejam autorizadas;</a:t>
            </a:r>
          </a:p>
          <a:p>
            <a:r>
              <a:rPr lang="pt-BR" dirty="0"/>
              <a:t>        c) as apostas sobre qualquer outra competição esportiva.</a:t>
            </a:r>
          </a:p>
          <a:p>
            <a:r>
              <a:rPr lang="pt-BR" dirty="0"/>
              <a:t>        § 4º Equiparam-se, para os efeitos penais, a lugar acessível ao público:</a:t>
            </a:r>
          </a:p>
          <a:p>
            <a:r>
              <a:rPr lang="pt-BR" dirty="0"/>
              <a:t>        a) a casa particular em que se realizam jogos de azar, quando deles habitualmente participam pessoas que não sejam da família de quem a ocupa;</a:t>
            </a:r>
          </a:p>
          <a:p>
            <a:r>
              <a:rPr lang="pt-BR" dirty="0"/>
              <a:t>        b) o hotel ou casa de habitação coletiva, a cujos hóspedes e moradores se proporciona jogo de azar;</a:t>
            </a:r>
          </a:p>
          <a:p>
            <a:r>
              <a:rPr lang="pt-BR" dirty="0"/>
              <a:t>        c) a sede ou dependência de sociedade ou associação, em que se realiza jogo de azar;</a:t>
            </a:r>
          </a:p>
          <a:p>
            <a:r>
              <a:rPr lang="pt-BR" dirty="0"/>
              <a:t>        d) o estabelecimento destinado à exploração de jogo de azar, ainda que se dissimule esse destino.</a:t>
            </a:r>
          </a:p>
          <a:p>
            <a:endParaRPr lang="pt-BR" dirty="0"/>
          </a:p>
        </p:txBody>
      </p:sp>
    </p:spTree>
    <p:extLst>
      <p:ext uri="{BB962C8B-B14F-4D97-AF65-F5344CB8AC3E}">
        <p14:creationId xmlns:p14="http://schemas.microsoft.com/office/powerpoint/2010/main" val="1578056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65186D-D1FF-4238-8085-BB062BE7D444}"/>
              </a:ext>
            </a:extLst>
          </p:cNvPr>
          <p:cNvSpPr>
            <a:spLocks noGrp="1"/>
          </p:cNvSpPr>
          <p:nvPr>
            <p:ph type="title"/>
          </p:nvPr>
        </p:nvSpPr>
        <p:spPr>
          <a:xfrm>
            <a:off x="839788" y="365126"/>
            <a:ext cx="10515600" cy="549274"/>
          </a:xfrm>
          <a:solidFill>
            <a:srgbClr val="7030A0"/>
          </a:solidFill>
        </p:spPr>
        <p:txBody>
          <a:bodyPr>
            <a:normAutofit fontScale="90000"/>
          </a:bodyPr>
          <a:lstStyle/>
          <a:p>
            <a:r>
              <a:rPr lang="pt-BR" dirty="0">
                <a:solidFill>
                  <a:schemeClr val="bg1"/>
                </a:solidFill>
              </a:rPr>
              <a:t>Comparação jurisprudencial</a:t>
            </a:r>
          </a:p>
        </p:txBody>
      </p:sp>
      <p:sp>
        <p:nvSpPr>
          <p:cNvPr id="5" name="Espaço Reservado para Texto 4">
            <a:extLst>
              <a:ext uri="{FF2B5EF4-FFF2-40B4-BE49-F238E27FC236}">
                <a16:creationId xmlns:a16="http://schemas.microsoft.com/office/drawing/2014/main" id="{BC36007A-5B94-4F47-BBC7-CDDA91252D18}"/>
              </a:ext>
            </a:extLst>
          </p:cNvPr>
          <p:cNvSpPr>
            <a:spLocks noGrp="1"/>
          </p:cNvSpPr>
          <p:nvPr>
            <p:ph type="body" idx="1"/>
          </p:nvPr>
        </p:nvSpPr>
        <p:spPr/>
        <p:txBody>
          <a:bodyPr>
            <a:normAutofit fontScale="85000" lnSpcReduction="20000"/>
          </a:bodyPr>
          <a:lstStyle/>
          <a:p>
            <a:r>
              <a:rPr lang="pt-BR" dirty="0"/>
              <a:t>STF HC 129225</a:t>
            </a:r>
          </a:p>
        </p:txBody>
      </p:sp>
      <p:sp>
        <p:nvSpPr>
          <p:cNvPr id="6" name="Espaço Reservado para Conteúdo 5">
            <a:extLst>
              <a:ext uri="{FF2B5EF4-FFF2-40B4-BE49-F238E27FC236}">
                <a16:creationId xmlns:a16="http://schemas.microsoft.com/office/drawing/2014/main" id="{7F738F20-519B-42D5-BAC6-75DE378C52D6}"/>
              </a:ext>
            </a:extLst>
          </p:cNvPr>
          <p:cNvSpPr>
            <a:spLocks noGrp="1"/>
          </p:cNvSpPr>
          <p:nvPr>
            <p:ph sz="half" idx="2"/>
          </p:nvPr>
        </p:nvSpPr>
        <p:spPr>
          <a:solidFill>
            <a:srgbClr val="FFC000"/>
          </a:solidFill>
        </p:spPr>
        <p:txBody>
          <a:bodyPr>
            <a:normAutofit fontScale="77500" lnSpcReduction="20000"/>
          </a:bodyPr>
          <a:lstStyle/>
          <a:p>
            <a:pPr marL="0" indent="0" algn="just">
              <a:buNone/>
            </a:pPr>
            <a:r>
              <a:rPr lang="pt-BR" dirty="0"/>
              <a:t>Ante esses fatos, </a:t>
            </a:r>
            <a:r>
              <a:rPr lang="pt-BR" dirty="0" err="1"/>
              <a:t>irresignam-se</a:t>
            </a:r>
            <a:r>
              <a:rPr lang="pt-BR" dirty="0"/>
              <a:t> os pacientes, inobstante reconheçam, ao menos em tese, a exploração do jogo do bicho, não vislumbram (porque a inicial acusatória não realiza a adequação fato-tipo) em que momento desempenharam tantas outras condutas que possam ser delineadas em diversos tipos penais, a saber: formação de quadrilha armada (Art. 288, parágrafo único do CP); crime contra a economia popular (inciso IX do art. 2º, da Lei 1521/51); lavagem de dinheiro (Art. 1º da Lei 9.613/98); formação de cartel (Art. 4º da Lei 8.137/90) e falsidade ideológica (Art. 299 do CP).</a:t>
            </a:r>
          </a:p>
        </p:txBody>
      </p:sp>
      <p:sp>
        <p:nvSpPr>
          <p:cNvPr id="7" name="Espaço Reservado para Texto 6">
            <a:extLst>
              <a:ext uri="{FF2B5EF4-FFF2-40B4-BE49-F238E27FC236}">
                <a16:creationId xmlns:a16="http://schemas.microsoft.com/office/drawing/2014/main" id="{3C8FCB6F-DDAD-4B44-8068-E6B337981C10}"/>
              </a:ext>
            </a:extLst>
          </p:cNvPr>
          <p:cNvSpPr>
            <a:spLocks noGrp="1"/>
          </p:cNvSpPr>
          <p:nvPr>
            <p:ph type="body" sz="quarter" idx="3"/>
          </p:nvPr>
        </p:nvSpPr>
        <p:spPr>
          <a:xfrm>
            <a:off x="6172200" y="1681163"/>
            <a:ext cx="5183188" cy="687964"/>
          </a:xfrm>
        </p:spPr>
        <p:txBody>
          <a:bodyPr>
            <a:normAutofit fontScale="85000" lnSpcReduction="20000"/>
          </a:bodyPr>
          <a:lstStyle/>
          <a:p>
            <a:r>
              <a:rPr lang="pt-BR" dirty="0"/>
              <a:t>STJ Conflito de </a:t>
            </a:r>
            <a:r>
              <a:rPr lang="pt-BR" dirty="0" err="1"/>
              <a:t>Competencia</a:t>
            </a:r>
            <a:r>
              <a:rPr lang="pt-BR" dirty="0"/>
              <a:t> 161.123</a:t>
            </a:r>
          </a:p>
          <a:p>
            <a:r>
              <a:rPr lang="pt-BR" dirty="0"/>
              <a:t>Bitcoins</a:t>
            </a:r>
          </a:p>
        </p:txBody>
      </p:sp>
      <p:sp>
        <p:nvSpPr>
          <p:cNvPr id="8" name="Espaço Reservado para Conteúdo 7">
            <a:extLst>
              <a:ext uri="{FF2B5EF4-FFF2-40B4-BE49-F238E27FC236}">
                <a16:creationId xmlns:a16="http://schemas.microsoft.com/office/drawing/2014/main" id="{B44CBFC6-7257-45D8-A36B-87FBD511B3FE}"/>
              </a:ext>
            </a:extLst>
          </p:cNvPr>
          <p:cNvSpPr>
            <a:spLocks noGrp="1"/>
          </p:cNvSpPr>
          <p:nvPr>
            <p:ph sz="quarter" idx="4"/>
          </p:nvPr>
        </p:nvSpPr>
        <p:spPr>
          <a:solidFill>
            <a:srgbClr val="FFC000"/>
          </a:solidFill>
        </p:spPr>
        <p:txBody>
          <a:bodyPr>
            <a:normAutofit fontScale="77500" lnSpcReduction="20000"/>
          </a:bodyPr>
          <a:lstStyle/>
          <a:p>
            <a:endParaRPr lang="pt-BR" dirty="0"/>
          </a:p>
          <a:p>
            <a:pPr algn="just"/>
            <a:r>
              <a:rPr lang="pt-BR" dirty="0"/>
              <a:t> A operação envolvendo compra ou venda de criptomoedas não encontra regulação no ordenamento jurídico pátrio, pois as </a:t>
            </a:r>
            <a:r>
              <a:rPr lang="pt-BR" i="1" dirty="0"/>
              <a:t>moedas virtuais </a:t>
            </a:r>
            <a:r>
              <a:rPr lang="pt-BR" dirty="0"/>
              <a:t>não são tidas pelo Banco Central do Brasil (BCB) como moeda, nem são consideradas como valor mobiliário pela Comissão de Valores Mobiliários (CVM), não caracterizando sua negociação, por si só, os crimes tipificados nos </a:t>
            </a:r>
            <a:r>
              <a:rPr lang="pt-BR" dirty="0" err="1"/>
              <a:t>arts</a:t>
            </a:r>
            <a:r>
              <a:rPr lang="pt-BR" dirty="0"/>
              <a:t>. 7º, II, e 11, ambos da Lei n. 7.492/1986, nem mesmo o delito previsto no art. 27-E da Lei n. 6.385/1976.</a:t>
            </a:r>
          </a:p>
        </p:txBody>
      </p:sp>
    </p:spTree>
    <p:extLst>
      <p:ext uri="{BB962C8B-B14F-4D97-AF65-F5344CB8AC3E}">
        <p14:creationId xmlns:p14="http://schemas.microsoft.com/office/powerpoint/2010/main" val="414833211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2492</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Calibri Light</vt:lpstr>
      <vt:lpstr>Tema do Office</vt:lpstr>
      <vt:lpstr>Crimes contra a Economia Popular</vt:lpstr>
      <vt:lpstr>Getúlio Vargas – eleição democrática</vt:lpstr>
      <vt:lpstr>Conceito: ideias primarias de atividades econômicas que prejudicam a coletividade</vt:lpstr>
      <vt:lpstr>Tipos: Pena de 06 meses a 02 anos</vt:lpstr>
      <vt:lpstr>Normal fornecimento de produtos básico l1521</vt:lpstr>
      <vt:lpstr>Lei 8.137/90 (Fernando Collor)</vt:lpstr>
      <vt:lpstr>TJSP_ Apelação nº 1016229-25.2016.8.26.0562 -Voto nº 152688</vt:lpstr>
      <vt:lpstr>Contravenções Penais</vt:lpstr>
      <vt:lpstr>Comparação jurisprudencial</vt:lpstr>
      <vt:lpstr>Temas Finais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Victor Gabriel Rodriguez</dc:creator>
  <cp:lastModifiedBy>Victor Gabriel Rodriguez</cp:lastModifiedBy>
  <cp:revision>6</cp:revision>
  <dcterms:created xsi:type="dcterms:W3CDTF">2020-03-31T14:04:21Z</dcterms:created>
  <dcterms:modified xsi:type="dcterms:W3CDTF">2020-03-31T15:04:37Z</dcterms:modified>
</cp:coreProperties>
</file>