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7" r:id="rId3"/>
    <p:sldId id="258" r:id="rId4"/>
    <p:sldId id="259" r:id="rId5"/>
    <p:sldId id="260" r:id="rId6"/>
    <p:sldId id="283" r:id="rId7"/>
    <p:sldId id="277" r:id="rId8"/>
    <p:sldId id="285" r:id="rId9"/>
    <p:sldId id="280" r:id="rId10"/>
    <p:sldId id="291" r:id="rId11"/>
    <p:sldId id="281" r:id="rId12"/>
    <p:sldId id="292" r:id="rId13"/>
    <p:sldId id="293" r:id="rId14"/>
    <p:sldId id="294" r:id="rId15"/>
    <p:sldId id="295" r:id="rId16"/>
    <p:sldId id="284" r:id="rId17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65" charset="0"/>
        <a:ea typeface="Arial" pitchFamily="-65" charset="0"/>
        <a:cs typeface="Arial" pitchFamily="-65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65" charset="0"/>
        <a:ea typeface="Arial" pitchFamily="-65" charset="0"/>
        <a:cs typeface="Arial" pitchFamily="-65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65" charset="0"/>
        <a:ea typeface="Arial" pitchFamily="-65" charset="0"/>
        <a:cs typeface="Arial" pitchFamily="-65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65" charset="0"/>
        <a:ea typeface="Arial" pitchFamily="-65" charset="0"/>
        <a:cs typeface="Arial" pitchFamily="-65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65" charset="0"/>
        <a:ea typeface="Arial" pitchFamily="-65" charset="0"/>
        <a:cs typeface="Arial" pitchFamily="-65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pitchFamily="-65" charset="0"/>
        <a:ea typeface="Arial" pitchFamily="-65" charset="0"/>
        <a:cs typeface="Arial" pitchFamily="-65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pitchFamily="-65" charset="0"/>
        <a:ea typeface="Arial" pitchFamily="-65" charset="0"/>
        <a:cs typeface="Arial" pitchFamily="-65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pitchFamily="-65" charset="0"/>
        <a:ea typeface="Arial" pitchFamily="-65" charset="0"/>
        <a:cs typeface="Arial" pitchFamily="-65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pitchFamily="-65" charset="0"/>
        <a:ea typeface="Arial" pitchFamily="-65" charset="0"/>
        <a:cs typeface="Arial" pitchFamily="-65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2" d="100"/>
          <a:sy n="62" d="100"/>
        </p:scale>
        <p:origin x="-588" y="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155B4ED2-B804-F045-A47C-0C9CC73ACF22}" type="datetimeFigureOut">
              <a:rPr lang="pt-BR"/>
              <a:pPr>
                <a:defRPr/>
              </a:pPr>
              <a:t>24/03/2015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88D5A3FD-0C29-654D-9951-DAE2D37FDB5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715314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-65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-65" charset="0"/>
              </a:defRPr>
            </a:lvl1pPr>
          </a:lstStyle>
          <a:p>
            <a:pPr>
              <a:defRPr/>
            </a:pPr>
            <a:fld id="{629C0076-C114-1C45-9008-51D4E88A5D95}" type="datetime1">
              <a:rPr lang="pt-BR"/>
              <a:pPr>
                <a:defRPr/>
              </a:pPr>
              <a:t>24/03/2015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pt-BR" noProof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pt-BR" noProof="0"/>
              <a:t>Clique para editar os estilos do texto mestre</a:t>
            </a:r>
          </a:p>
          <a:p>
            <a:pPr lvl="1"/>
            <a:r>
              <a:rPr lang="pt-BR" noProof="0"/>
              <a:t>Segundo nível</a:t>
            </a:r>
          </a:p>
          <a:p>
            <a:pPr lvl="2"/>
            <a:r>
              <a:rPr lang="pt-BR" noProof="0"/>
              <a:t>Terceiro nível</a:t>
            </a:r>
          </a:p>
          <a:p>
            <a:pPr lvl="3"/>
            <a:r>
              <a:rPr lang="pt-BR" noProof="0"/>
              <a:t>Quarto nível</a:t>
            </a:r>
          </a:p>
          <a:p>
            <a:pPr lvl="4"/>
            <a:r>
              <a:rPr lang="pt-BR" noProof="0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-65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-65" charset="0"/>
              </a:defRPr>
            </a:lvl1pPr>
          </a:lstStyle>
          <a:p>
            <a:pPr>
              <a:defRPr/>
            </a:pPr>
            <a:fld id="{7663DAD9-93B6-2446-BEA9-B875A02CACD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1468566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9" charset="-128"/>
        <a:cs typeface="ＭＳ Ｐゴシック" pitchFamily="-109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9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9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9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9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pt-BR" smtClean="0"/>
              <a:t>Clique para editar o estilo do subtítulo mestre</a:t>
            </a:r>
            <a:endParaRPr lang="en-US"/>
          </a:p>
        </p:txBody>
      </p:sp>
      <p:sp>
        <p:nvSpPr>
          <p:cNvPr id="4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E3E1D7"/>
                </a:solidFill>
              </a:defRPr>
            </a:lvl1pPr>
          </a:lstStyle>
          <a:p>
            <a:pPr>
              <a:defRPr/>
            </a:pPr>
            <a:fld id="{26449997-C2D3-1042-97D3-5D6656D7BE5C}" type="datetime1">
              <a:rPr lang="pt-BR"/>
              <a:pPr>
                <a:defRPr/>
              </a:pPr>
              <a:t>24/03/2015</a:t>
            </a:fld>
            <a:endParaRPr lang="pt-BR"/>
          </a:p>
        </p:txBody>
      </p:sp>
      <p:sp>
        <p:nvSpPr>
          <p:cNvPr id="5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E3E1D7"/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E3E1D7"/>
                </a:solidFill>
              </a:defRPr>
            </a:lvl1pPr>
          </a:lstStyle>
          <a:p>
            <a:pPr>
              <a:defRPr/>
            </a:pPr>
            <a:fld id="{30773995-3E79-4E49-AF6B-30F5EC343F6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AA9E49-18A2-D74D-A94F-B684623CDA68}" type="datetime1">
              <a:rPr lang="pt-BR"/>
              <a:pPr>
                <a:defRPr/>
              </a:pPr>
              <a:t>24/03/2015</a:t>
            </a:fld>
            <a:endParaRPr lang="pt-BR"/>
          </a:p>
        </p:txBody>
      </p:sp>
      <p:sp>
        <p:nvSpPr>
          <p:cNvPr id="5" name="Espaço Reservado para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1E9219-C000-C14C-9934-3D4434B3EB3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3384F8-58EE-524C-89E8-C4311C5575A4}" type="datetime1">
              <a:rPr lang="pt-BR"/>
              <a:pPr>
                <a:defRPr/>
              </a:pPr>
              <a:t>24/03/2015</a:t>
            </a:fld>
            <a:endParaRPr lang="pt-BR"/>
          </a:p>
        </p:txBody>
      </p:sp>
      <p:sp>
        <p:nvSpPr>
          <p:cNvPr id="5" name="Espaço Reservado para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FEFA02-FACC-EC42-A4E4-057458F794B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C5ED87-AA2D-6848-8953-563380E997F2}" type="datetime1">
              <a:rPr lang="pt-BR"/>
              <a:pPr>
                <a:defRPr/>
              </a:pPr>
              <a:t>24/03/2015</a:t>
            </a:fld>
            <a:endParaRPr lang="pt-BR"/>
          </a:p>
        </p:txBody>
      </p:sp>
      <p:sp>
        <p:nvSpPr>
          <p:cNvPr id="5" name="Espaço Reservado para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E694E0-610F-ED46-B1A4-74149B3A5B0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E3E1D7"/>
                </a:solidFill>
              </a:defRPr>
            </a:lvl1pPr>
          </a:lstStyle>
          <a:p>
            <a:pPr>
              <a:defRPr/>
            </a:pPr>
            <a:fld id="{6428C589-1730-CB46-A52B-1D8CB3916A73}" type="datetime1">
              <a:rPr lang="pt-BR"/>
              <a:pPr>
                <a:defRPr/>
              </a:pPr>
              <a:t>24/03/2015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E3E1D7"/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E3E1D7"/>
                </a:solidFill>
              </a:defRPr>
            </a:lvl1pPr>
          </a:lstStyle>
          <a:p>
            <a:pPr>
              <a:defRPr/>
            </a:pPr>
            <a:fld id="{E952850C-F9E9-5943-A627-89BF924108C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753A6E-6C72-534C-B8C9-F6007EA9C7B6}" type="datetime1">
              <a:rPr lang="pt-BR"/>
              <a:pPr>
                <a:defRPr/>
              </a:pPr>
              <a:t>24/03/2015</a:t>
            </a:fld>
            <a:endParaRPr lang="pt-BR"/>
          </a:p>
        </p:txBody>
      </p:sp>
      <p:sp>
        <p:nvSpPr>
          <p:cNvPr id="6" name="Espaço Reservado para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6F18A2-D592-6747-BC6D-A24311805D0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7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6A6F89-F960-D945-ABDA-E71842D2ECE1}" type="datetime1">
              <a:rPr lang="pt-BR"/>
              <a:pPr>
                <a:defRPr/>
              </a:pPr>
              <a:t>24/03/2015</a:t>
            </a:fld>
            <a:endParaRPr lang="pt-BR"/>
          </a:p>
        </p:txBody>
      </p:sp>
      <p:sp>
        <p:nvSpPr>
          <p:cNvPr id="8" name="Espaço Reservado para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EA8905-7828-564F-B5DD-D0EED50A980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BCF4A4-4611-674D-AA93-0A28279F199F}" type="datetime1">
              <a:rPr lang="pt-BR"/>
              <a:pPr>
                <a:defRPr/>
              </a:pPr>
              <a:t>24/03/2015</a:t>
            </a:fld>
            <a:endParaRPr lang="pt-BR"/>
          </a:p>
        </p:txBody>
      </p:sp>
      <p:sp>
        <p:nvSpPr>
          <p:cNvPr id="4" name="Espaço Reservado para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A6DD06-7F1F-454E-8962-E22A77B09E2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6D1329-26A5-B347-B54F-9F69BDDC45D7}" type="datetime1">
              <a:rPr lang="pt-BR"/>
              <a:pPr>
                <a:defRPr/>
              </a:pPr>
              <a:t>24/03/2015</a:t>
            </a:fld>
            <a:endParaRPr lang="pt-BR"/>
          </a:p>
        </p:txBody>
      </p:sp>
      <p:sp>
        <p:nvSpPr>
          <p:cNvPr id="3" name="Espaço Reservado para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F42445-6C15-3D4B-90A4-51676EFC695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E7EA6F-5D6D-F448-BBBB-E178890D84D4}" type="datetime1">
              <a:rPr lang="pt-BR"/>
              <a:pPr>
                <a:defRPr/>
              </a:pPr>
              <a:t>24/03/2015</a:t>
            </a:fld>
            <a:endParaRPr lang="pt-BR"/>
          </a:p>
        </p:txBody>
      </p:sp>
      <p:sp>
        <p:nvSpPr>
          <p:cNvPr id="6" name="Espaço Reservado para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52312D-9E8B-134C-9524-DEAE12A5B9B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com Único Canto Aparado e Arredondado 13"/>
          <p:cNvSpPr>
            <a:spLocks/>
          </p:cNvSpPr>
          <p:nvPr/>
        </p:nvSpPr>
        <p:spPr bwMode="auto">
          <a:xfrm rot="420000" flipV="1">
            <a:off x="3165475" y="1108075"/>
            <a:ext cx="5257800" cy="4114800"/>
          </a:xfrm>
          <a:custGeom>
            <a:avLst/>
            <a:gdLst>
              <a:gd name="T0" fmla="*/ 5257800 w 5257800"/>
              <a:gd name="T1" fmla="*/ 2057400 h 4114800"/>
              <a:gd name="T2" fmla="*/ 2628900 w 5257800"/>
              <a:gd name="T3" fmla="*/ 4114800 h 4114800"/>
              <a:gd name="T4" fmla="*/ 0 w 5257800"/>
              <a:gd name="T5" fmla="*/ 2057400 h 4114800"/>
              <a:gd name="T6" fmla="*/ 2628900 w 5257800"/>
              <a:gd name="T7" fmla="*/ 0 h 4114800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0 w 5257800"/>
              <a:gd name="T13" fmla="*/ 0 h 4114800"/>
              <a:gd name="T14" fmla="*/ 5182785 w 5257800"/>
              <a:gd name="T15" fmla="*/ 4114800 h 41148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257800" h="4114800">
                <a:moveTo>
                  <a:pt x="0" y="0"/>
                </a:moveTo>
                <a:lnTo>
                  <a:pt x="5107774" y="0"/>
                </a:lnTo>
                <a:lnTo>
                  <a:pt x="5257800" y="150026"/>
                </a:lnTo>
                <a:lnTo>
                  <a:pt x="5257800" y="4114800"/>
                </a:lnTo>
                <a:lnTo>
                  <a:pt x="0" y="411480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3175" cap="rnd" cmpd="sng">
            <a:solidFill>
              <a:srgbClr val="C0C0C0"/>
            </a:solidFill>
            <a:prstDash val="solid"/>
            <a:round/>
            <a:headEnd/>
            <a:tailEnd/>
          </a:ln>
          <a:effectLst>
            <a:outerShdw blurRad="63500" dist="38500" dir="7500041" sx="98500" sy="100079" kx="99984" algn="tl" rotWithShape="0">
              <a:srgbClr val="000000">
                <a:alpha val="25000"/>
              </a:srgbClr>
            </a:outerShdw>
          </a:effectLst>
        </p:spPr>
        <p:txBody>
          <a:bodyPr anchor="ctr">
            <a:prstTxWarp prst="textNoShape">
              <a:avLst/>
            </a:prstTxWarp>
          </a:bodyPr>
          <a:lstStyle/>
          <a:p>
            <a:pPr>
              <a:defRPr/>
            </a:pPr>
            <a:endParaRPr lang="pt-BR"/>
          </a:p>
        </p:txBody>
      </p:sp>
      <p:sp>
        <p:nvSpPr>
          <p:cNvPr id="6" name="Triângulo retângulo 14"/>
          <p:cNvSpPr>
            <a:spLocks noChangeArrowheads="1"/>
          </p:cNvSpPr>
          <p:nvPr/>
        </p:nvSpPr>
        <p:spPr bwMode="auto"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>
            <a:solidFill>
              <a:srgbClr val="FFFFFF"/>
            </a:solidFill>
            <a:bevel/>
            <a:headEnd/>
            <a:tailEnd/>
          </a:ln>
          <a:effectLst>
            <a:outerShdw blurRad="63500" dist="6350" dir="12899787" algn="tl" rotWithShape="0">
              <a:srgbClr val="000000">
                <a:alpha val="46999"/>
              </a:srgbClr>
            </a:outerShdw>
          </a:effectLst>
        </p:spPr>
        <p:txBody>
          <a:bodyPr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Constantia" pitchFamily="-65" charset="0"/>
            </a:endParaRPr>
          </a:p>
        </p:txBody>
      </p:sp>
      <p:sp>
        <p:nvSpPr>
          <p:cNvPr id="7" name="Forma livre 15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Constantia" pitchFamily="-65" charset="0"/>
            </a:endParaRPr>
          </a:p>
        </p:txBody>
      </p:sp>
      <p:sp>
        <p:nvSpPr>
          <p:cNvPr id="8" name="Forma livre 16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Constantia" pitchFamily="-65" charset="0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pt-BR" noProof="0" smtClean="0"/>
              <a:t>Clique no ícone para adicionar uma imagem</a:t>
            </a:r>
            <a:endParaRPr lang="en-US" noProof="0" dirty="0"/>
          </a:p>
        </p:txBody>
      </p:sp>
      <p:sp>
        <p:nvSpPr>
          <p:cNvPr id="9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B9471B-AABF-AB4C-A899-42CDE5D126DD}" type="datetime1">
              <a:rPr lang="pt-BR"/>
              <a:pPr>
                <a:defRPr/>
              </a:pPr>
              <a:t>24/03/2015</a:t>
            </a:fld>
            <a:endParaRPr lang="pt-BR"/>
          </a:p>
        </p:txBody>
      </p:sp>
      <p:sp>
        <p:nvSpPr>
          <p:cNvPr id="10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1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38A2DB-A29C-9140-BDD1-DD0114618DB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ço Reservado para Título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1027" name="Espaço Reservado para Texto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1D4577"/>
                </a:solidFill>
              </a:defRPr>
            </a:lvl1pPr>
          </a:lstStyle>
          <a:p>
            <a:pPr>
              <a:defRPr/>
            </a:pPr>
            <a:fld id="{1B357A91-42A8-C64C-A3B0-35CC696F46C3}" type="datetime1">
              <a:rPr lang="pt-BR"/>
              <a:pPr>
                <a:defRPr/>
              </a:pPr>
              <a:t>24/03/2015</a:t>
            </a:fld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1D4577"/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1D4577"/>
                </a:solidFill>
              </a:defRPr>
            </a:lvl1pPr>
          </a:lstStyle>
          <a:p>
            <a:pPr>
              <a:defRPr/>
            </a:pPr>
            <a:fld id="{BA9BBD82-5F55-6D40-BE3B-19164BB3350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  <p:grpSp>
        <p:nvGrpSpPr>
          <p:cNvPr id="1031" name="Grupo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orma liv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Forma liv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93" r:id="rId1"/>
    <p:sldLayoutId id="2147483785" r:id="rId2"/>
    <p:sldLayoutId id="2147483794" r:id="rId3"/>
    <p:sldLayoutId id="2147483786" r:id="rId4"/>
    <p:sldLayoutId id="2147483787" r:id="rId5"/>
    <p:sldLayoutId id="2147483788" r:id="rId6"/>
    <p:sldLayoutId id="2147483789" r:id="rId7"/>
    <p:sldLayoutId id="2147483790" r:id="rId8"/>
    <p:sldLayoutId id="2147483795" r:id="rId9"/>
    <p:sldLayoutId id="2147483791" r:id="rId10"/>
    <p:sldLayoutId id="2147483792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ＭＳ Ｐゴシック" pitchFamily="-65" charset="-128"/>
          <a:cs typeface="ＭＳ Ｐゴシック" pitchFamily="-65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-109" charset="0"/>
          <a:ea typeface="ＭＳ Ｐゴシック" pitchFamily="-65" charset="-128"/>
          <a:cs typeface="ＭＳ Ｐゴシック" pitchFamily="-65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-109" charset="0"/>
          <a:ea typeface="ＭＳ Ｐゴシック" pitchFamily="-65" charset="-128"/>
          <a:cs typeface="ＭＳ Ｐゴシック" pitchFamily="-65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-109" charset="0"/>
          <a:ea typeface="ＭＳ Ｐゴシック" pitchFamily="-65" charset="-128"/>
          <a:cs typeface="ＭＳ Ｐゴシック" pitchFamily="-65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-109" charset="0"/>
          <a:ea typeface="ＭＳ Ｐゴシック" pitchFamily="-65" charset="-128"/>
          <a:cs typeface="ＭＳ Ｐゴシック" pitchFamily="-65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-10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-10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-10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-109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9BBB59"/>
        </a:buClr>
        <a:buSzPct val="95000"/>
        <a:buFont typeface="Wingdings 2" pitchFamily="-65" charset="2"/>
        <a:buChar char=""/>
        <a:defRPr sz="2600" kern="1200">
          <a:solidFill>
            <a:schemeClr val="tx1"/>
          </a:solidFill>
          <a:latin typeface="+mn-lt"/>
          <a:ea typeface="ＭＳ Ｐゴシック" pitchFamily="-65" charset="-128"/>
          <a:cs typeface="ＭＳ Ｐゴシック" pitchFamily="-65" charset="-128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-65" charset="2"/>
        <a:buChar char=""/>
        <a:defRPr sz="2400" kern="1200">
          <a:solidFill>
            <a:schemeClr val="tx1"/>
          </a:solidFill>
          <a:latin typeface="+mn-lt"/>
          <a:ea typeface="ＭＳ Ｐゴシック" pitchFamily="-109" charset="-128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-65" charset="2"/>
        <a:buChar char=""/>
        <a:defRPr sz="2100" kern="1200">
          <a:solidFill>
            <a:schemeClr val="tx1"/>
          </a:solidFill>
          <a:latin typeface="+mn-lt"/>
          <a:ea typeface="ＭＳ Ｐゴシック" pitchFamily="-109" charset="-128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9BBB59"/>
        </a:buClr>
        <a:buSzPct val="65000"/>
        <a:buFont typeface="Wingdings 2" pitchFamily="-65" charset="2"/>
        <a:buChar char=""/>
        <a:defRPr sz="2000" kern="1200">
          <a:solidFill>
            <a:schemeClr val="tx1"/>
          </a:solidFill>
          <a:latin typeface="+mn-lt"/>
          <a:ea typeface="ＭＳ Ｐゴシック" pitchFamily="-109" charset="-128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8064A2"/>
        </a:buClr>
        <a:buSzPct val="65000"/>
        <a:buFont typeface="Wingdings 2" pitchFamily="-65" charset="2"/>
        <a:buChar char=""/>
        <a:defRPr sz="2000" kern="1200">
          <a:solidFill>
            <a:schemeClr val="tx1"/>
          </a:solidFill>
          <a:latin typeface="+mn-lt"/>
          <a:ea typeface="ＭＳ Ｐゴシック" pitchFamily="-109" charset="-128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fsm.br/revistaeducacao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3568" y="1484784"/>
            <a:ext cx="7851648" cy="18288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t-BR" dirty="0" smtClean="0"/>
              <a:t>Linguagem Natural, Linguagem Artificial e Linguagem Documentária</a:t>
            </a:r>
            <a:endParaRPr lang="pt-BR" dirty="0"/>
          </a:p>
        </p:txBody>
      </p:sp>
      <p:sp>
        <p:nvSpPr>
          <p:cNvPr id="15363" name="Subtítulo 2"/>
          <p:cNvSpPr>
            <a:spLocks noGrp="1"/>
          </p:cNvSpPr>
          <p:nvPr>
            <p:ph type="subTitle" idx="1"/>
          </p:nvPr>
        </p:nvSpPr>
        <p:spPr>
          <a:xfrm>
            <a:off x="533400" y="4365625"/>
            <a:ext cx="7854950" cy="935038"/>
          </a:xfrm>
        </p:spPr>
        <p:txBody>
          <a:bodyPr/>
          <a:lstStyle/>
          <a:p>
            <a:pPr marR="0" algn="ctr" eaLnBrk="1" hangingPunct="1">
              <a:lnSpc>
                <a:spcPct val="90000"/>
              </a:lnSpc>
            </a:pPr>
            <a:r>
              <a:rPr lang="pt-BR" dirty="0"/>
              <a:t>Aula</a:t>
            </a:r>
            <a:r>
              <a:rPr lang="pt-BR" dirty="0" smtClean="0"/>
              <a:t> </a:t>
            </a:r>
            <a:r>
              <a:rPr lang="pt-BR" dirty="0"/>
              <a:t>4</a:t>
            </a:r>
          </a:p>
          <a:p>
            <a:pPr marR="0" algn="ctr" eaLnBrk="1" hangingPunct="1">
              <a:lnSpc>
                <a:spcPct val="90000"/>
              </a:lnSpc>
            </a:pPr>
            <a:r>
              <a:rPr lang="pt-BR" dirty="0" smtClean="0"/>
              <a:t>2015</a:t>
            </a:r>
            <a:endParaRPr lang="pt-B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Controle do vocabulário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 2" pitchFamily="-65" charset="2"/>
              <a:buNone/>
            </a:pPr>
            <a:endParaRPr lang="pt-PT" sz="2800" smtClean="0">
              <a:ea typeface="Times New Roman" pitchFamily="-65" charset="0"/>
              <a:cs typeface="Times New Roman" pitchFamily="-65" charset="0"/>
            </a:endParaRPr>
          </a:p>
          <a:p>
            <a:pPr>
              <a:lnSpc>
                <a:spcPct val="90000"/>
              </a:lnSpc>
              <a:buFont typeface="Wingdings 2" pitchFamily="-65" charset="2"/>
              <a:buNone/>
            </a:pPr>
            <a:r>
              <a:rPr lang="pt-PT" sz="2800" smtClean="0">
                <a:ea typeface="Arial" pitchFamily="-65" charset="0"/>
                <a:cs typeface="Arial" pitchFamily="-65" charset="0"/>
              </a:rPr>
              <a:t>LD </a:t>
            </a:r>
            <a:r>
              <a:rPr lang="pt-PT" sz="2800" smtClean="0">
                <a:ea typeface="Arial" pitchFamily="-65" charset="0"/>
                <a:cs typeface="Arial" pitchFamily="-65" charset="0"/>
                <a:sym typeface="Wingdings" pitchFamily="-65" charset="2"/>
              </a:rPr>
              <a:t></a:t>
            </a:r>
            <a:r>
              <a:rPr lang="pt-PT" sz="2800" smtClean="0">
                <a:ea typeface="Arial" pitchFamily="-65" charset="0"/>
                <a:cs typeface="Arial" pitchFamily="-65" charset="0"/>
              </a:rPr>
              <a:t> controle do vocabulário a partir da organização de um sistema </a:t>
            </a:r>
            <a:r>
              <a:rPr lang="pt-PT" sz="2800" smtClean="0">
                <a:ea typeface="Arial" pitchFamily="-65" charset="0"/>
                <a:cs typeface="Arial" pitchFamily="-65" charset="0"/>
                <a:sym typeface="Wingdings" pitchFamily="-65" charset="2"/>
              </a:rPr>
              <a:t>de significação</a:t>
            </a:r>
            <a:endParaRPr lang="pt-PT" sz="2800" smtClean="0">
              <a:ea typeface="Times New Roman" pitchFamily="-65" charset="0"/>
              <a:cs typeface="Times New Roman" pitchFamily="-65" charset="0"/>
            </a:endParaRPr>
          </a:p>
          <a:p>
            <a:pPr>
              <a:lnSpc>
                <a:spcPct val="90000"/>
              </a:lnSpc>
              <a:buFont typeface="Wingdings 2" pitchFamily="-65" charset="2"/>
              <a:buNone/>
            </a:pPr>
            <a:r>
              <a:rPr lang="pt-PT" sz="2800" smtClean="0">
                <a:ea typeface="Arial" pitchFamily="-65" charset="0"/>
                <a:cs typeface="Arial" pitchFamily="-65" charset="0"/>
              </a:rPr>
              <a:t>		. unidades preferenciais (LN-LE)</a:t>
            </a:r>
            <a:endParaRPr lang="pt-PT" sz="2800" smtClean="0">
              <a:ea typeface="Times New Roman" pitchFamily="-65" charset="0"/>
              <a:cs typeface="Times New Roman" pitchFamily="-65" charset="0"/>
            </a:endParaRPr>
          </a:p>
          <a:p>
            <a:pPr>
              <a:lnSpc>
                <a:spcPct val="90000"/>
              </a:lnSpc>
              <a:buFont typeface="Wingdings 2" pitchFamily="-65" charset="2"/>
              <a:buNone/>
            </a:pPr>
            <a:r>
              <a:rPr lang="pt-PT" sz="2800" smtClean="0">
                <a:ea typeface="Arial" pitchFamily="-65" charset="0"/>
                <a:cs typeface="Arial" pitchFamily="-65" charset="0"/>
              </a:rPr>
              <a:t>		. correspondência unidades/conceitos</a:t>
            </a:r>
            <a:endParaRPr lang="pt-PT" sz="2800" smtClean="0">
              <a:ea typeface="Times New Roman" pitchFamily="-65" charset="0"/>
              <a:cs typeface="Times New Roman" pitchFamily="-65" charset="0"/>
            </a:endParaRPr>
          </a:p>
          <a:p>
            <a:pPr>
              <a:lnSpc>
                <a:spcPct val="90000"/>
              </a:lnSpc>
              <a:buFont typeface="Wingdings 2" pitchFamily="-65" charset="2"/>
              <a:buNone/>
            </a:pPr>
            <a:r>
              <a:rPr lang="pt-PT" sz="2800" smtClean="0">
                <a:ea typeface="Arial" pitchFamily="-65" charset="0"/>
                <a:cs typeface="Arial" pitchFamily="-65" charset="0"/>
              </a:rPr>
              <a:t>		. controle de sinonímia</a:t>
            </a:r>
            <a:endParaRPr lang="pt-PT" sz="2800" smtClean="0">
              <a:ea typeface="Times New Roman" pitchFamily="-65" charset="0"/>
              <a:cs typeface="Times New Roman" pitchFamily="-65" charset="0"/>
            </a:endParaRPr>
          </a:p>
          <a:p>
            <a:pPr>
              <a:lnSpc>
                <a:spcPct val="90000"/>
              </a:lnSpc>
              <a:buFont typeface="Wingdings 2" pitchFamily="-65" charset="2"/>
              <a:buNone/>
            </a:pPr>
            <a:r>
              <a:rPr lang="pt-PT" sz="2800" smtClean="0">
                <a:ea typeface="Arial" pitchFamily="-65" charset="0"/>
                <a:cs typeface="Arial" pitchFamily="-65" charset="0"/>
              </a:rPr>
              <a:t>		. “controle de significação”</a:t>
            </a:r>
            <a:endParaRPr lang="pt-BR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ítulo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779463"/>
          </a:xfrm>
        </p:spPr>
        <p:txBody>
          <a:bodyPr/>
          <a:lstStyle/>
          <a:p>
            <a:pPr eaLnBrk="1" hangingPunct="1"/>
            <a:r>
              <a:rPr lang="pt-BR" sz="4500" smtClean="0"/>
              <a:t>Observe que</a:t>
            </a:r>
          </a:p>
        </p:txBody>
      </p:sp>
      <p:sp>
        <p:nvSpPr>
          <p:cNvPr id="2560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773238"/>
            <a:ext cx="8229600" cy="48958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sz="2400" dirty="0" smtClean="0"/>
              <a:t>A palavra isolada não tem significado ou tem muitos significados</a:t>
            </a:r>
          </a:p>
          <a:p>
            <a:pPr eaLnBrk="1" hangingPunct="1">
              <a:lnSpc>
                <a:spcPct val="90000"/>
              </a:lnSpc>
              <a:buFont typeface="Wingdings 2" pitchFamily="-65" charset="2"/>
              <a:buNone/>
            </a:pPr>
            <a:endParaRPr lang="pt-BR" sz="2400" dirty="0" smtClean="0"/>
          </a:p>
          <a:p>
            <a:pPr eaLnBrk="1" hangingPunct="1">
              <a:lnSpc>
                <a:spcPct val="90000"/>
              </a:lnSpc>
            </a:pPr>
            <a:r>
              <a:rPr lang="pt-BR" sz="2400" dirty="0" smtClean="0"/>
              <a:t>É no discurso (uso) que a palavra assume seu significado particular</a:t>
            </a:r>
          </a:p>
          <a:p>
            <a:pPr eaLnBrk="1" hangingPunct="1">
              <a:lnSpc>
                <a:spcPct val="90000"/>
              </a:lnSpc>
              <a:buFont typeface="Wingdings 2" pitchFamily="-65" charset="2"/>
              <a:buNone/>
            </a:pPr>
            <a:endParaRPr lang="pt-BR" sz="2400" dirty="0" smtClean="0"/>
          </a:p>
          <a:p>
            <a:pPr eaLnBrk="1" hangingPunct="1">
              <a:lnSpc>
                <a:spcPct val="90000"/>
              </a:lnSpc>
            </a:pPr>
            <a:r>
              <a:rPr lang="pt-BR" sz="2400" dirty="0" smtClean="0"/>
              <a:t>Nos discursos as palavras passam a ser termos, porque são contextualizadas.</a:t>
            </a:r>
          </a:p>
          <a:p>
            <a:pPr eaLnBrk="1" hangingPunct="1">
              <a:lnSpc>
                <a:spcPct val="90000"/>
              </a:lnSpc>
              <a:buFont typeface="Wingdings 2" pitchFamily="-65" charset="2"/>
              <a:buNone/>
            </a:pPr>
            <a:endParaRPr lang="pt-BR" sz="2400" dirty="0" smtClean="0"/>
          </a:p>
          <a:p>
            <a:pPr eaLnBrk="1" hangingPunct="1">
              <a:lnSpc>
                <a:spcPct val="90000"/>
              </a:lnSpc>
            </a:pPr>
            <a:r>
              <a:rPr lang="pt-BR" sz="2400" dirty="0" smtClean="0"/>
              <a:t>Ex: Indexação na Economia; Indexação na CI</a:t>
            </a:r>
          </a:p>
          <a:p>
            <a:pPr eaLnBrk="1" hangingPunct="1">
              <a:lnSpc>
                <a:spcPct val="90000"/>
              </a:lnSpc>
              <a:buFont typeface="Wingdings 2" pitchFamily="-65" charset="2"/>
              <a:buNone/>
            </a:pPr>
            <a:r>
              <a:rPr lang="pt-BR" sz="2400" dirty="0" smtClean="0"/>
              <a:t>               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smtClean="0"/>
          </a:p>
          <a:p>
            <a:endParaRPr lang="pt-BR" smtClean="0"/>
          </a:p>
          <a:p>
            <a:endParaRPr lang="pt-BR" smtClean="0"/>
          </a:p>
          <a:p>
            <a:r>
              <a:rPr lang="pt-BR" smtClean="0"/>
              <a:t>A LD organiza seus termos tendo como referência um sistema de significação, recorrendo, para isso, à estruturação, segundo o modelo da organização da língua. Como sistema construído, entretanto, não tem todas as propriedades da Linguagem Natural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Linguagem documentária</a:t>
            </a:r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 2" pitchFamily="-65" charset="2"/>
              <a:buNone/>
            </a:pPr>
            <a:r>
              <a:rPr lang="pt-PT" smtClean="0">
                <a:ea typeface="Arial" pitchFamily="-65" charset="0"/>
                <a:cs typeface="Arial" pitchFamily="-65" charset="0"/>
              </a:rPr>
              <a:t>Léxico + regras</a:t>
            </a:r>
            <a:endParaRPr lang="pt-PT" smtClean="0">
              <a:ea typeface="Times New Roman" pitchFamily="-65" charset="0"/>
              <a:cs typeface="Times New Roman" pitchFamily="-65" charset="0"/>
            </a:endParaRPr>
          </a:p>
          <a:p>
            <a:pPr>
              <a:lnSpc>
                <a:spcPct val="90000"/>
              </a:lnSpc>
              <a:buFont typeface="Wingdings 2" pitchFamily="-65" charset="2"/>
              <a:buNone/>
            </a:pPr>
            <a:endParaRPr lang="pt-PT" smtClean="0">
              <a:ea typeface="Arial" pitchFamily="-65" charset="0"/>
              <a:cs typeface="Arial" pitchFamily="-65" charset="0"/>
            </a:endParaRPr>
          </a:p>
          <a:p>
            <a:pPr>
              <a:lnSpc>
                <a:spcPct val="90000"/>
              </a:lnSpc>
              <a:buFont typeface="Wingdings 2" pitchFamily="-65" charset="2"/>
              <a:buNone/>
            </a:pPr>
            <a:r>
              <a:rPr lang="pt-PT" smtClean="0">
                <a:ea typeface="Arial" pitchFamily="-65" charset="0"/>
                <a:cs typeface="Arial" pitchFamily="-65" charset="0"/>
              </a:rPr>
              <a:t>. </a:t>
            </a:r>
            <a:r>
              <a:rPr lang="pt-PT" b="1" smtClean="0">
                <a:ea typeface="Arial" pitchFamily="-65" charset="0"/>
                <a:cs typeface="Arial" pitchFamily="-65" charset="0"/>
              </a:rPr>
              <a:t>Rede paradigmática</a:t>
            </a:r>
            <a:r>
              <a:rPr lang="pt-PT" smtClean="0">
                <a:ea typeface="Arial" pitchFamily="-65" charset="0"/>
                <a:cs typeface="Arial" pitchFamily="-65" charset="0"/>
              </a:rPr>
              <a:t> (relações essenciais, estáveis) = organização lógico-semântica</a:t>
            </a:r>
            <a:endParaRPr lang="pt-PT" smtClean="0">
              <a:ea typeface="Times New Roman" pitchFamily="-65" charset="0"/>
              <a:cs typeface="Times New Roman" pitchFamily="-65" charset="0"/>
            </a:endParaRPr>
          </a:p>
          <a:p>
            <a:pPr>
              <a:lnSpc>
                <a:spcPct val="90000"/>
              </a:lnSpc>
              <a:buFont typeface="Wingdings 2" pitchFamily="-65" charset="2"/>
              <a:buNone/>
            </a:pPr>
            <a:endParaRPr lang="pt-PT" smtClean="0">
              <a:ea typeface="Arial" pitchFamily="-65" charset="0"/>
              <a:cs typeface="Arial" pitchFamily="-65" charset="0"/>
            </a:endParaRPr>
          </a:p>
          <a:p>
            <a:pPr>
              <a:lnSpc>
                <a:spcPct val="90000"/>
              </a:lnSpc>
              <a:buFont typeface="Wingdings 2" pitchFamily="-65" charset="2"/>
              <a:buNone/>
            </a:pPr>
            <a:r>
              <a:rPr lang="pt-PT" b="1" smtClean="0">
                <a:ea typeface="Arial" pitchFamily="-65" charset="0"/>
                <a:cs typeface="Arial" pitchFamily="-65" charset="0"/>
              </a:rPr>
              <a:t>. Rede sintagmática </a:t>
            </a:r>
            <a:r>
              <a:rPr lang="pt-PT" smtClean="0">
                <a:ea typeface="Arial" pitchFamily="-65" charset="0"/>
                <a:cs typeface="Arial" pitchFamily="-65" charset="0"/>
              </a:rPr>
              <a:t>(relações contingentes = novos sintagmas)</a:t>
            </a:r>
          </a:p>
          <a:p>
            <a:pPr>
              <a:lnSpc>
                <a:spcPct val="90000"/>
              </a:lnSpc>
              <a:buFont typeface="Wingdings 2" pitchFamily="-65" charset="2"/>
              <a:buNone/>
            </a:pPr>
            <a:endParaRPr lang="pt-PT" smtClean="0">
              <a:ea typeface="Arial" pitchFamily="-65" charset="0"/>
              <a:cs typeface="Arial" pitchFamily="-65" charset="0"/>
            </a:endParaRPr>
          </a:p>
          <a:p>
            <a:pPr>
              <a:lnSpc>
                <a:spcPct val="90000"/>
              </a:lnSpc>
              <a:buFont typeface="Wingdings 2" pitchFamily="-65" charset="2"/>
              <a:buNone/>
            </a:pPr>
            <a:r>
              <a:rPr lang="pt-PT" smtClean="0">
                <a:ea typeface="Arial" pitchFamily="-65" charset="0"/>
                <a:cs typeface="Arial" pitchFamily="-65" charset="0"/>
              </a:rPr>
              <a:t>Reproduz, a seu modo, a organização da língua</a:t>
            </a:r>
          </a:p>
          <a:p>
            <a:pPr>
              <a:lnSpc>
                <a:spcPct val="90000"/>
              </a:lnSpc>
              <a:buFont typeface="Wingdings 2" pitchFamily="-65" charset="2"/>
              <a:buNone/>
            </a:pPr>
            <a:r>
              <a:rPr lang="pt-PT" smtClean="0">
                <a:ea typeface="Arial" pitchFamily="-65" charset="0"/>
                <a:cs typeface="Arial" pitchFamily="-65" charset="0"/>
                <a:sym typeface="Wingdings" pitchFamily="-65" charset="2"/>
              </a:rPr>
              <a:t> Compreender a língua e a linguagem</a:t>
            </a:r>
            <a:endParaRPr lang="pt-BR" smtClean="0"/>
          </a:p>
          <a:p>
            <a:endParaRPr lang="pt-BR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pt-BR" dirty="0" smtClean="0"/>
              <a:t>Fundamento</a:t>
            </a:r>
            <a:br>
              <a:rPr lang="pt-BR" dirty="0" smtClean="0"/>
            </a:br>
            <a:endParaRPr lang="pt-BR" dirty="0"/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 2" pitchFamily="-65" charset="2"/>
              <a:buNone/>
            </a:pPr>
            <a:r>
              <a:rPr lang="pt-BR" b="1" smtClean="0">
                <a:ea typeface="Times New Roman" pitchFamily="-65" charset="0"/>
                <a:cs typeface="Times New Roman" pitchFamily="-65" charset="0"/>
              </a:rPr>
              <a:t>FUNDAMENTO – </a:t>
            </a:r>
            <a:r>
              <a:rPr lang="en-US" b="1" smtClean="0">
                <a:ea typeface="Times New Roman" pitchFamily="-65" charset="0"/>
                <a:cs typeface="Times New Roman" pitchFamily="-65" charset="0"/>
              </a:rPr>
              <a:t>práticas sociais</a:t>
            </a:r>
          </a:p>
          <a:p>
            <a:pPr>
              <a:lnSpc>
                <a:spcPct val="90000"/>
              </a:lnSpc>
              <a:buFont typeface="Wingdings 2" pitchFamily="-65" charset="2"/>
              <a:buNone/>
            </a:pPr>
            <a:r>
              <a:rPr lang="en-US" smtClean="0">
                <a:ea typeface="Times New Roman" pitchFamily="-65" charset="0"/>
                <a:cs typeface="Times New Roman" pitchFamily="-65" charset="0"/>
              </a:rPr>
              <a:t>		</a:t>
            </a:r>
            <a:r>
              <a:rPr lang="pt-BR" smtClean="0">
                <a:ea typeface="Times New Roman" pitchFamily="-65" charset="0"/>
                <a:cs typeface="Times New Roman" pitchFamily="-65" charset="0"/>
              </a:rPr>
              <a:t>convenção</a:t>
            </a:r>
          </a:p>
          <a:p>
            <a:pPr>
              <a:lnSpc>
                <a:spcPct val="90000"/>
              </a:lnSpc>
              <a:buFont typeface="Wingdings 2" pitchFamily="-65" charset="2"/>
              <a:buNone/>
            </a:pPr>
            <a:r>
              <a:rPr lang="en-US" smtClean="0">
                <a:ea typeface="Times New Roman" pitchFamily="-65" charset="0"/>
                <a:cs typeface="Times New Roman" pitchFamily="-65" charset="0"/>
              </a:rPr>
              <a:t>		</a:t>
            </a:r>
            <a:r>
              <a:rPr lang="pt-BR" smtClean="0">
                <a:ea typeface="Times New Roman" pitchFamily="-65" charset="0"/>
                <a:cs typeface="Times New Roman" pitchFamily="-65" charset="0"/>
              </a:rPr>
              <a:t>regulamentação </a:t>
            </a:r>
            <a:endParaRPr lang="en-US" smtClean="0">
              <a:ea typeface="Times New Roman" pitchFamily="-65" charset="0"/>
              <a:cs typeface="Times New Roman" pitchFamily="-65" charset="0"/>
            </a:endParaRPr>
          </a:p>
          <a:p>
            <a:pPr>
              <a:lnSpc>
                <a:spcPct val="90000"/>
              </a:lnSpc>
              <a:buFont typeface="Wingdings 2" pitchFamily="-65" charset="2"/>
              <a:buNone/>
            </a:pPr>
            <a:r>
              <a:rPr lang="en-US" smtClean="0">
                <a:ea typeface="Times New Roman" pitchFamily="-65" charset="0"/>
                <a:cs typeface="Times New Roman" pitchFamily="-65" charset="0"/>
              </a:rPr>
              <a:t>		</a:t>
            </a:r>
            <a:r>
              <a:rPr lang="pt-BR" smtClean="0">
                <a:ea typeface="Times New Roman" pitchFamily="-65" charset="0"/>
                <a:cs typeface="Times New Roman" pitchFamily="-65" charset="0"/>
              </a:rPr>
              <a:t>compartilhamento</a:t>
            </a:r>
            <a:endParaRPr lang="en-US" smtClean="0">
              <a:ea typeface="Times New Roman" pitchFamily="-65" charset="0"/>
              <a:cs typeface="Times New Roman" pitchFamily="-65" charset="0"/>
            </a:endParaRPr>
          </a:p>
          <a:p>
            <a:pPr>
              <a:lnSpc>
                <a:spcPct val="90000"/>
              </a:lnSpc>
              <a:buFont typeface="Wingdings 2" pitchFamily="-65" charset="2"/>
              <a:buNone/>
            </a:pPr>
            <a:r>
              <a:rPr lang="en-US" smtClean="0">
                <a:ea typeface="Times New Roman" pitchFamily="-65" charset="0"/>
                <a:cs typeface="Times New Roman" pitchFamily="-65" charset="0"/>
              </a:rPr>
              <a:t>			</a:t>
            </a:r>
            <a:r>
              <a:rPr lang="en-US" smtClean="0">
                <a:ea typeface="Times New Roman" pitchFamily="-65" charset="0"/>
                <a:cs typeface="Times New Roman" pitchFamily="-65" charset="0"/>
                <a:sym typeface="Wingdings" pitchFamily="-65" charset="2"/>
              </a:rPr>
              <a:t></a:t>
            </a:r>
            <a:r>
              <a:rPr lang="pt-BR" smtClean="0">
                <a:ea typeface="Times New Roman" pitchFamily="-65" charset="0"/>
                <a:cs typeface="Times New Roman" pitchFamily="-65" charset="0"/>
              </a:rPr>
              <a:t> compreensão / interpretação /adesão</a:t>
            </a:r>
            <a:endParaRPr lang="en-US" smtClean="0">
              <a:ea typeface="Times New Roman" pitchFamily="-65" charset="0"/>
              <a:cs typeface="Times New Roman" pitchFamily="-65" charset="0"/>
            </a:endParaRPr>
          </a:p>
          <a:p>
            <a:pPr>
              <a:lnSpc>
                <a:spcPct val="90000"/>
              </a:lnSpc>
              <a:buFont typeface="Wingdings 2" pitchFamily="-65" charset="2"/>
              <a:buNone/>
            </a:pPr>
            <a:endParaRPr lang="pt-BR" smtClean="0">
              <a:ea typeface="Times New Roman" pitchFamily="-65" charset="0"/>
              <a:cs typeface="Times New Roman" pitchFamily="-65" charset="0"/>
            </a:endParaRPr>
          </a:p>
          <a:p>
            <a:pPr>
              <a:lnSpc>
                <a:spcPct val="90000"/>
              </a:lnSpc>
              <a:buFont typeface="Wingdings 2" pitchFamily="-65" charset="2"/>
              <a:buNone/>
            </a:pPr>
            <a:r>
              <a:rPr lang="en-US" smtClean="0">
                <a:ea typeface="Times New Roman" pitchFamily="-65" charset="0"/>
                <a:cs typeface="Times New Roman" pitchFamily="-65" charset="0"/>
              </a:rPr>
              <a:t>	</a:t>
            </a:r>
            <a:r>
              <a:rPr lang="pt-BR" smtClean="0">
                <a:ea typeface="Times New Roman" pitchFamily="-65" charset="0"/>
                <a:cs typeface="Times New Roman" pitchFamily="-65" charset="0"/>
              </a:rPr>
              <a:t>	modo de  organização</a:t>
            </a:r>
          </a:p>
          <a:p>
            <a:pPr>
              <a:lnSpc>
                <a:spcPct val="90000"/>
              </a:lnSpc>
              <a:buFont typeface="Wingdings 2" pitchFamily="-65" charset="2"/>
              <a:buNone/>
            </a:pPr>
            <a:r>
              <a:rPr lang="en-US" smtClean="0">
                <a:ea typeface="Times New Roman" pitchFamily="-65" charset="0"/>
                <a:cs typeface="Times New Roman" pitchFamily="-65" charset="0"/>
              </a:rPr>
              <a:t>			</a:t>
            </a:r>
            <a:r>
              <a:rPr lang="en-US" smtClean="0">
                <a:ea typeface="Times New Roman" pitchFamily="-65" charset="0"/>
                <a:cs typeface="Times New Roman" pitchFamily="-65" charset="0"/>
                <a:sym typeface="Wingdings" pitchFamily="-65" charset="2"/>
              </a:rPr>
              <a:t> linguagem, línguas, códigos culturais</a:t>
            </a:r>
            <a:endParaRPr lang="en-US" smtClean="0">
              <a:ea typeface="Times New Roman" pitchFamily="-65" charset="0"/>
              <a:cs typeface="Times New Roman" pitchFamily="-65" charset="0"/>
            </a:endParaRPr>
          </a:p>
          <a:p>
            <a:pPr>
              <a:lnSpc>
                <a:spcPct val="90000"/>
              </a:lnSpc>
              <a:buFont typeface="Wingdings 2" pitchFamily="-65" charset="2"/>
              <a:buNone/>
            </a:pPr>
            <a:r>
              <a:rPr lang="en-US" smtClean="0">
                <a:ea typeface="Times New Roman" pitchFamily="-65" charset="0"/>
                <a:cs typeface="Times New Roman" pitchFamily="-65" charset="0"/>
              </a:rPr>
              <a:t>	</a:t>
            </a:r>
            <a:endParaRPr lang="pt-BR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Mediação da LD</a:t>
            </a:r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-65" charset="2"/>
              <a:buChar char="è"/>
            </a:pPr>
            <a:r>
              <a:rPr lang="en-US" sz="2800" smtClean="0"/>
              <a:t>Conhecimento do funcionamento da linguagem</a:t>
            </a:r>
          </a:p>
          <a:p>
            <a:pPr>
              <a:lnSpc>
                <a:spcPct val="90000"/>
              </a:lnSpc>
              <a:buFont typeface="Wingdings" pitchFamily="-65" charset="2"/>
              <a:buChar char="è"/>
            </a:pPr>
            <a:r>
              <a:rPr lang="en-US" sz="2800" smtClean="0"/>
              <a:t>Estabelecimento de vínculos </a:t>
            </a:r>
            <a:r>
              <a:rPr lang="pt-PT" sz="2800" smtClean="0">
                <a:ea typeface="Arial" pitchFamily="-65" charset="0"/>
                <a:cs typeface="Arial" pitchFamily="-65" charset="0"/>
              </a:rPr>
              <a:t>entre emissor/receptor</a:t>
            </a:r>
          </a:p>
          <a:p>
            <a:pPr lvl="1">
              <a:lnSpc>
                <a:spcPct val="90000"/>
              </a:lnSpc>
              <a:buFont typeface="Wingdings" pitchFamily="-65" charset="2"/>
              <a:buChar char="è"/>
            </a:pPr>
            <a:r>
              <a:rPr lang="en-US"/>
              <a:t>Vínculos de linguagem (e de comunicação)</a:t>
            </a:r>
          </a:p>
          <a:p>
            <a:pPr lvl="1">
              <a:lnSpc>
                <a:spcPct val="90000"/>
              </a:lnSpc>
              <a:buFont typeface="Wingdings" pitchFamily="-65" charset="2"/>
              <a:buChar char="è"/>
            </a:pPr>
            <a:r>
              <a:rPr lang="en-US"/>
              <a:t>Vínculos  de significação </a:t>
            </a:r>
            <a:r>
              <a:rPr lang="en-US">
                <a:sym typeface="Wingdings" pitchFamily="-65" charset="2"/>
              </a:rPr>
              <a:t>	 condições de a</a:t>
            </a:r>
            <a:r>
              <a:rPr lang="en-US"/>
              <a:t>desão</a:t>
            </a:r>
          </a:p>
          <a:p>
            <a:pPr>
              <a:lnSpc>
                <a:spcPct val="90000"/>
              </a:lnSpc>
              <a:buFont typeface="Wingdings 2" pitchFamily="-65" charset="2"/>
              <a:buNone/>
            </a:pPr>
            <a:r>
              <a:rPr lang="en-US" sz="2800" smtClean="0">
                <a:ea typeface="Times New Roman" pitchFamily="-65" charset="0"/>
                <a:cs typeface="Times New Roman" pitchFamily="-65" charset="0"/>
              </a:rPr>
              <a:t>		</a:t>
            </a:r>
            <a:r>
              <a:rPr lang="en-US" sz="2400" smtClean="0">
                <a:ea typeface="Times New Roman" pitchFamily="-65" charset="0"/>
                <a:cs typeface="Times New Roman" pitchFamily="-65" charset="0"/>
              </a:rPr>
              <a:t>- </a:t>
            </a:r>
            <a:r>
              <a:rPr lang="pt-BR" sz="2400" smtClean="0">
                <a:ea typeface="Times New Roman" pitchFamily="-65" charset="0"/>
                <a:cs typeface="Times New Roman" pitchFamily="-65" charset="0"/>
              </a:rPr>
              <a:t>competências contextuais e cognitivas dos 		usuários</a:t>
            </a:r>
            <a:endParaRPr lang="en-US" sz="2400" smtClean="0">
              <a:ea typeface="Times New Roman" pitchFamily="-65" charset="0"/>
              <a:cs typeface="Times New Roman" pitchFamily="-65" charset="0"/>
            </a:endParaRPr>
          </a:p>
          <a:p>
            <a:pPr>
              <a:lnSpc>
                <a:spcPct val="90000"/>
              </a:lnSpc>
              <a:buFont typeface="Wingdings 2" pitchFamily="-65" charset="2"/>
              <a:buNone/>
            </a:pPr>
            <a:r>
              <a:rPr lang="en-US" sz="2400" smtClean="0">
                <a:ea typeface="Times New Roman" pitchFamily="-65" charset="0"/>
                <a:cs typeface="Times New Roman" pitchFamily="-65" charset="0"/>
              </a:rPr>
              <a:t>		-</a:t>
            </a:r>
            <a:r>
              <a:rPr lang="pt-BR" sz="2400" smtClean="0">
                <a:ea typeface="Times New Roman" pitchFamily="-65" charset="0"/>
                <a:cs typeface="Times New Roman" pitchFamily="-65" charset="0"/>
              </a:rPr>
              <a:t> possibilidade de reelaboração da informação</a:t>
            </a:r>
            <a:endParaRPr lang="pt-PT" sz="2400">
              <a:ea typeface="Arial" pitchFamily="-65" charset="0"/>
              <a:cs typeface="Arial" pitchFamily="-65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ítulo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636588"/>
          </a:xfrm>
        </p:spPr>
        <p:txBody>
          <a:bodyPr/>
          <a:lstStyle/>
          <a:p>
            <a:pPr eaLnBrk="1" hangingPunct="1"/>
            <a:r>
              <a:rPr lang="pt-BR" sz="3700"/>
              <a:t>Referências</a:t>
            </a:r>
          </a:p>
        </p:txBody>
      </p:sp>
      <p:sp>
        <p:nvSpPr>
          <p:cNvPr id="32771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268413"/>
            <a:ext cx="8229600" cy="5056187"/>
          </a:xfrm>
        </p:spPr>
        <p:txBody>
          <a:bodyPr/>
          <a:lstStyle/>
          <a:p>
            <a:pPr eaLnBrk="1" hangingPunct="1">
              <a:buFont typeface="Wingdings 2" pitchFamily="-65" charset="2"/>
              <a:buNone/>
            </a:pPr>
            <a:r>
              <a:rPr lang="pt-BR" sz="1800" dirty="0"/>
              <a:t> 	ABRAMOWICZ, A. OLIVEIRA, F.</a:t>
            </a:r>
            <a:r>
              <a:rPr lang="pt-BR" sz="1800" b="1" dirty="0"/>
              <a:t> </a:t>
            </a:r>
            <a:r>
              <a:rPr lang="pt-BR" sz="1800" i="1" dirty="0"/>
              <a:t>A Sociologia da Infância no Brasil: uma área em construção</a:t>
            </a:r>
            <a:r>
              <a:rPr lang="pt-BR" sz="1800" b="1" dirty="0"/>
              <a:t>.</a:t>
            </a:r>
            <a:r>
              <a:rPr lang="pt-BR" sz="1800" dirty="0"/>
              <a:t> Educação, Santa Maria, v. 35, n. 1, p. 39-52, jan./abr. 2010. Disponível em: : </a:t>
            </a:r>
            <a:r>
              <a:rPr lang="pt-BR" sz="1800" i="1" u="sng" dirty="0">
                <a:hlinkClick r:id="rId2"/>
              </a:rPr>
              <a:t>http://www.ufsm.br/revistaeducacao</a:t>
            </a:r>
            <a:endParaRPr lang="pt-BR" sz="1800" i="1" u="sng" dirty="0"/>
          </a:p>
          <a:p>
            <a:pPr eaLnBrk="1" hangingPunct="1">
              <a:buFont typeface="Wingdings 2" pitchFamily="-65" charset="2"/>
              <a:buNone/>
            </a:pPr>
            <a:endParaRPr lang="pt-BR" sz="1800" dirty="0"/>
          </a:p>
          <a:p>
            <a:pPr eaLnBrk="1" hangingPunct="1"/>
            <a:r>
              <a:rPr lang="pt-BR" sz="1800" dirty="0"/>
              <a:t> CINTRA, A.M.M.; TÁLAMO, M.F.G.M.; LARA, M.L.G.; KOBASHI, N.Y. Linguagem. In: ___. Para entender a linguagem documentária. São Paulo: Polis, 2002. p.9-31.</a:t>
            </a:r>
          </a:p>
          <a:p>
            <a:pPr eaLnBrk="1" hangingPunct="1">
              <a:buFont typeface="Wingdings 2" pitchFamily="-65" charset="2"/>
              <a:buNone/>
            </a:pPr>
            <a:endParaRPr lang="pt-BR" sz="1800" dirty="0"/>
          </a:p>
          <a:p>
            <a:pPr eaLnBrk="1" hangingPunct="1"/>
            <a:r>
              <a:rPr lang="pt-BR" sz="1800" dirty="0"/>
              <a:t>LARA, M.L.G. </a:t>
            </a:r>
            <a:r>
              <a:rPr lang="pt-BR" sz="1800" i="1" dirty="0"/>
              <a:t>Elementos de terminologia. São Paulo: ECA. (Apostila para uso didático), 2005.</a:t>
            </a:r>
            <a:endParaRPr lang="pt-BR" sz="1800" dirty="0"/>
          </a:p>
          <a:p>
            <a:pPr eaLnBrk="1" hangingPunct="1"/>
            <a:endParaRPr lang="pt-BR" sz="1800" dirty="0"/>
          </a:p>
          <a:p>
            <a:pPr eaLnBrk="1" hangingPunct="1"/>
            <a:r>
              <a:rPr lang="pt-BR" sz="1800" dirty="0"/>
              <a:t> LARA, M.L.G. </a:t>
            </a:r>
            <a:r>
              <a:rPr lang="pt-BR" sz="1800" i="1" dirty="0"/>
              <a:t>Linguagem Natural, Linguagem Artificial, Linguagem Documentária (texto para uso didático), 2009.</a:t>
            </a:r>
            <a:endParaRPr lang="pt-BR" sz="1800" dirty="0"/>
          </a:p>
          <a:p>
            <a:pPr eaLnBrk="1" hangingPunct="1"/>
            <a:endParaRPr lang="pt-BR" sz="1800" dirty="0"/>
          </a:p>
          <a:p>
            <a:pPr eaLnBrk="1" hangingPunct="1"/>
            <a:r>
              <a:rPr lang="pt-BR" sz="1800" dirty="0"/>
              <a:t> TÁLAMO, M. F. G. M. </a:t>
            </a:r>
            <a:r>
              <a:rPr lang="pt-BR" sz="1800" i="1" dirty="0"/>
              <a:t>Linguagem Documentária. São Paulo: APB - Associação Paulista de Bibliotecários, v. 1. 25 p. 9-12, 1997.</a:t>
            </a:r>
            <a:endParaRPr lang="pt-BR" sz="1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ítulo 1"/>
          <p:cNvSpPr>
            <a:spLocks noGrp="1"/>
          </p:cNvSpPr>
          <p:nvPr>
            <p:ph type="title"/>
          </p:nvPr>
        </p:nvSpPr>
        <p:spPr>
          <a:xfrm>
            <a:off x="684213" y="476250"/>
            <a:ext cx="8002587" cy="576263"/>
          </a:xfrm>
        </p:spPr>
        <p:txBody>
          <a:bodyPr/>
          <a:lstStyle/>
          <a:p>
            <a:pPr algn="ctr" eaLnBrk="1" hangingPunct="1"/>
            <a:r>
              <a:rPr lang="pt-BR" sz="3100"/>
              <a:t>Origens da Linguagem Documentária</a:t>
            </a:r>
          </a:p>
        </p:txBody>
      </p:sp>
      <p:sp>
        <p:nvSpPr>
          <p:cNvPr id="16387" name="Espaço Reservado para Conteúdo 2"/>
          <p:cNvSpPr>
            <a:spLocks noGrp="1"/>
          </p:cNvSpPr>
          <p:nvPr>
            <p:ph idx="1"/>
          </p:nvPr>
        </p:nvSpPr>
        <p:spPr>
          <a:xfrm>
            <a:off x="468313" y="1196975"/>
            <a:ext cx="8229600" cy="5256213"/>
          </a:xfrm>
        </p:spPr>
        <p:txBody>
          <a:bodyPr/>
          <a:lstStyle/>
          <a:p>
            <a:pPr algn="ctr" eaLnBrk="1" hangingPunct="1">
              <a:buFont typeface="Wingdings 2" pitchFamily="-65" charset="2"/>
              <a:buNone/>
            </a:pPr>
            <a:r>
              <a:rPr lang="pt-BR" sz="2400"/>
              <a:t>Documentação (déc. 50 a 70)</a:t>
            </a:r>
          </a:p>
          <a:p>
            <a:pPr eaLnBrk="1" hangingPunct="1">
              <a:buFont typeface="Wingdings 2" pitchFamily="-65" charset="2"/>
              <a:buNone/>
            </a:pPr>
            <a:r>
              <a:rPr lang="pt-BR" sz="2400"/>
              <a:t> </a:t>
            </a:r>
          </a:p>
          <a:p>
            <a:pPr algn="ctr" eaLnBrk="1" hangingPunct="1">
              <a:buFont typeface="Wingdings 2" pitchFamily="-65" charset="2"/>
              <a:buNone/>
            </a:pPr>
            <a:r>
              <a:rPr lang="pt-BR"/>
              <a:t>crescimento do conhecimento científico e tecnológico</a:t>
            </a:r>
          </a:p>
          <a:p>
            <a:pPr algn="ctr" eaLnBrk="1" hangingPunct="1">
              <a:buFont typeface="Wingdings 2" pitchFamily="-65" charset="2"/>
              <a:buNone/>
            </a:pPr>
            <a:endParaRPr lang="pt-BR"/>
          </a:p>
          <a:p>
            <a:pPr algn="ctr" eaLnBrk="1" hangingPunct="1">
              <a:buFont typeface="Wingdings 2" pitchFamily="-65" charset="2"/>
              <a:buNone/>
            </a:pPr>
            <a:endParaRPr lang="pt-BR"/>
          </a:p>
          <a:p>
            <a:pPr algn="ctr" eaLnBrk="1" hangingPunct="1">
              <a:buFont typeface="Wingdings 2" pitchFamily="-65" charset="2"/>
              <a:buNone/>
            </a:pPr>
            <a:r>
              <a:rPr lang="pt-BR"/>
              <a:t>Dificuldades para armazenar e recuperar a informação</a:t>
            </a:r>
          </a:p>
          <a:p>
            <a:pPr algn="ctr" eaLnBrk="1" hangingPunct="1">
              <a:buFont typeface="Wingdings 2" pitchFamily="-65" charset="2"/>
              <a:buNone/>
            </a:pPr>
            <a:endParaRPr lang="pt-BR"/>
          </a:p>
          <a:p>
            <a:pPr algn="ctr" eaLnBrk="1" hangingPunct="1">
              <a:buFont typeface="Wingdings 2" pitchFamily="-65" charset="2"/>
              <a:buNone/>
            </a:pPr>
            <a:endParaRPr lang="pt-BR"/>
          </a:p>
          <a:p>
            <a:pPr algn="ctr" eaLnBrk="1" hangingPunct="1">
              <a:buFont typeface="Wingdings 2" pitchFamily="-65" charset="2"/>
              <a:buNone/>
            </a:pPr>
            <a:r>
              <a:rPr lang="pt-BR"/>
              <a:t>Solução: mudança do enfoque e da conceituação da Recuperação da Informação</a:t>
            </a:r>
          </a:p>
        </p:txBody>
      </p:sp>
      <p:sp>
        <p:nvSpPr>
          <p:cNvPr id="12" name="Seta para baixo 11"/>
          <p:cNvSpPr/>
          <p:nvPr/>
        </p:nvSpPr>
        <p:spPr>
          <a:xfrm>
            <a:off x="3924300" y="1557338"/>
            <a:ext cx="215900" cy="6477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pt-BR">
              <a:solidFill>
                <a:srgbClr val="FFFFFF"/>
              </a:solidFill>
              <a:ea typeface="Arial" pitchFamily="-65" charset="0"/>
              <a:cs typeface="Arial" pitchFamily="-65" charset="0"/>
            </a:endParaRPr>
          </a:p>
        </p:txBody>
      </p:sp>
      <p:sp>
        <p:nvSpPr>
          <p:cNvPr id="13" name="Seta para baixo 12"/>
          <p:cNvSpPr/>
          <p:nvPr/>
        </p:nvSpPr>
        <p:spPr>
          <a:xfrm>
            <a:off x="3924300" y="2565400"/>
            <a:ext cx="215900" cy="10795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pt-BR">
              <a:solidFill>
                <a:srgbClr val="FFFFFF"/>
              </a:solidFill>
              <a:ea typeface="Arial" pitchFamily="-65" charset="0"/>
              <a:cs typeface="Arial" pitchFamily="-65" charset="0"/>
            </a:endParaRPr>
          </a:p>
        </p:txBody>
      </p:sp>
      <p:sp>
        <p:nvSpPr>
          <p:cNvPr id="14" name="Seta para baixo 13"/>
          <p:cNvSpPr/>
          <p:nvPr/>
        </p:nvSpPr>
        <p:spPr>
          <a:xfrm>
            <a:off x="3924300" y="3933825"/>
            <a:ext cx="215900" cy="10795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pt-BR">
              <a:solidFill>
                <a:srgbClr val="FFFFFF"/>
              </a:solidFill>
              <a:ea typeface="Arial" pitchFamily="-65" charset="0"/>
              <a:cs typeface="Arial" pitchFamily="-65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765175"/>
            <a:ext cx="8229600" cy="5759450"/>
          </a:xfrm>
        </p:spPr>
        <p:txBody>
          <a:bodyPr/>
          <a:lstStyle/>
          <a:p>
            <a:pPr eaLnBrk="1" hangingPunct="1">
              <a:buFont typeface="Wingdings 2" pitchFamily="-65" charset="2"/>
              <a:buNone/>
            </a:pPr>
            <a:r>
              <a:rPr lang="pt-BR"/>
              <a:t>                </a:t>
            </a:r>
            <a:r>
              <a:rPr lang="pt-BR" b="1"/>
              <a:t>Antes         </a:t>
            </a:r>
            <a:r>
              <a:rPr lang="pt-BR"/>
              <a:t>       X           </a:t>
            </a:r>
            <a:r>
              <a:rPr lang="pt-BR" b="1"/>
              <a:t>Depois</a:t>
            </a:r>
          </a:p>
          <a:p>
            <a:pPr eaLnBrk="1" hangingPunct="1">
              <a:buFont typeface="Wingdings 2" pitchFamily="-65" charset="2"/>
              <a:buNone/>
            </a:pPr>
            <a:endParaRPr lang="pt-BR"/>
          </a:p>
          <a:p>
            <a:pPr eaLnBrk="1" hangingPunct="1">
              <a:buFont typeface="Wingdings 2" pitchFamily="-65" charset="2"/>
              <a:buNone/>
            </a:pPr>
            <a:r>
              <a:rPr lang="pt-BR"/>
              <a:t>         </a:t>
            </a:r>
            <a:r>
              <a:rPr lang="pt-BR" sz="2800"/>
              <a:t>Perspectiva da                    Busca pela</a:t>
            </a:r>
          </a:p>
          <a:p>
            <a:pPr eaLnBrk="1" hangingPunct="1">
              <a:buFont typeface="Wingdings 2" pitchFamily="-65" charset="2"/>
              <a:buNone/>
            </a:pPr>
            <a:r>
              <a:rPr lang="pt-BR" sz="2800"/>
              <a:t>           recuperação                     construção de</a:t>
            </a:r>
          </a:p>
          <a:p>
            <a:pPr eaLnBrk="1" hangingPunct="1">
              <a:buFont typeface="Wingdings 2" pitchFamily="-65" charset="2"/>
              <a:buNone/>
            </a:pPr>
            <a:r>
              <a:rPr lang="pt-BR" sz="2800"/>
              <a:t>           bibliográfica e                 linguagens próprias</a:t>
            </a:r>
          </a:p>
          <a:p>
            <a:pPr eaLnBrk="1" hangingPunct="1">
              <a:buFont typeface="Wingdings 2" pitchFamily="-65" charset="2"/>
              <a:buNone/>
            </a:pPr>
            <a:r>
              <a:rPr lang="pt-BR" sz="2800"/>
              <a:t>           normalização                  (para indexação, </a:t>
            </a:r>
          </a:p>
          <a:p>
            <a:pPr eaLnBrk="1" hangingPunct="1">
              <a:buFont typeface="Wingdings 2" pitchFamily="-65" charset="2"/>
              <a:buNone/>
            </a:pPr>
            <a:r>
              <a:rPr lang="pt-BR" sz="2800"/>
              <a:t>                                                     armazenamento e </a:t>
            </a:r>
          </a:p>
          <a:p>
            <a:pPr eaLnBrk="1" hangingPunct="1">
              <a:buFont typeface="Wingdings 2" pitchFamily="-65" charset="2"/>
              <a:buNone/>
            </a:pPr>
            <a:r>
              <a:rPr lang="pt-BR" sz="2800"/>
              <a:t>                                                      recuperação da </a:t>
            </a:r>
          </a:p>
          <a:p>
            <a:pPr eaLnBrk="1" hangingPunct="1">
              <a:buFont typeface="Wingdings 2" pitchFamily="-65" charset="2"/>
              <a:buNone/>
            </a:pPr>
            <a:r>
              <a:rPr lang="pt-BR" sz="2800"/>
              <a:t>                                                      informação)</a:t>
            </a:r>
          </a:p>
          <a:p>
            <a:pPr eaLnBrk="1" hangingPunct="1">
              <a:buFont typeface="Wingdings 2" pitchFamily="-65" charset="2"/>
              <a:buNone/>
            </a:pPr>
            <a:r>
              <a:rPr lang="pt-BR" sz="2800"/>
              <a:t>                                               </a:t>
            </a:r>
          </a:p>
          <a:p>
            <a:pPr eaLnBrk="1" hangingPunct="1">
              <a:buFont typeface="Wingdings 2" pitchFamily="-65" charset="2"/>
              <a:buNone/>
            </a:pPr>
            <a:r>
              <a:rPr lang="pt-BR" sz="2800"/>
              <a:t>                                           Linguagens Documentárias</a:t>
            </a:r>
          </a:p>
        </p:txBody>
      </p:sp>
      <p:cxnSp>
        <p:nvCxnSpPr>
          <p:cNvPr id="6" name="Conector de seta reta 5"/>
          <p:cNvCxnSpPr/>
          <p:nvPr/>
        </p:nvCxnSpPr>
        <p:spPr>
          <a:xfrm rot="5400000">
            <a:off x="5796756" y="5588794"/>
            <a:ext cx="574675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337"/>
          </a:xfrm>
        </p:spPr>
        <p:txBody>
          <a:bodyPr/>
          <a:lstStyle/>
          <a:p>
            <a:pPr eaLnBrk="1" hangingPunct="1"/>
            <a:r>
              <a:rPr lang="pt-BR" sz="3200"/>
              <a:t>Consequências da mudança de perspectiva:</a:t>
            </a:r>
          </a:p>
        </p:txBody>
      </p:sp>
      <p:sp>
        <p:nvSpPr>
          <p:cNvPr id="18435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268413"/>
            <a:ext cx="8229600" cy="48577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sz="2800"/>
              <a:t>Concentração de estudos em Linguística e Estatística, voltados à automação do tratamento da informação.</a:t>
            </a:r>
          </a:p>
          <a:p>
            <a:pPr eaLnBrk="1" hangingPunct="1">
              <a:lnSpc>
                <a:spcPct val="90000"/>
              </a:lnSpc>
              <a:buFont typeface="Wingdings 2" pitchFamily="-65" charset="2"/>
              <a:buNone/>
            </a:pPr>
            <a:r>
              <a:rPr lang="pt-BR" sz="2800"/>
              <a:t>            Linguística                           Estatística</a:t>
            </a:r>
          </a:p>
          <a:p>
            <a:pPr eaLnBrk="1" hangingPunct="1">
              <a:lnSpc>
                <a:spcPct val="90000"/>
              </a:lnSpc>
              <a:buFont typeface="Wingdings 2" pitchFamily="-65" charset="2"/>
              <a:buNone/>
            </a:pPr>
            <a:endParaRPr lang="pt-BR" sz="2800"/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pt-BR" sz="2400"/>
              <a:t>Problemas de vocabulário;          - Instrumento de apoio p/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pt-BR" sz="2400"/>
              <a:t>Métodos de padronização          determinar frequências de</a:t>
            </a:r>
          </a:p>
          <a:p>
            <a:pPr eaLnBrk="1" hangingPunct="1">
              <a:lnSpc>
                <a:spcPct val="90000"/>
              </a:lnSpc>
              <a:buFont typeface="Wingdings 2" pitchFamily="-65" charset="2"/>
              <a:buNone/>
            </a:pPr>
            <a:r>
              <a:rPr lang="pt-BR" sz="2400"/>
              <a:t>da LN para LD;                                     descritores, mapear e  </a:t>
            </a:r>
          </a:p>
          <a:p>
            <a:pPr eaLnBrk="1" hangingPunct="1">
              <a:lnSpc>
                <a:spcPct val="90000"/>
              </a:lnSpc>
              <a:buFont typeface="Wingdings 2" pitchFamily="-65" charset="2"/>
              <a:buNone/>
            </a:pPr>
            <a:r>
              <a:rPr lang="pt-BR" sz="2400"/>
              <a:t>                                                                analisar  ocorrências 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pt-BR" sz="2400"/>
              <a:t>Estruturação de campos                  de citações;</a:t>
            </a:r>
          </a:p>
          <a:p>
            <a:pPr eaLnBrk="1" hangingPunct="1">
              <a:lnSpc>
                <a:spcPct val="90000"/>
              </a:lnSpc>
              <a:buFont typeface="Wingdings 2" pitchFamily="-65" charset="2"/>
              <a:buNone/>
            </a:pPr>
            <a:r>
              <a:rPr lang="pt-BR" sz="2400"/>
              <a:t>semânticos e categorias;                     </a:t>
            </a:r>
          </a:p>
        </p:txBody>
      </p:sp>
      <p:sp>
        <p:nvSpPr>
          <p:cNvPr id="4" name="Seta para baixo 3"/>
          <p:cNvSpPr/>
          <p:nvPr/>
        </p:nvSpPr>
        <p:spPr>
          <a:xfrm>
            <a:off x="2124075" y="2997200"/>
            <a:ext cx="144463" cy="50323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pt-BR">
              <a:solidFill>
                <a:srgbClr val="FFFFFF"/>
              </a:solidFill>
              <a:ea typeface="Arial" pitchFamily="-65" charset="0"/>
              <a:cs typeface="Arial" pitchFamily="-65" charset="0"/>
            </a:endParaRPr>
          </a:p>
        </p:txBody>
      </p:sp>
      <p:sp>
        <p:nvSpPr>
          <p:cNvPr id="5" name="Seta para baixo 4"/>
          <p:cNvSpPr/>
          <p:nvPr/>
        </p:nvSpPr>
        <p:spPr>
          <a:xfrm>
            <a:off x="6227763" y="2924175"/>
            <a:ext cx="144462" cy="5048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pt-BR">
              <a:solidFill>
                <a:srgbClr val="FFFFFF"/>
              </a:solidFill>
              <a:ea typeface="Arial" pitchFamily="-65" charset="0"/>
              <a:cs typeface="Arial" pitchFamily="-65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ítulo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563563"/>
          </a:xfrm>
        </p:spPr>
        <p:txBody>
          <a:bodyPr/>
          <a:lstStyle/>
          <a:p>
            <a:pPr algn="ctr" eaLnBrk="1" hangingPunct="1"/>
            <a:r>
              <a:rPr lang="pt-BR" sz="2800"/>
              <a:t>Linguagem Documentária- Definição</a:t>
            </a:r>
          </a:p>
        </p:txBody>
      </p:sp>
      <p:sp>
        <p:nvSpPr>
          <p:cNvPr id="19459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412875"/>
            <a:ext cx="8229600" cy="5111750"/>
          </a:xfrm>
        </p:spPr>
        <p:txBody>
          <a:bodyPr/>
          <a:lstStyle/>
          <a:p>
            <a:pPr algn="ctr" eaLnBrk="1" hangingPunct="1">
              <a:buFont typeface="Wingdings 2" pitchFamily="-65" charset="2"/>
              <a:buNone/>
            </a:pPr>
            <a:r>
              <a:rPr lang="pt-BR"/>
              <a:t>“Linguagem documentária como uma linguagem construída, oposta à natural, portanto, tem como objetivo específico tratar a informação para fins de recuperação”.</a:t>
            </a:r>
          </a:p>
          <a:p>
            <a:pPr algn="ctr" eaLnBrk="1" hangingPunct="1">
              <a:buFont typeface="Wingdings 2" pitchFamily="-65" charset="2"/>
              <a:buNone/>
            </a:pPr>
            <a:r>
              <a:rPr lang="pt-BR"/>
              <a:t>(TÁLAMO, p.10,1997)</a:t>
            </a:r>
          </a:p>
          <a:p>
            <a:pPr algn="ctr" eaLnBrk="1" hangingPunct="1">
              <a:buFont typeface="Wingdings 2" pitchFamily="-65" charset="2"/>
              <a:buNone/>
            </a:pPr>
            <a:endParaRPr lang="pt-BR"/>
          </a:p>
          <a:p>
            <a:pPr algn="ctr" eaLnBrk="1" hangingPunct="1">
              <a:buFont typeface="Wingdings 2" pitchFamily="-65" charset="2"/>
              <a:buNone/>
            </a:pPr>
            <a:r>
              <a:rPr lang="pt-BR"/>
              <a:t>“ Sistema simbólico instituído por uma comunidade que visa traduzir os conteúdos dos documentos, mas diferente da linguagem natural está restrita aos contextos documentários“.</a:t>
            </a:r>
          </a:p>
          <a:p>
            <a:pPr algn="ctr" eaLnBrk="1" hangingPunct="1">
              <a:buFont typeface="Wingdings 2" pitchFamily="-65" charset="2"/>
              <a:buNone/>
            </a:pPr>
            <a:r>
              <a:rPr lang="pt-BR"/>
              <a:t> (CINTRA et al.,p.34, 2002)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ítulo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636588"/>
          </a:xfrm>
        </p:spPr>
        <p:txBody>
          <a:bodyPr/>
          <a:lstStyle/>
          <a:p>
            <a:pPr algn="ctr" eaLnBrk="1" hangingPunct="1"/>
            <a:r>
              <a:rPr lang="pt-BR" sz="2800"/>
              <a:t>Representação Documentária</a:t>
            </a:r>
          </a:p>
        </p:txBody>
      </p:sp>
      <p:sp>
        <p:nvSpPr>
          <p:cNvPr id="2048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484313"/>
            <a:ext cx="8229600" cy="4840287"/>
          </a:xfrm>
        </p:spPr>
        <p:txBody>
          <a:bodyPr/>
          <a:lstStyle/>
          <a:p>
            <a:pPr eaLnBrk="1" hangingPunct="1"/>
            <a:r>
              <a:rPr lang="pt-BR" sz="2000"/>
              <a:t>Processo               Análise do texto         (identificação de     </a:t>
            </a:r>
          </a:p>
          <a:p>
            <a:pPr eaLnBrk="1" hangingPunct="1">
              <a:buFont typeface="Wingdings 2" pitchFamily="-65" charset="2"/>
              <a:buNone/>
            </a:pPr>
            <a:r>
              <a:rPr lang="pt-BR" sz="2000"/>
              <a:t>                                                                       conteúdos pertinentes </a:t>
            </a:r>
          </a:p>
          <a:p>
            <a:pPr eaLnBrk="1" hangingPunct="1">
              <a:buFont typeface="Wingdings 2" pitchFamily="-65" charset="2"/>
              <a:buNone/>
            </a:pPr>
            <a:r>
              <a:rPr lang="pt-BR" sz="2000"/>
              <a:t>                                                                         em função do sistem</a:t>
            </a:r>
            <a:r>
              <a:rPr lang="pt-BR"/>
              <a:t>a)</a:t>
            </a:r>
          </a:p>
          <a:p>
            <a:pPr eaLnBrk="1" hangingPunct="1">
              <a:buFont typeface="Wingdings 2" pitchFamily="-65" charset="2"/>
              <a:buNone/>
            </a:pPr>
            <a:r>
              <a:rPr lang="pt-BR" sz="2000"/>
              <a:t>                                    Síntese (resumo)      </a:t>
            </a:r>
          </a:p>
          <a:p>
            <a:pPr eaLnBrk="1" hangingPunct="1">
              <a:buFont typeface="Wingdings 2" pitchFamily="-65" charset="2"/>
              <a:buNone/>
            </a:pPr>
            <a:endParaRPr lang="pt-BR" sz="2000"/>
          </a:p>
          <a:p>
            <a:pPr eaLnBrk="1" hangingPunct="1">
              <a:buFont typeface="Wingdings 2" pitchFamily="-65" charset="2"/>
              <a:buNone/>
            </a:pPr>
            <a:r>
              <a:rPr lang="pt-BR" sz="2000"/>
              <a:t>                                   Representação dos documentos (índices)</a:t>
            </a:r>
          </a:p>
          <a:p>
            <a:pPr eaLnBrk="1" hangingPunct="1">
              <a:buFont typeface="Wingdings 2" pitchFamily="-65" charset="2"/>
              <a:buNone/>
            </a:pPr>
            <a:endParaRPr lang="pt-BR" sz="2000"/>
          </a:p>
          <a:p>
            <a:pPr eaLnBrk="1" hangingPunct="1">
              <a:buFont typeface="Wingdings 2" pitchFamily="-65" charset="2"/>
              <a:buNone/>
            </a:pPr>
            <a:r>
              <a:rPr lang="pt-BR" sz="2000"/>
              <a:t>Indexação – Tradução LN para LD </a:t>
            </a:r>
          </a:p>
          <a:p>
            <a:pPr eaLnBrk="1" hangingPunct="1">
              <a:buFont typeface="Wingdings 2" pitchFamily="-65" charset="2"/>
              <a:buNone/>
            </a:pPr>
            <a:r>
              <a:rPr lang="pt-BR" sz="2000"/>
              <a:t>                                Ações: Reagrupar noções/conceitos;</a:t>
            </a:r>
          </a:p>
          <a:p>
            <a:pPr eaLnBrk="1" hangingPunct="1">
              <a:buFont typeface="Wingdings 2" pitchFamily="-65" charset="2"/>
              <a:buNone/>
            </a:pPr>
            <a:r>
              <a:rPr lang="pt-BR" sz="2000"/>
              <a:t>                                             Selecionar ideias</a:t>
            </a:r>
          </a:p>
          <a:p>
            <a:pPr eaLnBrk="1" hangingPunct="1">
              <a:buFont typeface="Wingdings 2" pitchFamily="-65" charset="2"/>
              <a:buNone/>
            </a:pPr>
            <a:r>
              <a:rPr lang="pt-BR" sz="2000"/>
              <a:t>                                             Sintetizar dados</a:t>
            </a:r>
          </a:p>
          <a:p>
            <a:pPr eaLnBrk="1" hangingPunct="1">
              <a:buFont typeface="Wingdings 2" pitchFamily="-65" charset="2"/>
              <a:buNone/>
            </a:pPr>
            <a:r>
              <a:rPr lang="pt-BR" sz="2000"/>
              <a:t>                                              Triar/avaliar</a:t>
            </a:r>
          </a:p>
        </p:txBody>
      </p:sp>
      <p:cxnSp>
        <p:nvCxnSpPr>
          <p:cNvPr id="5" name="Conector de seta reta 4"/>
          <p:cNvCxnSpPr/>
          <p:nvPr/>
        </p:nvCxnSpPr>
        <p:spPr>
          <a:xfrm>
            <a:off x="1908175" y="1700213"/>
            <a:ext cx="719138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ector de seta reta 6"/>
          <p:cNvCxnSpPr/>
          <p:nvPr/>
        </p:nvCxnSpPr>
        <p:spPr>
          <a:xfrm>
            <a:off x="1547813" y="1844675"/>
            <a:ext cx="1223962" cy="9366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de seta reta 8"/>
          <p:cNvCxnSpPr/>
          <p:nvPr/>
        </p:nvCxnSpPr>
        <p:spPr>
          <a:xfrm rot="16200000" flipH="1">
            <a:off x="1079500" y="2024063"/>
            <a:ext cx="1800225" cy="14414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de seta reta 10"/>
          <p:cNvCxnSpPr/>
          <p:nvPr/>
        </p:nvCxnSpPr>
        <p:spPr>
          <a:xfrm>
            <a:off x="4500563" y="1773238"/>
            <a:ext cx="503237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971550" y="981075"/>
            <a:ext cx="7248525" cy="5543550"/>
          </a:xfrm>
          <a:noFill/>
        </p:spPr>
      </p:pic>
      <p:sp>
        <p:nvSpPr>
          <p:cNvPr id="21507" name="CaixaDeTexto 4"/>
          <p:cNvSpPr txBox="1">
            <a:spLocks noChangeArrowheads="1"/>
          </p:cNvSpPr>
          <p:nvPr/>
        </p:nvSpPr>
        <p:spPr bwMode="auto">
          <a:xfrm>
            <a:off x="2916238" y="549275"/>
            <a:ext cx="334327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pt-BR" b="1"/>
              <a:t>Distinções entre LN, LA e LD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684213" y="1052513"/>
            <a:ext cx="7704137" cy="5256212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ítulo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636588"/>
          </a:xfrm>
        </p:spPr>
        <p:txBody>
          <a:bodyPr/>
          <a:lstStyle/>
          <a:p>
            <a:pPr algn="ctr" eaLnBrk="1" hangingPunct="1"/>
            <a:r>
              <a:rPr lang="pt-BR" sz="2400" b="1"/>
              <a:t>Por que não usar a LN no tratamento documental?</a:t>
            </a:r>
          </a:p>
        </p:txBody>
      </p:sp>
      <p:sp>
        <p:nvSpPr>
          <p:cNvPr id="23555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412875"/>
            <a:ext cx="8229600" cy="4911725"/>
          </a:xfrm>
        </p:spPr>
        <p:txBody>
          <a:bodyPr/>
          <a:lstStyle/>
          <a:p>
            <a:pPr eaLnBrk="1" hangingPunct="1">
              <a:buFont typeface="Wingdings 2" pitchFamily="-65" charset="2"/>
              <a:buNone/>
            </a:pPr>
            <a:r>
              <a:rPr lang="pt-BR"/>
              <a:t>Principais problemas:</a:t>
            </a:r>
          </a:p>
          <a:p>
            <a:pPr eaLnBrk="1" hangingPunct="1"/>
            <a:r>
              <a:rPr lang="pt-BR"/>
              <a:t>Redundância</a:t>
            </a:r>
          </a:p>
          <a:p>
            <a:pPr eaLnBrk="1" hangingPunct="1"/>
            <a:r>
              <a:rPr lang="pt-BR"/>
              <a:t>Ambiguidade</a:t>
            </a:r>
          </a:p>
          <a:p>
            <a:pPr eaLnBrk="1" hangingPunct="1"/>
            <a:r>
              <a:rPr lang="pt-BR"/>
              <a:t>Polissemia</a:t>
            </a:r>
          </a:p>
          <a:p>
            <a:pPr eaLnBrk="1" hangingPunct="1"/>
            <a:r>
              <a:rPr lang="pt-BR"/>
              <a:t>Variações dialetais</a:t>
            </a:r>
          </a:p>
          <a:p>
            <a:pPr eaLnBrk="1" hangingPunct="1"/>
            <a:r>
              <a:rPr lang="pt-BR"/>
              <a:t>Incompreensão/confusão dos fenômenos naturais.</a:t>
            </a:r>
          </a:p>
          <a:p>
            <a:pPr eaLnBrk="1" hangingPunct="1">
              <a:buFont typeface="Wingdings 2" pitchFamily="-65" charset="2"/>
              <a:buNone/>
            </a:pPr>
            <a:endParaRPr lang="pt-BR"/>
          </a:p>
          <a:p>
            <a:pPr eaLnBrk="1" hangingPunct="1">
              <a:buFont typeface="Wingdings 2" pitchFamily="-65" charset="2"/>
              <a:buNone/>
            </a:pPr>
            <a:r>
              <a:rPr lang="pt-BR"/>
              <a:t>   Na LD, há uma preocupação com o controle do vocabulário. Cada unidade preferencial integrada numa LD deve corresponder a um conceito.</a:t>
            </a:r>
          </a:p>
          <a:p>
            <a:pPr eaLnBrk="1" hangingPunct="1"/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xo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Flux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x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437</TotalTime>
  <Words>507</Words>
  <Application>Microsoft Office PowerPoint</Application>
  <PresentationFormat>Apresentação na tela (4:3)</PresentationFormat>
  <Paragraphs>119</Paragraphs>
  <Slides>16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16</vt:i4>
      </vt:variant>
    </vt:vector>
  </HeadingPairs>
  <TitlesOfParts>
    <vt:vector size="17" baseType="lpstr">
      <vt:lpstr>Fluxo</vt:lpstr>
      <vt:lpstr>Linguagem Natural, Linguagem Artificial e Linguagem Documentária</vt:lpstr>
      <vt:lpstr>Origens da Linguagem Documentária</vt:lpstr>
      <vt:lpstr>Apresentação do PowerPoint</vt:lpstr>
      <vt:lpstr>Consequências da mudança de perspectiva:</vt:lpstr>
      <vt:lpstr>Linguagem Documentária- Definição</vt:lpstr>
      <vt:lpstr>Representação Documentária</vt:lpstr>
      <vt:lpstr>Apresentação do PowerPoint</vt:lpstr>
      <vt:lpstr>Apresentação do PowerPoint</vt:lpstr>
      <vt:lpstr>Por que não usar a LN no tratamento documental?</vt:lpstr>
      <vt:lpstr>Controle do vocabulário</vt:lpstr>
      <vt:lpstr>Observe que</vt:lpstr>
      <vt:lpstr>Apresentação do PowerPoint</vt:lpstr>
      <vt:lpstr>Linguagem documentária</vt:lpstr>
      <vt:lpstr>Fundamento </vt:lpstr>
      <vt:lpstr>Mediação da LD</vt:lpstr>
      <vt:lpstr>Referências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Linguagem Documentária</dc:title>
  <dc:creator>Ivan</dc:creator>
  <cp:lastModifiedBy>MICRO</cp:lastModifiedBy>
  <cp:revision>60</cp:revision>
  <dcterms:created xsi:type="dcterms:W3CDTF">2014-03-31T14:28:34Z</dcterms:created>
  <dcterms:modified xsi:type="dcterms:W3CDTF">2015-03-25T00:09:49Z</dcterms:modified>
</cp:coreProperties>
</file>