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256" r:id="rId3"/>
    <p:sldId id="298" r:id="rId4"/>
    <p:sldId id="299" r:id="rId5"/>
    <p:sldId id="300" r:id="rId6"/>
    <p:sldId id="301" r:id="rId7"/>
    <p:sldId id="302" r:id="rId8"/>
    <p:sldId id="257" r:id="rId9"/>
    <p:sldId id="258" r:id="rId10"/>
    <p:sldId id="259" r:id="rId11"/>
    <p:sldId id="260" r:id="rId12"/>
    <p:sldId id="290" r:id="rId13"/>
    <p:sldId id="263" r:id="rId14"/>
    <p:sldId id="261" r:id="rId15"/>
    <p:sldId id="26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99CCFF"/>
    <a:srgbClr val="FFFF99"/>
    <a:srgbClr val="FFCCFF"/>
    <a:srgbClr val="00FF00"/>
    <a:srgbClr val="00FF99"/>
    <a:srgbClr val="99FFCC"/>
    <a:srgbClr val="0000FF"/>
    <a:srgbClr val="CC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7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CF6DC6F-0AE3-438B-8D96-94F31C66A529}"/>
              </a:ext>
            </a:extLst>
          </p:cNvPr>
          <p:cNvSpPr txBox="1"/>
          <p:nvPr/>
        </p:nvSpPr>
        <p:spPr>
          <a:xfrm>
            <a:off x="933512" y="1345509"/>
            <a:ext cx="717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RAD1304 - Administração Financeira II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F3FC2D9-B1BA-4A72-AF1F-B57D73CB5C1B}"/>
              </a:ext>
            </a:extLst>
          </p:cNvPr>
          <p:cNvSpPr txBox="1"/>
          <p:nvPr/>
        </p:nvSpPr>
        <p:spPr>
          <a:xfrm>
            <a:off x="1878939" y="2663853"/>
            <a:ext cx="57571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Free</a:t>
            </a:r>
            <a:r>
              <a:rPr lang="pt-BR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Cash </a:t>
            </a:r>
            <a:r>
              <a:rPr lang="pt-BR" sz="32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Flow</a:t>
            </a:r>
            <a:r>
              <a:rPr lang="pt-BR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-FCF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Prof. Dr. Tabajara Pimenta Junior</a:t>
            </a:r>
          </a:p>
          <a:p>
            <a:pPr algn="ctr"/>
            <a:r>
              <a:rPr lang="pt-BR" dirty="0"/>
              <a:t>FEA-RP/USP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9119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6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0" name="Retângulo 1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7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8" name="Retângulo 17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1854676" y="2276904"/>
          <a:ext cx="5230606" cy="3482295"/>
        </p:xfrm>
        <a:graphic>
          <a:graphicData uri="http://schemas.openxmlformats.org/drawingml/2006/table">
            <a:tbl>
              <a:tblPr/>
              <a:tblGrid>
                <a:gridCol w="3805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DRE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Depreciação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</a:t>
                      </a:r>
                      <a:r>
                        <a:rPr lang="pt-BR" sz="1800" b="0" i="0" u="none" strike="noStrike" baseline="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 Bruto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Despesas Operacionais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44.000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 Operacional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56.000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Rec./Desp.</a:t>
                      </a:r>
                      <a:r>
                        <a:rPr lang="pt-BR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Não-Operacionais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       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2" name="CaixaDeTexto 21"/>
          <p:cNvSpPr txBox="1"/>
          <p:nvPr/>
        </p:nvSpPr>
        <p:spPr>
          <a:xfrm>
            <a:off x="2903814" y="1491427"/>
            <a:ext cx="333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DRE nos EUA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1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7" name="Retângulo 36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6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3" name="Retângulo 32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4" name="CaixaDeTexto 33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50" name="Tabela 49"/>
          <p:cNvGraphicFramePr>
            <a:graphicFrameLocks noGrp="1"/>
          </p:cNvGraphicFramePr>
          <p:nvPr/>
        </p:nvGraphicFramePr>
        <p:xfrm>
          <a:off x="1854676" y="2251026"/>
          <a:ext cx="5230606" cy="3482295"/>
        </p:xfrm>
        <a:graphic>
          <a:graphicData uri="http://schemas.openxmlformats.org/drawingml/2006/table">
            <a:tbl>
              <a:tblPr/>
              <a:tblGrid>
                <a:gridCol w="3805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DRE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Depreciação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</a:t>
                      </a:r>
                      <a:r>
                        <a:rPr lang="pt-BR" sz="1800" b="0" i="0" u="none" strike="noStrike" baseline="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 Bruto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Despesas Operacionais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44.000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EBIT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56.000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IR sobre as operações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</a:t>
                      </a:r>
                      <a:r>
                        <a:rPr lang="pt-BR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  22.400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NOPAT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33.600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Benefício tributário sobre os 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  6.400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2" name="CaixaDeTexto 51"/>
          <p:cNvSpPr txBox="1"/>
          <p:nvPr/>
        </p:nvSpPr>
        <p:spPr>
          <a:xfrm>
            <a:off x="2060070" y="1517305"/>
            <a:ext cx="5023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00FFCC"/>
                </a:solidFill>
                <a:latin typeface="Bookman Old Style" pitchFamily="18" charset="0"/>
              </a:rPr>
              <a:t>DRE Gerencial (</a:t>
            </a:r>
            <a:r>
              <a:rPr lang="pt-BR" sz="2400" dirty="0" err="1">
                <a:solidFill>
                  <a:srgbClr val="00FFCC"/>
                </a:solidFill>
                <a:latin typeface="Bookman Old Style" pitchFamily="18" charset="0"/>
              </a:rPr>
              <a:t>valuation</a:t>
            </a:r>
            <a:r>
              <a:rPr lang="pt-BR" sz="2400" dirty="0">
                <a:solidFill>
                  <a:srgbClr val="00FFCC"/>
                </a:solidFill>
                <a:latin typeface="Bookman Old Style" pitchFamily="18" charset="0"/>
              </a:rPr>
              <a:t>)</a:t>
            </a:r>
            <a:endParaRPr lang="pt-BR" sz="2400" b="1" dirty="0">
              <a:latin typeface="Bookman Old Style" pitchFamily="18" charset="0"/>
            </a:endParaRPr>
          </a:p>
        </p:txBody>
      </p:sp>
      <p:grpSp>
        <p:nvGrpSpPr>
          <p:cNvPr id="53" name="Grupo 52"/>
          <p:cNvGrpSpPr/>
          <p:nvPr/>
        </p:nvGrpSpPr>
        <p:grpSpPr>
          <a:xfrm>
            <a:off x="7113363" y="4831580"/>
            <a:ext cx="1540581" cy="646331"/>
            <a:chOff x="7113363" y="4469288"/>
            <a:chExt cx="1540581" cy="646331"/>
          </a:xfrm>
        </p:grpSpPr>
        <p:sp>
          <p:nvSpPr>
            <p:cNvPr id="56" name="Retângulo 55"/>
            <p:cNvSpPr/>
            <p:nvPr/>
          </p:nvSpPr>
          <p:spPr>
            <a:xfrm>
              <a:off x="7113363" y="4469288"/>
              <a:ext cx="44916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rgbClr val="FFCCFF"/>
                  </a:solidFill>
                </a:rPr>
                <a:t>(  )</a:t>
              </a:r>
            </a:p>
            <a:p>
              <a:r>
                <a:rPr lang="pt-BR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(+)</a:t>
              </a:r>
              <a:endParaRPr lang="pt-BR" dirty="0"/>
            </a:p>
          </p:txBody>
        </p:sp>
        <p:cxnSp>
          <p:nvCxnSpPr>
            <p:cNvPr id="58" name="Conector reto 57"/>
            <p:cNvCxnSpPr/>
            <p:nvPr/>
          </p:nvCxnSpPr>
          <p:spPr>
            <a:xfrm>
              <a:off x="7263442" y="4666891"/>
              <a:ext cx="103517" cy="0"/>
            </a:xfrm>
            <a:prstGeom prst="line">
              <a:avLst/>
            </a:prstGeom>
            <a:ln w="28575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have direita 58"/>
            <p:cNvSpPr/>
            <p:nvPr/>
          </p:nvSpPr>
          <p:spPr>
            <a:xfrm>
              <a:off x="7539487" y="4528868"/>
              <a:ext cx="163901" cy="526211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1" name="Retângulo 60"/>
            <p:cNvSpPr/>
            <p:nvPr/>
          </p:nvSpPr>
          <p:spPr>
            <a:xfrm>
              <a:off x="7738309" y="4624559"/>
              <a:ext cx="9156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pt-BR" sz="1600" dirty="0"/>
                <a:t>R$ 9.600</a:t>
              </a:r>
            </a:p>
          </p:txBody>
        </p:sp>
      </p:grpSp>
      <p:sp>
        <p:nvSpPr>
          <p:cNvPr id="62" name="Retângulo 6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CaixaDeTexto 6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9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3" name="Retângulo 12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0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1854676" y="1767947"/>
          <a:ext cx="5230606" cy="4257675"/>
        </p:xfrm>
        <a:graphic>
          <a:graphicData uri="http://schemas.openxmlformats.org/drawingml/2006/table">
            <a:tbl>
              <a:tblPr/>
              <a:tblGrid>
                <a:gridCol w="3805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Depreciação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</a:t>
                      </a:r>
                      <a:r>
                        <a:rPr lang="pt-BR" sz="1800" b="0" i="0" u="none" strike="noStrike" baseline="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 Bruto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Despesas Operacionais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44.000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EBIT</a:t>
                      </a:r>
                      <a:endParaRPr lang="pt-BR" sz="1800" b="0" i="0" u="none" strike="noStrike" dirty="0">
                        <a:solidFill>
                          <a:srgbClr val="00FF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R$</a:t>
                      </a:r>
                      <a:r>
                        <a:rPr lang="pt-BR" sz="1800" b="0" i="0" u="none" strike="noStrike" baseline="0" dirty="0">
                          <a:solidFill>
                            <a:srgbClr val="00FFCC"/>
                          </a:solidFill>
                          <a:latin typeface="+mn-lt"/>
                        </a:rPr>
                        <a:t>   56.000</a:t>
                      </a:r>
                      <a:endParaRPr lang="pt-BR" sz="1800" b="0" i="0" u="none" strike="noStrike" dirty="0">
                        <a:solidFill>
                          <a:srgbClr val="00FF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IR sobre as operações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</a:t>
                      </a:r>
                      <a:r>
                        <a:rPr lang="pt-BR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  22.400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NOPAT</a:t>
                      </a:r>
                      <a:endParaRPr lang="pt-BR" sz="1800" b="0" i="0" u="none" strike="noStrike" dirty="0">
                        <a:solidFill>
                          <a:srgbClr val="00FF00"/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R$</a:t>
                      </a:r>
                      <a:r>
                        <a:rPr lang="pt-BR" sz="1800" b="0" i="0" u="none" strike="noStrike" baseline="0" dirty="0">
                          <a:solidFill>
                            <a:srgbClr val="00FFCC"/>
                          </a:solidFill>
                          <a:latin typeface="+mn-lt"/>
                        </a:rPr>
                        <a:t>   33.600</a:t>
                      </a:r>
                      <a:endParaRPr lang="pt-BR" sz="1800" b="0" i="0" u="none" strike="noStrike" dirty="0">
                        <a:solidFill>
                          <a:srgbClr val="00FF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(+) Depreciação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  10.000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(–) </a:t>
                      </a: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Investimentos em Giro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5.600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(–) </a:t>
                      </a: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Investimentos em Estrutura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FFFF99"/>
                          </a:solidFill>
                          <a:latin typeface="Calibri"/>
                        </a:rPr>
                        <a:t>FCFF – </a:t>
                      </a:r>
                      <a:r>
                        <a:rPr lang="pt-BR" sz="1800" b="0" i="0" u="none" strike="noStrike" dirty="0" err="1">
                          <a:solidFill>
                            <a:srgbClr val="FFFF99"/>
                          </a:solidFill>
                          <a:latin typeface="Calibri"/>
                        </a:rPr>
                        <a:t>Free</a:t>
                      </a:r>
                      <a:r>
                        <a:rPr lang="pt-BR" sz="1800" b="0" i="0" u="none" strike="noStrike" dirty="0">
                          <a:solidFill>
                            <a:srgbClr val="FFFF99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dirty="0" err="1">
                          <a:solidFill>
                            <a:srgbClr val="FFFF99"/>
                          </a:solidFill>
                          <a:latin typeface="Calibri"/>
                        </a:rPr>
                        <a:t>Cash</a:t>
                      </a:r>
                      <a:r>
                        <a:rPr lang="pt-BR" sz="1800" b="0" i="0" u="none" strike="noStrike" dirty="0">
                          <a:solidFill>
                            <a:srgbClr val="FFFF99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dirty="0" err="1">
                          <a:solidFill>
                            <a:srgbClr val="FFFF99"/>
                          </a:solidFill>
                          <a:latin typeface="Calibri"/>
                        </a:rPr>
                        <a:t>Flow</a:t>
                      </a:r>
                      <a:r>
                        <a:rPr lang="pt-BR" sz="1800" b="0" i="0" u="none" strike="noStrike" dirty="0">
                          <a:solidFill>
                            <a:srgbClr val="FFFF99"/>
                          </a:solidFill>
                          <a:latin typeface="Calibri"/>
                        </a:rPr>
                        <a:t> to </a:t>
                      </a:r>
                      <a:r>
                        <a:rPr lang="pt-BR" sz="1800" b="0" i="0" u="none" strike="noStrike" dirty="0" err="1">
                          <a:solidFill>
                            <a:srgbClr val="FFFF99"/>
                          </a:solidFill>
                          <a:latin typeface="Calibri"/>
                        </a:rPr>
                        <a:t>Firm</a:t>
                      </a:r>
                      <a:endParaRPr lang="pt-BR" sz="1800" b="0" i="0" u="none" strike="noStrike" dirty="0">
                        <a:solidFill>
                          <a:srgbClr val="FFFF99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FFFF99"/>
                          </a:solidFill>
                          <a:latin typeface="Calibri"/>
                        </a:rPr>
                        <a:t>R$   29.000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Benefício tributário sobre os 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  6.400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FCFE – </a:t>
                      </a:r>
                      <a:r>
                        <a:rPr lang="pt-BR" sz="1800" b="0" i="0" u="none" strike="noStrike" dirty="0" err="1">
                          <a:solidFill>
                            <a:srgbClr val="66FFFF"/>
                          </a:solidFill>
                          <a:latin typeface="Calibri"/>
                        </a:rPr>
                        <a:t>Free</a:t>
                      </a:r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dirty="0" err="1">
                          <a:solidFill>
                            <a:srgbClr val="66FFFF"/>
                          </a:solidFill>
                          <a:latin typeface="Calibri"/>
                        </a:rPr>
                        <a:t>Cash</a:t>
                      </a:r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dirty="0" err="1">
                          <a:solidFill>
                            <a:srgbClr val="66FFFF"/>
                          </a:solidFill>
                          <a:latin typeface="Calibri"/>
                        </a:rPr>
                        <a:t>Flow</a:t>
                      </a:r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 to </a:t>
                      </a:r>
                      <a:r>
                        <a:rPr lang="pt-BR" sz="1800" b="0" i="0" u="none" strike="noStrike" dirty="0" err="1">
                          <a:solidFill>
                            <a:srgbClr val="66FFFF"/>
                          </a:solidFill>
                          <a:latin typeface="Calibri"/>
                        </a:rPr>
                        <a:t>Equity</a:t>
                      </a:r>
                      <a:endParaRPr lang="pt-BR" sz="1800" b="0" i="0" u="none" strike="noStrike" dirty="0">
                        <a:solidFill>
                          <a:srgbClr val="66FFFF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19.400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2060070" y="1224021"/>
            <a:ext cx="5023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00FFCC"/>
                </a:solidFill>
                <a:latin typeface="Bookman Old Style" pitchFamily="18" charset="0"/>
              </a:rPr>
              <a:t>Demonstração dos FCF</a:t>
            </a:r>
            <a:endParaRPr lang="pt-BR" sz="2400" b="1" dirty="0">
              <a:latin typeface="Bookman Old Style" pitchFamily="18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7113363" y="5133490"/>
            <a:ext cx="1540581" cy="646331"/>
            <a:chOff x="7113363" y="4469288"/>
            <a:chExt cx="1540581" cy="646331"/>
          </a:xfrm>
        </p:grpSpPr>
        <p:sp>
          <p:nvSpPr>
            <p:cNvPr id="21" name="Retângulo 20"/>
            <p:cNvSpPr/>
            <p:nvPr/>
          </p:nvSpPr>
          <p:spPr>
            <a:xfrm>
              <a:off x="7113363" y="4469288"/>
              <a:ext cx="44916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rgbClr val="FFCCFF"/>
                  </a:solidFill>
                </a:rPr>
                <a:t>(  )</a:t>
              </a:r>
            </a:p>
            <a:p>
              <a:r>
                <a:rPr lang="pt-BR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(+)</a:t>
              </a:r>
              <a:endParaRPr lang="pt-BR" dirty="0"/>
            </a:p>
          </p:txBody>
        </p:sp>
        <p:cxnSp>
          <p:nvCxnSpPr>
            <p:cNvPr id="22" name="Conector reto 21"/>
            <p:cNvCxnSpPr/>
            <p:nvPr/>
          </p:nvCxnSpPr>
          <p:spPr>
            <a:xfrm>
              <a:off x="7263442" y="4666891"/>
              <a:ext cx="103517" cy="0"/>
            </a:xfrm>
            <a:prstGeom prst="line">
              <a:avLst/>
            </a:prstGeom>
            <a:ln w="28575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have direita 22"/>
            <p:cNvSpPr/>
            <p:nvPr/>
          </p:nvSpPr>
          <p:spPr>
            <a:xfrm>
              <a:off x="7539487" y="4528868"/>
              <a:ext cx="163901" cy="526211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7738309" y="4624559"/>
              <a:ext cx="9156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pt-BR" sz="1600" dirty="0"/>
                <a:t>R$ 9.600</a:t>
              </a:r>
            </a:p>
          </p:txBody>
        </p:sp>
      </p:grpSp>
      <p:sp>
        <p:nvSpPr>
          <p:cNvPr id="25" name="Retângulo 24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o 37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2" name="Retângulo 31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9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0" name="Retângulo 29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1956697" y="2147491"/>
          <a:ext cx="5230606" cy="3735710"/>
        </p:xfrm>
        <a:graphic>
          <a:graphicData uri="http://schemas.openxmlformats.org/drawingml/2006/table">
            <a:tbl>
              <a:tblPr/>
              <a:tblGrid>
                <a:gridCol w="3805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5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NOPAT</a:t>
                      </a:r>
                      <a:endParaRPr lang="pt-BR" sz="1800" b="0" i="0" u="none" strike="noStrike" dirty="0">
                        <a:solidFill>
                          <a:srgbClr val="00FF00"/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R$</a:t>
                      </a:r>
                      <a:r>
                        <a:rPr lang="pt-BR" sz="1800" b="0" i="0" u="none" strike="noStrike" baseline="0" dirty="0">
                          <a:solidFill>
                            <a:srgbClr val="00FFCC"/>
                          </a:solidFill>
                          <a:latin typeface="+mn-lt"/>
                        </a:rPr>
                        <a:t>   33.600</a:t>
                      </a:r>
                      <a:endParaRPr lang="pt-BR" sz="1800" b="0" i="0" u="none" strike="noStrike" dirty="0">
                        <a:solidFill>
                          <a:srgbClr val="00FF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5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(+) Depreciação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  10.000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5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(–) </a:t>
                      </a: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Investimentos em Giro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5.600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5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(–) </a:t>
                      </a: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Investimentos em Estrutura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9.000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5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FFFF99"/>
                          </a:solidFill>
                          <a:latin typeface="Calibri"/>
                        </a:rPr>
                        <a:t>FCFF – </a:t>
                      </a:r>
                      <a:r>
                        <a:rPr lang="pt-BR" sz="1800" b="0" i="0" u="none" strike="noStrike" dirty="0" err="1">
                          <a:solidFill>
                            <a:srgbClr val="FFFF99"/>
                          </a:solidFill>
                          <a:latin typeface="Calibri"/>
                        </a:rPr>
                        <a:t>Free</a:t>
                      </a:r>
                      <a:r>
                        <a:rPr lang="pt-BR" sz="1800" b="0" i="0" u="none" strike="noStrike" dirty="0">
                          <a:solidFill>
                            <a:srgbClr val="FFFF99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dirty="0" err="1">
                          <a:solidFill>
                            <a:srgbClr val="FFFF99"/>
                          </a:solidFill>
                          <a:latin typeface="Calibri"/>
                        </a:rPr>
                        <a:t>Cash</a:t>
                      </a:r>
                      <a:r>
                        <a:rPr lang="pt-BR" sz="1800" b="0" i="0" u="none" strike="noStrike" dirty="0">
                          <a:solidFill>
                            <a:srgbClr val="FFFF99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dirty="0" err="1">
                          <a:solidFill>
                            <a:srgbClr val="FFFF99"/>
                          </a:solidFill>
                          <a:latin typeface="Calibri"/>
                        </a:rPr>
                        <a:t>Flow</a:t>
                      </a:r>
                      <a:r>
                        <a:rPr lang="pt-BR" sz="1800" b="0" i="0" u="none" strike="noStrike" dirty="0">
                          <a:solidFill>
                            <a:srgbClr val="FFFF99"/>
                          </a:solidFill>
                          <a:latin typeface="Calibri"/>
                        </a:rPr>
                        <a:t> to </a:t>
                      </a:r>
                      <a:r>
                        <a:rPr lang="pt-BR" sz="1800" b="0" i="0" u="none" strike="noStrike" dirty="0" err="1">
                          <a:solidFill>
                            <a:srgbClr val="FFFF99"/>
                          </a:solidFill>
                          <a:latin typeface="Calibri"/>
                        </a:rPr>
                        <a:t>Firm</a:t>
                      </a:r>
                      <a:endParaRPr lang="pt-BR" sz="1800" b="0" i="0" u="none" strike="noStrike" dirty="0">
                        <a:solidFill>
                          <a:srgbClr val="FFFF99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FFFF99"/>
                          </a:solidFill>
                          <a:latin typeface="Calibri"/>
                        </a:rPr>
                        <a:t>R$   29.000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5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(</a:t>
                      </a:r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+mn-lt"/>
                        </a:rPr>
                        <a:t>–</a:t>
                      </a:r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) 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5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99CCFF"/>
                          </a:solidFill>
                          <a:latin typeface="Calibri"/>
                        </a:rPr>
                        <a:t>(+) Benefício tributário sobre os 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99CCFF"/>
                          </a:solidFill>
                          <a:latin typeface="Calibri"/>
                        </a:rPr>
                        <a:t>R$     6.400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5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(</a:t>
                      </a: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–</a:t>
                      </a: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) Amortizações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9.000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5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(+) Novos empréstimos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</a:t>
                      </a:r>
                      <a:r>
                        <a:rPr lang="pt-BR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5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FCFE – </a:t>
                      </a:r>
                      <a:r>
                        <a:rPr lang="pt-BR" sz="1800" b="0" i="0" u="none" strike="noStrike" dirty="0" err="1">
                          <a:solidFill>
                            <a:srgbClr val="66FFFF"/>
                          </a:solidFill>
                          <a:latin typeface="Calibri"/>
                        </a:rPr>
                        <a:t>Free</a:t>
                      </a:r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dirty="0" err="1">
                          <a:solidFill>
                            <a:srgbClr val="66FFFF"/>
                          </a:solidFill>
                          <a:latin typeface="Calibri"/>
                        </a:rPr>
                        <a:t>Cash</a:t>
                      </a:r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dirty="0" err="1">
                          <a:solidFill>
                            <a:srgbClr val="66FFFF"/>
                          </a:solidFill>
                          <a:latin typeface="Calibri"/>
                        </a:rPr>
                        <a:t>Flow</a:t>
                      </a:r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 to </a:t>
                      </a:r>
                      <a:r>
                        <a:rPr lang="pt-BR" sz="1800" b="0" i="0" u="none" strike="noStrike" dirty="0" err="1">
                          <a:solidFill>
                            <a:srgbClr val="66FFFF"/>
                          </a:solidFill>
                          <a:latin typeface="Calibri"/>
                        </a:rPr>
                        <a:t>Equity</a:t>
                      </a:r>
                      <a:endParaRPr lang="pt-BR" sz="1800" b="0" i="0" u="none" strike="noStrike" dirty="0">
                        <a:solidFill>
                          <a:srgbClr val="66FFFF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22.000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2060070" y="1293029"/>
            <a:ext cx="5023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00FFCC"/>
                </a:solidFill>
                <a:latin typeface="Bookman Old Style" pitchFamily="18" charset="0"/>
              </a:rPr>
              <a:t>Demonstração dos FCF</a:t>
            </a:r>
            <a:endParaRPr lang="pt-BR" sz="2400" b="1" dirty="0">
              <a:latin typeface="Bookman Old Style" pitchFamily="18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6" name="Grupo 115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8" name="Retângulo 17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7" name="CaixaDeTexto 16"/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1" name="Retângulo 3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9" name="Retângulo 2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CaixaDeTexto 2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43" name="Group 62"/>
          <p:cNvGrpSpPr>
            <a:grpSpLocks/>
          </p:cNvGrpSpPr>
          <p:nvPr/>
        </p:nvGrpSpPr>
        <p:grpSpPr bwMode="auto">
          <a:xfrm>
            <a:off x="228600" y="1463596"/>
            <a:ext cx="8610600" cy="4419600"/>
            <a:chOff x="144" y="672"/>
            <a:chExt cx="5424" cy="2784"/>
          </a:xfrm>
        </p:grpSpPr>
        <p:sp>
          <p:nvSpPr>
            <p:cNvPr id="44" name="Rectangle 9"/>
            <p:cNvSpPr>
              <a:spLocks noChangeArrowheads="1"/>
            </p:cNvSpPr>
            <p:nvPr/>
          </p:nvSpPr>
          <p:spPr bwMode="auto">
            <a:xfrm>
              <a:off x="960" y="1488"/>
              <a:ext cx="240" cy="1968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45" name="Group 13"/>
            <p:cNvGrpSpPr>
              <a:grpSpLocks/>
            </p:cNvGrpSpPr>
            <p:nvPr/>
          </p:nvGrpSpPr>
          <p:grpSpPr bwMode="auto">
            <a:xfrm>
              <a:off x="1488" y="1488"/>
              <a:ext cx="240" cy="1968"/>
              <a:chOff x="1104" y="1488"/>
              <a:chExt cx="240" cy="1968"/>
            </a:xfrm>
          </p:grpSpPr>
          <p:sp>
            <p:nvSpPr>
              <p:cNvPr id="83" name="Rectangle 10"/>
              <p:cNvSpPr>
                <a:spLocks noChangeArrowheads="1"/>
              </p:cNvSpPr>
              <p:nvPr/>
            </p:nvSpPr>
            <p:spPr bwMode="auto">
              <a:xfrm>
                <a:off x="1104" y="2256"/>
                <a:ext cx="240" cy="1200"/>
              </a:xfrm>
              <a:prstGeom prst="rect">
                <a:avLst/>
              </a:prstGeom>
              <a:solidFill>
                <a:srgbClr val="66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4" name="Rectangle 11"/>
              <p:cNvSpPr>
                <a:spLocks noChangeArrowheads="1"/>
              </p:cNvSpPr>
              <p:nvPr/>
            </p:nvSpPr>
            <p:spPr bwMode="auto">
              <a:xfrm>
                <a:off x="1104" y="1488"/>
                <a:ext cx="240" cy="768"/>
              </a:xfrm>
              <a:prstGeom prst="rect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46" name="Text Box 12"/>
            <p:cNvSpPr txBox="1">
              <a:spLocks noChangeArrowheads="1"/>
            </p:cNvSpPr>
            <p:nvPr/>
          </p:nvSpPr>
          <p:spPr bwMode="auto">
            <a:xfrm>
              <a:off x="144" y="2112"/>
              <a:ext cx="8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>
                  <a:latin typeface="Arial" charset="0"/>
                </a:rPr>
                <a:t>Valor da Empresa</a:t>
              </a:r>
            </a:p>
          </p:txBody>
        </p:sp>
        <p:sp>
          <p:nvSpPr>
            <p:cNvPr id="47" name="Text Box 14"/>
            <p:cNvSpPr txBox="1">
              <a:spLocks noChangeArrowheads="1"/>
            </p:cNvSpPr>
            <p:nvPr/>
          </p:nvSpPr>
          <p:spPr bwMode="auto">
            <a:xfrm>
              <a:off x="1824" y="2688"/>
              <a:ext cx="8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>
                  <a:latin typeface="Arial" charset="0"/>
                </a:rPr>
                <a:t>Valor Patrimonial</a:t>
              </a:r>
            </a:p>
          </p:txBody>
        </p:sp>
        <p:sp>
          <p:nvSpPr>
            <p:cNvPr id="48" name="Text Box 15"/>
            <p:cNvSpPr txBox="1">
              <a:spLocks noChangeArrowheads="1"/>
            </p:cNvSpPr>
            <p:nvPr/>
          </p:nvSpPr>
          <p:spPr bwMode="auto">
            <a:xfrm>
              <a:off x="1824" y="1728"/>
              <a:ext cx="8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>
                  <a:latin typeface="Arial" charset="0"/>
                </a:rPr>
                <a:t>Valor das Dívidas</a:t>
              </a:r>
            </a:p>
          </p:txBody>
        </p:sp>
        <p:grpSp>
          <p:nvGrpSpPr>
            <p:cNvPr id="49" name="Group 30"/>
            <p:cNvGrpSpPr>
              <a:grpSpLocks/>
            </p:cNvGrpSpPr>
            <p:nvPr/>
          </p:nvGrpSpPr>
          <p:grpSpPr bwMode="auto">
            <a:xfrm>
              <a:off x="2736" y="768"/>
              <a:ext cx="2304" cy="432"/>
              <a:chOff x="2400" y="768"/>
              <a:chExt cx="2304" cy="432"/>
            </a:xfrm>
          </p:grpSpPr>
          <p:sp>
            <p:nvSpPr>
              <p:cNvPr id="76" name="Line 16"/>
              <p:cNvSpPr>
                <a:spLocks noChangeShapeType="1"/>
              </p:cNvSpPr>
              <p:nvPr/>
            </p:nvSpPr>
            <p:spPr bwMode="auto">
              <a:xfrm>
                <a:off x="2688" y="960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7" name="Line 17"/>
              <p:cNvSpPr>
                <a:spLocks noChangeShapeType="1"/>
              </p:cNvSpPr>
              <p:nvPr/>
            </p:nvSpPr>
            <p:spPr bwMode="auto">
              <a:xfrm>
                <a:off x="2976" y="912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8" name="Line 18"/>
              <p:cNvSpPr>
                <a:spLocks noChangeShapeType="1"/>
              </p:cNvSpPr>
              <p:nvPr/>
            </p:nvSpPr>
            <p:spPr bwMode="auto">
              <a:xfrm>
                <a:off x="3264" y="864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9" name="Line 19"/>
              <p:cNvSpPr>
                <a:spLocks noChangeShapeType="1"/>
              </p:cNvSpPr>
              <p:nvPr/>
            </p:nvSpPr>
            <p:spPr bwMode="auto">
              <a:xfrm>
                <a:off x="3552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0" name="Line 20"/>
              <p:cNvSpPr>
                <a:spLocks noChangeShapeType="1"/>
              </p:cNvSpPr>
              <p:nvPr/>
            </p:nvSpPr>
            <p:spPr bwMode="auto">
              <a:xfrm>
                <a:off x="3840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1" name="Line 21"/>
              <p:cNvSpPr>
                <a:spLocks noChangeShapeType="1"/>
              </p:cNvSpPr>
              <p:nvPr/>
            </p:nvSpPr>
            <p:spPr bwMode="auto">
              <a:xfrm>
                <a:off x="4128" y="768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" name="Line 22"/>
              <p:cNvSpPr>
                <a:spLocks noChangeShapeType="1"/>
              </p:cNvSpPr>
              <p:nvPr/>
            </p:nvSpPr>
            <p:spPr bwMode="auto">
              <a:xfrm>
                <a:off x="2400" y="1200"/>
                <a:ext cx="2304" cy="0"/>
              </a:xfrm>
              <a:prstGeom prst="line">
                <a:avLst/>
              </a:prstGeom>
              <a:noFill/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0" name="Line 32"/>
            <p:cNvSpPr>
              <a:spLocks noChangeShapeType="1"/>
            </p:cNvSpPr>
            <p:nvPr/>
          </p:nvSpPr>
          <p:spPr bwMode="auto">
            <a:xfrm>
              <a:off x="3024" y="1872"/>
              <a:ext cx="0" cy="144"/>
            </a:xfrm>
            <a:prstGeom prst="line">
              <a:avLst/>
            </a:prstGeom>
            <a:noFill/>
            <a:ln w="28575">
              <a:solidFill>
                <a:srgbClr val="FFCC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Line 33"/>
            <p:cNvSpPr>
              <a:spLocks noChangeShapeType="1"/>
            </p:cNvSpPr>
            <p:nvPr/>
          </p:nvSpPr>
          <p:spPr bwMode="auto">
            <a:xfrm>
              <a:off x="3312" y="1872"/>
              <a:ext cx="0" cy="144"/>
            </a:xfrm>
            <a:prstGeom prst="line">
              <a:avLst/>
            </a:prstGeom>
            <a:noFill/>
            <a:ln w="28575">
              <a:solidFill>
                <a:srgbClr val="FFCC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Line 34"/>
            <p:cNvSpPr>
              <a:spLocks noChangeShapeType="1"/>
            </p:cNvSpPr>
            <p:nvPr/>
          </p:nvSpPr>
          <p:spPr bwMode="auto">
            <a:xfrm>
              <a:off x="3600" y="1824"/>
              <a:ext cx="0" cy="192"/>
            </a:xfrm>
            <a:prstGeom prst="line">
              <a:avLst/>
            </a:prstGeom>
            <a:noFill/>
            <a:ln w="28575">
              <a:solidFill>
                <a:srgbClr val="FFCC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Line 35"/>
            <p:cNvSpPr>
              <a:spLocks noChangeShapeType="1"/>
            </p:cNvSpPr>
            <p:nvPr/>
          </p:nvSpPr>
          <p:spPr bwMode="auto">
            <a:xfrm>
              <a:off x="3888" y="1824"/>
              <a:ext cx="0" cy="192"/>
            </a:xfrm>
            <a:prstGeom prst="line">
              <a:avLst/>
            </a:prstGeom>
            <a:noFill/>
            <a:ln w="28575">
              <a:solidFill>
                <a:srgbClr val="FFCC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Line 36"/>
            <p:cNvSpPr>
              <a:spLocks noChangeShapeType="1"/>
            </p:cNvSpPr>
            <p:nvPr/>
          </p:nvSpPr>
          <p:spPr bwMode="auto">
            <a:xfrm>
              <a:off x="4176" y="1776"/>
              <a:ext cx="0" cy="240"/>
            </a:xfrm>
            <a:prstGeom prst="line">
              <a:avLst/>
            </a:prstGeom>
            <a:noFill/>
            <a:ln w="28575">
              <a:solidFill>
                <a:srgbClr val="FFCC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Line 37"/>
            <p:cNvSpPr>
              <a:spLocks noChangeShapeType="1"/>
            </p:cNvSpPr>
            <p:nvPr/>
          </p:nvSpPr>
          <p:spPr bwMode="auto">
            <a:xfrm>
              <a:off x="4464" y="1776"/>
              <a:ext cx="0" cy="240"/>
            </a:xfrm>
            <a:prstGeom prst="line">
              <a:avLst/>
            </a:prstGeom>
            <a:noFill/>
            <a:ln w="28575">
              <a:solidFill>
                <a:srgbClr val="FFCC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Line 38"/>
            <p:cNvSpPr>
              <a:spLocks noChangeShapeType="1"/>
            </p:cNvSpPr>
            <p:nvPr/>
          </p:nvSpPr>
          <p:spPr bwMode="auto">
            <a:xfrm>
              <a:off x="2736" y="2016"/>
              <a:ext cx="2304" cy="0"/>
            </a:xfrm>
            <a:prstGeom prst="line">
              <a:avLst/>
            </a:prstGeom>
            <a:noFill/>
            <a:ln w="9525">
              <a:solidFill>
                <a:srgbClr val="FFCC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Line 40"/>
            <p:cNvSpPr>
              <a:spLocks noChangeShapeType="1"/>
            </p:cNvSpPr>
            <p:nvPr/>
          </p:nvSpPr>
          <p:spPr bwMode="auto">
            <a:xfrm>
              <a:off x="3072" y="2736"/>
              <a:ext cx="0" cy="192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Line 41"/>
            <p:cNvSpPr>
              <a:spLocks noChangeShapeType="1"/>
            </p:cNvSpPr>
            <p:nvPr/>
          </p:nvSpPr>
          <p:spPr bwMode="auto">
            <a:xfrm>
              <a:off x="3360" y="2688"/>
              <a:ext cx="0" cy="240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Line 42"/>
            <p:cNvSpPr>
              <a:spLocks noChangeShapeType="1"/>
            </p:cNvSpPr>
            <p:nvPr/>
          </p:nvSpPr>
          <p:spPr bwMode="auto">
            <a:xfrm>
              <a:off x="3648" y="2640"/>
              <a:ext cx="0" cy="288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Line 43"/>
            <p:cNvSpPr>
              <a:spLocks noChangeShapeType="1"/>
            </p:cNvSpPr>
            <p:nvPr/>
          </p:nvSpPr>
          <p:spPr bwMode="auto">
            <a:xfrm>
              <a:off x="3936" y="2592"/>
              <a:ext cx="0" cy="336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Line 44"/>
            <p:cNvSpPr>
              <a:spLocks noChangeShapeType="1"/>
            </p:cNvSpPr>
            <p:nvPr/>
          </p:nvSpPr>
          <p:spPr bwMode="auto">
            <a:xfrm>
              <a:off x="4224" y="2592"/>
              <a:ext cx="0" cy="336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Line 45"/>
            <p:cNvSpPr>
              <a:spLocks noChangeShapeType="1"/>
            </p:cNvSpPr>
            <p:nvPr/>
          </p:nvSpPr>
          <p:spPr bwMode="auto">
            <a:xfrm>
              <a:off x="4512" y="2592"/>
              <a:ext cx="0" cy="336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Line 46"/>
            <p:cNvSpPr>
              <a:spLocks noChangeShapeType="1"/>
            </p:cNvSpPr>
            <p:nvPr/>
          </p:nvSpPr>
          <p:spPr bwMode="auto">
            <a:xfrm>
              <a:off x="2784" y="2928"/>
              <a:ext cx="2304" cy="0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Text Box 47"/>
            <p:cNvSpPr txBox="1">
              <a:spLocks noChangeArrowheads="1"/>
            </p:cNvSpPr>
            <p:nvPr/>
          </p:nvSpPr>
          <p:spPr bwMode="auto">
            <a:xfrm>
              <a:off x="2784" y="2016"/>
              <a:ext cx="24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dirty="0">
                  <a:solidFill>
                    <a:srgbClr val="FFCCFF"/>
                  </a:solidFill>
                  <a:latin typeface="Arial" charset="0"/>
                </a:rPr>
                <a:t>Fluxos de Caixa para Credores</a:t>
              </a:r>
            </a:p>
          </p:txBody>
        </p:sp>
        <p:sp>
          <p:nvSpPr>
            <p:cNvPr id="65" name="Text Box 48"/>
            <p:cNvSpPr txBox="1">
              <a:spLocks noChangeArrowheads="1"/>
            </p:cNvSpPr>
            <p:nvPr/>
          </p:nvSpPr>
          <p:spPr bwMode="auto">
            <a:xfrm>
              <a:off x="2736" y="2928"/>
              <a:ext cx="2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dirty="0">
                  <a:solidFill>
                    <a:srgbClr val="66FFFF"/>
                  </a:solidFill>
                  <a:latin typeface="Arial" charset="0"/>
                </a:rPr>
                <a:t>Fluxos de Caixa para Donos</a:t>
              </a:r>
            </a:p>
          </p:txBody>
        </p:sp>
        <p:sp>
          <p:nvSpPr>
            <p:cNvPr id="66" name="Text Box 49"/>
            <p:cNvSpPr txBox="1">
              <a:spLocks noChangeArrowheads="1"/>
            </p:cNvSpPr>
            <p:nvPr/>
          </p:nvSpPr>
          <p:spPr bwMode="auto">
            <a:xfrm>
              <a:off x="2736" y="1248"/>
              <a:ext cx="24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dirty="0">
                  <a:solidFill>
                    <a:srgbClr val="FFFF99"/>
                  </a:solidFill>
                  <a:latin typeface="Arial" charset="0"/>
                </a:rPr>
                <a:t>Fluxos de Caixa Operacionais</a:t>
              </a:r>
            </a:p>
          </p:txBody>
        </p:sp>
        <p:sp>
          <p:nvSpPr>
            <p:cNvPr id="67" name="AutoShape 50"/>
            <p:cNvSpPr>
              <a:spLocks/>
            </p:cNvSpPr>
            <p:nvPr/>
          </p:nvSpPr>
          <p:spPr bwMode="auto">
            <a:xfrm>
              <a:off x="5088" y="1824"/>
              <a:ext cx="192" cy="1296"/>
            </a:xfrm>
            <a:prstGeom prst="rightBrace">
              <a:avLst>
                <a:gd name="adj1" fmla="val 5625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8" name="Text Box 53"/>
            <p:cNvSpPr txBox="1">
              <a:spLocks noChangeArrowheads="1"/>
            </p:cNvSpPr>
            <p:nvPr/>
          </p:nvSpPr>
          <p:spPr bwMode="auto">
            <a:xfrm>
              <a:off x="5328" y="235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>
                  <a:latin typeface="Arial" charset="0"/>
                </a:rPr>
                <a:t>+</a:t>
              </a:r>
            </a:p>
          </p:txBody>
        </p:sp>
        <p:sp>
          <p:nvSpPr>
            <p:cNvPr id="69" name="Line 54"/>
            <p:cNvSpPr>
              <a:spLocks noChangeShapeType="1"/>
            </p:cNvSpPr>
            <p:nvPr/>
          </p:nvSpPr>
          <p:spPr bwMode="auto">
            <a:xfrm flipV="1">
              <a:off x="5448" y="1248"/>
              <a:ext cx="0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Text Box 55"/>
            <p:cNvSpPr txBox="1">
              <a:spLocks noChangeArrowheads="1"/>
            </p:cNvSpPr>
            <p:nvPr/>
          </p:nvSpPr>
          <p:spPr bwMode="auto">
            <a:xfrm>
              <a:off x="5328" y="96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>
                  <a:latin typeface="Arial" charset="0"/>
                </a:rPr>
                <a:t>=</a:t>
              </a:r>
            </a:p>
          </p:txBody>
        </p:sp>
        <p:sp>
          <p:nvSpPr>
            <p:cNvPr id="71" name="Line 56"/>
            <p:cNvSpPr>
              <a:spLocks noChangeShapeType="1"/>
            </p:cNvSpPr>
            <p:nvPr/>
          </p:nvSpPr>
          <p:spPr bwMode="auto">
            <a:xfrm rot="16200000" flipH="1">
              <a:off x="2208" y="912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Text Box 57"/>
            <p:cNvSpPr txBox="1">
              <a:spLocks noChangeArrowheads="1"/>
            </p:cNvSpPr>
            <p:nvPr/>
          </p:nvSpPr>
          <p:spPr bwMode="auto">
            <a:xfrm>
              <a:off x="1392" y="6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>
                  <a:latin typeface="Arial" charset="0"/>
                </a:rPr>
                <a:t>i = WACC</a:t>
              </a:r>
            </a:p>
          </p:txBody>
        </p:sp>
        <p:sp>
          <p:nvSpPr>
            <p:cNvPr id="73" name="Text Box 59"/>
            <p:cNvSpPr txBox="1">
              <a:spLocks noChangeArrowheads="1"/>
            </p:cNvSpPr>
            <p:nvPr/>
          </p:nvSpPr>
          <p:spPr bwMode="auto">
            <a:xfrm>
              <a:off x="4560" y="912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 dirty="0">
                  <a:solidFill>
                    <a:srgbClr val="FFFF99"/>
                  </a:solidFill>
                  <a:latin typeface="Arial" charset="0"/>
                </a:rPr>
                <a:t>. . .</a:t>
              </a:r>
            </a:p>
          </p:txBody>
        </p:sp>
        <p:sp>
          <p:nvSpPr>
            <p:cNvPr id="74" name="Text Box 60"/>
            <p:cNvSpPr txBox="1">
              <a:spLocks noChangeArrowheads="1"/>
            </p:cNvSpPr>
            <p:nvPr/>
          </p:nvSpPr>
          <p:spPr bwMode="auto">
            <a:xfrm>
              <a:off x="4560" y="1728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 dirty="0">
                  <a:solidFill>
                    <a:srgbClr val="FFCCFF"/>
                  </a:solidFill>
                  <a:latin typeface="Arial" charset="0"/>
                </a:rPr>
                <a:t>. . .</a:t>
              </a:r>
            </a:p>
          </p:txBody>
        </p:sp>
        <p:sp>
          <p:nvSpPr>
            <p:cNvPr id="75" name="Text Box 61"/>
            <p:cNvSpPr txBox="1">
              <a:spLocks noChangeArrowheads="1"/>
            </p:cNvSpPr>
            <p:nvPr/>
          </p:nvSpPr>
          <p:spPr bwMode="auto">
            <a:xfrm>
              <a:off x="4560" y="2640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 dirty="0">
                  <a:solidFill>
                    <a:srgbClr val="66FFFF"/>
                  </a:solidFill>
                  <a:latin typeface="Arial" charset="0"/>
                </a:rPr>
                <a:t>. . .</a:t>
              </a:r>
            </a:p>
          </p:txBody>
        </p:sp>
      </p:grpSp>
      <p:sp>
        <p:nvSpPr>
          <p:cNvPr id="85" name="Retângulo 84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CaixaDeTexto 85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87" name="CaixaDeTexto 86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o 33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5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9" name="Retângulo 38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0" name="CaixaDeTexto 39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6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7" name="Retângulo 36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ctangle 55"/>
          <p:cNvSpPr>
            <a:spLocks noChangeArrowheads="1"/>
          </p:cNvSpPr>
          <p:nvPr/>
        </p:nvSpPr>
        <p:spPr bwMode="auto">
          <a:xfrm>
            <a:off x="4648200" y="1352892"/>
            <a:ext cx="4038600" cy="609600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dirty="0">
              <a:solidFill>
                <a:srgbClr val="FFFF99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86000" y="3410292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>
                <a:latin typeface="Arial" charset="0"/>
              </a:rPr>
              <a:t>Valor da Empresa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3581400" y="2648292"/>
            <a:ext cx="381000" cy="24384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4419600" y="3599205"/>
            <a:ext cx="381000" cy="1487488"/>
          </a:xfrm>
          <a:prstGeom prst="rect">
            <a:avLst/>
          </a:prstGeom>
          <a:solidFill>
            <a:srgbClr val="66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4648200" y="2572092"/>
            <a:ext cx="381000" cy="950913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953000" y="4019892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>
                <a:latin typeface="Arial" charset="0"/>
              </a:rPr>
              <a:t>Valor Patrimonial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181600" y="2800692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>
                <a:latin typeface="Arial" charset="0"/>
              </a:rPr>
              <a:t>Valor das Dívidas</a:t>
            </a:r>
          </a:p>
        </p:txBody>
      </p:sp>
      <p:grpSp>
        <p:nvGrpSpPr>
          <p:cNvPr id="46" name="Group 16"/>
          <p:cNvGrpSpPr>
            <a:grpSpLocks/>
          </p:cNvGrpSpPr>
          <p:nvPr/>
        </p:nvGrpSpPr>
        <p:grpSpPr bwMode="auto">
          <a:xfrm>
            <a:off x="457200" y="1276692"/>
            <a:ext cx="3657600" cy="685800"/>
            <a:chOff x="2400" y="768"/>
            <a:chExt cx="2304" cy="432"/>
          </a:xfrm>
        </p:grpSpPr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2688" y="960"/>
              <a:ext cx="0" cy="24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>
              <a:off x="2976" y="912"/>
              <a:ext cx="0" cy="288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>
              <a:off x="3264" y="864"/>
              <a:ext cx="0" cy="336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3552" y="816"/>
              <a:ext cx="0" cy="384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3840" y="816"/>
              <a:ext cx="0" cy="384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4128" y="768"/>
              <a:ext cx="0" cy="432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>
              <a:off x="2400" y="1200"/>
              <a:ext cx="2304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7" name="Text Box 40"/>
          <p:cNvSpPr txBox="1">
            <a:spLocks noChangeArrowheads="1"/>
          </p:cNvSpPr>
          <p:nvPr/>
        </p:nvSpPr>
        <p:spPr bwMode="auto">
          <a:xfrm>
            <a:off x="457200" y="2038692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dirty="0">
                <a:solidFill>
                  <a:srgbClr val="FFFF99"/>
                </a:solidFill>
                <a:latin typeface="Arial" charset="0"/>
              </a:rPr>
              <a:t>Fluxos de Caixa Operacionais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3352800" y="1505292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FFFF99"/>
                </a:solidFill>
                <a:latin typeface="Arial" charset="0"/>
              </a:rPr>
              <a:t>. . .</a:t>
            </a:r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5562600" y="5391492"/>
            <a:ext cx="0" cy="3048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6019800" y="5315292"/>
            <a:ext cx="0" cy="3810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6477000" y="5239092"/>
            <a:ext cx="0" cy="4572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6934200" y="5162892"/>
            <a:ext cx="0" cy="5334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" name="Line 35"/>
          <p:cNvSpPr>
            <a:spLocks noChangeShapeType="1"/>
          </p:cNvSpPr>
          <p:nvPr/>
        </p:nvSpPr>
        <p:spPr bwMode="auto">
          <a:xfrm>
            <a:off x="7391400" y="5162892"/>
            <a:ext cx="0" cy="5334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2" name="Line 36"/>
          <p:cNvSpPr>
            <a:spLocks noChangeShapeType="1"/>
          </p:cNvSpPr>
          <p:nvPr/>
        </p:nvSpPr>
        <p:spPr bwMode="auto">
          <a:xfrm>
            <a:off x="7848600" y="5162892"/>
            <a:ext cx="0" cy="5334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>
            <a:off x="5105400" y="5696292"/>
            <a:ext cx="3657600" cy="0"/>
          </a:xfrm>
          <a:prstGeom prst="line">
            <a:avLst/>
          </a:prstGeom>
          <a:noFill/>
          <a:ln w="9525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4" name="Text Box 39"/>
          <p:cNvSpPr txBox="1">
            <a:spLocks noChangeArrowheads="1"/>
          </p:cNvSpPr>
          <p:nvPr/>
        </p:nvSpPr>
        <p:spPr bwMode="auto">
          <a:xfrm>
            <a:off x="5029200" y="5696292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dirty="0">
                <a:solidFill>
                  <a:srgbClr val="66FFFF"/>
                </a:solidFill>
                <a:latin typeface="Arial" charset="0"/>
              </a:rPr>
              <a:t>Fluxos de Caixa para Donos</a:t>
            </a: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7924800" y="5239092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66FFFF"/>
                </a:solidFill>
                <a:latin typeface="Arial" charset="0"/>
              </a:rPr>
              <a:t>. . .</a:t>
            </a:r>
          </a:p>
        </p:txBody>
      </p:sp>
      <p:sp>
        <p:nvSpPr>
          <p:cNvPr id="27" name="Text Box 54"/>
          <p:cNvSpPr txBox="1">
            <a:spLocks noChangeArrowheads="1"/>
          </p:cNvSpPr>
          <p:nvPr/>
        </p:nvSpPr>
        <p:spPr bwMode="auto">
          <a:xfrm>
            <a:off x="4495800" y="1429092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dirty="0">
                <a:solidFill>
                  <a:srgbClr val="FFFF99"/>
                </a:solidFill>
                <a:latin typeface="Arial" charset="0"/>
              </a:rPr>
              <a:t>FCFF – </a:t>
            </a:r>
            <a:r>
              <a:rPr lang="pt-BR" sz="2000" dirty="0" err="1">
                <a:solidFill>
                  <a:srgbClr val="FFFF99"/>
                </a:solidFill>
                <a:latin typeface="Arial" charset="0"/>
              </a:rPr>
              <a:t>Free</a:t>
            </a:r>
            <a:r>
              <a:rPr lang="pt-BR" sz="2000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pt-BR" sz="2000" dirty="0" err="1">
                <a:solidFill>
                  <a:srgbClr val="FFFF99"/>
                </a:solidFill>
                <a:latin typeface="Arial" charset="0"/>
              </a:rPr>
              <a:t>Cash</a:t>
            </a:r>
            <a:r>
              <a:rPr lang="pt-BR" sz="2000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pt-BR" sz="2000" dirty="0" err="1">
                <a:solidFill>
                  <a:srgbClr val="FFFF99"/>
                </a:solidFill>
                <a:latin typeface="Arial" charset="0"/>
              </a:rPr>
              <a:t>Flow</a:t>
            </a:r>
            <a:r>
              <a:rPr lang="pt-BR" sz="2000" dirty="0">
                <a:solidFill>
                  <a:srgbClr val="FFFF99"/>
                </a:solidFill>
                <a:latin typeface="Arial" charset="0"/>
              </a:rPr>
              <a:t> to </a:t>
            </a:r>
            <a:r>
              <a:rPr lang="pt-BR" sz="2000" dirty="0" err="1">
                <a:solidFill>
                  <a:srgbClr val="FFFF99"/>
                </a:solidFill>
                <a:latin typeface="Arial" charset="0"/>
              </a:rPr>
              <a:t>Firm</a:t>
            </a:r>
            <a:r>
              <a:rPr lang="pt-BR" sz="2000" dirty="0">
                <a:solidFill>
                  <a:srgbClr val="FFFF99"/>
                </a:solidFill>
                <a:latin typeface="Arial" charset="0"/>
              </a:rPr>
              <a:t> </a:t>
            </a:r>
          </a:p>
        </p:txBody>
      </p:sp>
      <p:sp>
        <p:nvSpPr>
          <p:cNvPr id="28" name="Rectangle 56"/>
          <p:cNvSpPr>
            <a:spLocks noChangeArrowheads="1"/>
          </p:cNvSpPr>
          <p:nvPr/>
        </p:nvSpPr>
        <p:spPr bwMode="auto">
          <a:xfrm>
            <a:off x="914400" y="5467692"/>
            <a:ext cx="4038600" cy="609600"/>
          </a:xfrm>
          <a:prstGeom prst="rect">
            <a:avLst/>
          </a:prstGeom>
          <a:noFill/>
          <a:ln w="9525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" name="Text Box 57"/>
          <p:cNvSpPr txBox="1">
            <a:spLocks noChangeArrowheads="1"/>
          </p:cNvSpPr>
          <p:nvPr/>
        </p:nvSpPr>
        <p:spPr bwMode="auto">
          <a:xfrm>
            <a:off x="762000" y="5543892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dirty="0">
                <a:solidFill>
                  <a:srgbClr val="66FFFF"/>
                </a:solidFill>
                <a:latin typeface="Arial" charset="0"/>
              </a:rPr>
              <a:t>FCFE – </a:t>
            </a:r>
            <a:r>
              <a:rPr lang="pt-BR" sz="2000" dirty="0" err="1">
                <a:solidFill>
                  <a:srgbClr val="66FFFF"/>
                </a:solidFill>
                <a:latin typeface="Arial" charset="0"/>
              </a:rPr>
              <a:t>Free</a:t>
            </a:r>
            <a:r>
              <a:rPr lang="pt-BR" sz="2000" dirty="0">
                <a:solidFill>
                  <a:srgbClr val="66FFFF"/>
                </a:solidFill>
                <a:latin typeface="Arial" charset="0"/>
              </a:rPr>
              <a:t> </a:t>
            </a:r>
            <a:r>
              <a:rPr lang="pt-BR" sz="2000" dirty="0" err="1">
                <a:solidFill>
                  <a:srgbClr val="66FFFF"/>
                </a:solidFill>
                <a:latin typeface="Arial" charset="0"/>
              </a:rPr>
              <a:t>Cash</a:t>
            </a:r>
            <a:r>
              <a:rPr lang="pt-BR" sz="2000" dirty="0">
                <a:solidFill>
                  <a:srgbClr val="66FFFF"/>
                </a:solidFill>
                <a:latin typeface="Arial" charset="0"/>
              </a:rPr>
              <a:t> </a:t>
            </a:r>
            <a:r>
              <a:rPr lang="pt-BR" sz="2000" dirty="0" err="1">
                <a:solidFill>
                  <a:srgbClr val="66FFFF"/>
                </a:solidFill>
                <a:latin typeface="Arial" charset="0"/>
              </a:rPr>
              <a:t>Flow</a:t>
            </a:r>
            <a:r>
              <a:rPr lang="pt-BR" sz="2000" dirty="0">
                <a:solidFill>
                  <a:srgbClr val="66FFFF"/>
                </a:solidFill>
                <a:latin typeface="Arial" charset="0"/>
              </a:rPr>
              <a:t> to </a:t>
            </a:r>
            <a:r>
              <a:rPr lang="pt-BR" sz="2000" dirty="0" err="1">
                <a:solidFill>
                  <a:srgbClr val="66FFFF"/>
                </a:solidFill>
                <a:latin typeface="Arial" charset="0"/>
              </a:rPr>
              <a:t>Equity</a:t>
            </a:r>
            <a:r>
              <a:rPr lang="pt-BR" sz="2000" dirty="0">
                <a:solidFill>
                  <a:srgbClr val="66FFFF"/>
                </a:solidFill>
                <a:latin typeface="Arial" charset="0"/>
              </a:rPr>
              <a:t> </a:t>
            </a:r>
          </a:p>
        </p:txBody>
      </p:sp>
      <p:sp>
        <p:nvSpPr>
          <p:cNvPr id="56" name="Retângulo 55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CaixaDeTexto 56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  <p:grpSp>
        <p:nvGrpSpPr>
          <p:cNvPr id="44" name="Grupo 43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50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8" name="Retângulo 57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9" name="CaixaDeTexto 58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51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52" name="Retângulo 51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7" name="CaixaDeTexto 56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41" name="Tabela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401554"/>
              </p:ext>
            </p:extLst>
          </p:nvPr>
        </p:nvGraphicFramePr>
        <p:xfrm>
          <a:off x="362310" y="1790954"/>
          <a:ext cx="405441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/>
                        <a:t>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Ano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Ano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Ativo Circulante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6.800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9.600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Disponibilidades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720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675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Valores</a:t>
                      </a:r>
                      <a:r>
                        <a:rPr lang="pt-BR" baseline="0" dirty="0"/>
                        <a:t> a Receber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3.500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6.300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Estoques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2.580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2.625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051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Ativo </a:t>
                      </a:r>
                      <a:r>
                        <a:rPr lang="pt-BR" dirty="0" err="1"/>
                        <a:t>Não-Circulante</a:t>
                      </a:r>
                      <a:endParaRPr lang="pt-BR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1.920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3.615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Imobilizado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2.400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4.560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Depreciação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(480)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(945)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169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Ativo Total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8.720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13.215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5" name="Tabela 44"/>
          <p:cNvGraphicFramePr>
            <a:graphicFrameLocks noGrp="1"/>
          </p:cNvGraphicFramePr>
          <p:nvPr/>
        </p:nvGraphicFramePr>
        <p:xfrm>
          <a:off x="4589253" y="1790954"/>
          <a:ext cx="414643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/>
                        <a:t>Passivo +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Ano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Ano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Passivo Circulante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3.200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5.400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Fornecedores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1.200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1.800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Provisão para IR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Empréstimos</a:t>
                      </a:r>
                      <a:r>
                        <a:rPr lang="pt-BR" baseline="0" dirty="0"/>
                        <a:t> CP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1.800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3.000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Passivo </a:t>
                      </a:r>
                      <a:r>
                        <a:rPr lang="pt-BR" dirty="0" err="1"/>
                        <a:t>Não-Circulante</a:t>
                      </a:r>
                      <a:endParaRPr lang="pt-BR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1.320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1.965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Empréstimos</a:t>
                      </a:r>
                      <a:r>
                        <a:rPr lang="pt-BR" baseline="0" dirty="0"/>
                        <a:t> LP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1.320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1.965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Patrimônio Líquido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4.200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5.850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Capital Social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2.400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3.150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Reservas de Lucros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1.800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2.700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Passivo + PL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8.720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13.215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2629619" y="1552758"/>
          <a:ext cx="3884762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206"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DRE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Receita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20.200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CMV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12.000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Lucro Bruto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8.200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Despesas com vendas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2.500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Despesas administrativas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2.950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Depreciação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465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Lucro Operacional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2.285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Despesas</a:t>
                      </a:r>
                      <a:r>
                        <a:rPr lang="pt-BR" baseline="0" dirty="0"/>
                        <a:t> financeiras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785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LAIR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1.500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Provisão para IR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Lucro Líquido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" name="Retângulo 17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3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0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4" name="Retângulo 23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1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2" name="Retângulo 21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34" name="Tabela 33"/>
          <p:cNvGraphicFramePr>
            <a:graphicFrameLocks noGrp="1"/>
          </p:cNvGraphicFramePr>
          <p:nvPr/>
        </p:nvGraphicFramePr>
        <p:xfrm>
          <a:off x="2449184" y="1552750"/>
          <a:ext cx="4245633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206"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Mutações do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Patrimônio</a:t>
                      </a:r>
                      <a:r>
                        <a:rPr lang="pt-BR" baseline="0" dirty="0"/>
                        <a:t> Líquido (31/12/A1)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4.200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Integralização</a:t>
                      </a:r>
                      <a:r>
                        <a:rPr lang="pt-BR" baseline="0" dirty="0"/>
                        <a:t> de Capital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Lucro Líquido do Ano 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Patrimônio Líquido (31/12/A2)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5.850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7" name="Tabela 36"/>
          <p:cNvGraphicFramePr>
            <a:graphicFrameLocks noGrp="1"/>
          </p:cNvGraphicFramePr>
          <p:nvPr/>
        </p:nvGraphicFramePr>
        <p:xfrm>
          <a:off x="271729" y="3801354"/>
          <a:ext cx="4245633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206"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Variações no Imobilizado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Imobilizado</a:t>
                      </a:r>
                      <a:r>
                        <a:rPr lang="pt-BR" baseline="0" dirty="0"/>
                        <a:t> (31/12/A1)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2.400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Aquisições realizadas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2.160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Imobilizado (31/12/A2)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4.560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ela 37"/>
          <p:cNvGraphicFramePr>
            <a:graphicFrameLocks noGrp="1"/>
          </p:cNvGraphicFramePr>
          <p:nvPr/>
        </p:nvGraphicFramePr>
        <p:xfrm>
          <a:off x="4616567" y="3801354"/>
          <a:ext cx="4245633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206"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Variações no Passivo 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Passivo</a:t>
                      </a:r>
                      <a:r>
                        <a:rPr lang="pt-BR" baseline="0" dirty="0"/>
                        <a:t> N-Circulante (31/12/A1)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1.320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Novos financiamentos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645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Passivo</a:t>
                      </a:r>
                      <a:r>
                        <a:rPr lang="pt-BR" baseline="0" dirty="0"/>
                        <a:t> N-Circulante (31/12/A2)</a:t>
                      </a:r>
                      <a:endParaRPr lang="pt-BR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1.965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" name="Retângulo 38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aixaDeTexto 39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/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1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5" name="Retângulo 14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2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3" name="Retângulo 12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25" name="Tabela 24"/>
          <p:cNvGraphicFramePr>
            <a:graphicFrameLocks noGrp="1"/>
          </p:cNvGraphicFramePr>
          <p:nvPr/>
        </p:nvGraphicFramePr>
        <p:xfrm>
          <a:off x="1423358" y="1319848"/>
          <a:ext cx="4357813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206"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Variação</a:t>
                      </a:r>
                      <a:r>
                        <a:rPr lang="pt-BR" b="0" baseline="0" dirty="0"/>
                        <a:t> no Caixa</a:t>
                      </a:r>
                      <a:endParaRPr lang="pt-BR" b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2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Origem dos Recursos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Fornecedores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Empréstimos de CP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1.200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Provisão para IR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Financiamentos de LP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645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Variação no PL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1.650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Total das origens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4.495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Aplicações dos</a:t>
                      </a:r>
                      <a:r>
                        <a:rPr lang="pt-BR" baseline="0" dirty="0"/>
                        <a:t> Recursos</a:t>
                      </a:r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Valores a receber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2.800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Estoques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Variações líquidas do Imobilizado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1.695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Total das Aplicações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4.540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34" name="Grupo 33"/>
          <p:cNvGrpSpPr/>
          <p:nvPr/>
        </p:nvGrpSpPr>
        <p:grpSpPr>
          <a:xfrm>
            <a:off x="6849374" y="4486537"/>
            <a:ext cx="854015" cy="923330"/>
            <a:chOff x="6849374" y="4486537"/>
            <a:chExt cx="854015" cy="923330"/>
          </a:xfrm>
        </p:grpSpPr>
        <p:sp>
          <p:nvSpPr>
            <p:cNvPr id="31" name="Retângulo 30"/>
            <p:cNvSpPr/>
            <p:nvPr/>
          </p:nvSpPr>
          <p:spPr>
            <a:xfrm>
              <a:off x="6862423" y="4486537"/>
              <a:ext cx="833883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pt-BR" dirty="0"/>
                <a:t>4.495</a:t>
              </a:r>
            </a:p>
            <a:p>
              <a:pPr algn="r"/>
              <a:r>
                <a:rPr lang="pt-BR" dirty="0"/>
                <a:t>- 4.540</a:t>
              </a:r>
            </a:p>
            <a:p>
              <a:pPr algn="r"/>
              <a:r>
                <a:rPr lang="pt-BR" dirty="0"/>
                <a:t>- 45</a:t>
              </a:r>
            </a:p>
          </p:txBody>
        </p:sp>
        <p:cxnSp>
          <p:nvCxnSpPr>
            <p:cNvPr id="33" name="Conector reto 32"/>
            <p:cNvCxnSpPr/>
            <p:nvPr/>
          </p:nvCxnSpPr>
          <p:spPr>
            <a:xfrm>
              <a:off x="6849374" y="5089585"/>
              <a:ext cx="8540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Conector reto 35"/>
          <p:cNvCxnSpPr/>
          <p:nvPr/>
        </p:nvCxnSpPr>
        <p:spPr>
          <a:xfrm>
            <a:off x="5900468" y="4132053"/>
            <a:ext cx="724619" cy="897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V="1">
            <a:off x="5883215" y="5026325"/>
            <a:ext cx="747623" cy="8655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ângulo 38"/>
          <p:cNvSpPr/>
          <p:nvPr/>
        </p:nvSpPr>
        <p:spPr>
          <a:xfrm>
            <a:off x="6430528" y="3287466"/>
            <a:ext cx="1790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Saldo negativo no Caixa </a:t>
            </a:r>
          </a:p>
        </p:txBody>
      </p:sp>
      <p:sp>
        <p:nvSpPr>
          <p:cNvPr id="40" name="Seta para baixo 39"/>
          <p:cNvSpPr/>
          <p:nvPr/>
        </p:nvSpPr>
        <p:spPr>
          <a:xfrm>
            <a:off x="6918385" y="4054411"/>
            <a:ext cx="793631" cy="258792"/>
          </a:xfrm>
          <a:prstGeom prst="downArrow">
            <a:avLst/>
          </a:prstGeom>
          <a:solidFill>
            <a:srgbClr val="FF9999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aixaDeTexto 41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25"/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27" name="Grupo 115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9" name="Retângulo 28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CaixaDeTexto 29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28" name="CaixaDeTexto 27"/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5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9" name="Retângulo 38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0" name="CaixaDeTexto 39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6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7" name="Retângulo 36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41" name="Tabela 40"/>
          <p:cNvGraphicFramePr>
            <a:graphicFrameLocks noGrp="1"/>
          </p:cNvGraphicFramePr>
          <p:nvPr/>
        </p:nvGraphicFramePr>
        <p:xfrm>
          <a:off x="619693" y="1621772"/>
          <a:ext cx="388476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bg1"/>
                          </a:solidFill>
                        </a:rPr>
                        <a:t>Origem dos Recursos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Lucro Líquido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Depreciação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465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Fluxo de Caixa Operacional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1.365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Fornecedores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Empréstimos</a:t>
                      </a:r>
                      <a:r>
                        <a:rPr lang="pt-BR" baseline="0" dirty="0"/>
                        <a:t> de CP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1.200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Provisão para IR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Financiamentos de LP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645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Integralização de Capital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Total das origens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4.960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45" name="Conector reto 44"/>
          <p:cNvCxnSpPr/>
          <p:nvPr/>
        </p:nvCxnSpPr>
        <p:spPr>
          <a:xfrm>
            <a:off x="4675585" y="5158576"/>
            <a:ext cx="1337026" cy="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 flipH="1" flipV="1">
            <a:off x="8071517" y="3585695"/>
            <a:ext cx="2807" cy="184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upo 52"/>
          <p:cNvGrpSpPr/>
          <p:nvPr/>
        </p:nvGrpSpPr>
        <p:grpSpPr>
          <a:xfrm>
            <a:off x="5645524" y="3770529"/>
            <a:ext cx="1790445" cy="2122401"/>
            <a:chOff x="6430528" y="3727392"/>
            <a:chExt cx="1790445" cy="2122401"/>
          </a:xfrm>
        </p:grpSpPr>
        <p:grpSp>
          <p:nvGrpSpPr>
            <p:cNvPr id="42" name="Grupo 41"/>
            <p:cNvGrpSpPr/>
            <p:nvPr/>
          </p:nvGrpSpPr>
          <p:grpSpPr>
            <a:xfrm>
              <a:off x="6898743" y="4926463"/>
              <a:ext cx="854015" cy="923330"/>
              <a:chOff x="6849374" y="4486537"/>
              <a:chExt cx="854015" cy="923330"/>
            </a:xfrm>
          </p:grpSpPr>
          <p:sp>
            <p:nvSpPr>
              <p:cNvPr id="43" name="Retângulo 42"/>
              <p:cNvSpPr/>
              <p:nvPr/>
            </p:nvSpPr>
            <p:spPr>
              <a:xfrm>
                <a:off x="6862423" y="4486537"/>
                <a:ext cx="833883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pt-BR" dirty="0"/>
                  <a:t>4.960</a:t>
                </a:r>
              </a:p>
              <a:p>
                <a:pPr algn="r"/>
                <a:r>
                  <a:rPr lang="pt-BR" dirty="0"/>
                  <a:t>- 5.005</a:t>
                </a:r>
              </a:p>
              <a:p>
                <a:pPr algn="r"/>
                <a:r>
                  <a:rPr lang="pt-BR" dirty="0"/>
                  <a:t>- 45</a:t>
                </a:r>
              </a:p>
            </p:txBody>
          </p:sp>
          <p:cxnSp>
            <p:nvCxnSpPr>
              <p:cNvPr id="44" name="Conector reto 43"/>
              <p:cNvCxnSpPr/>
              <p:nvPr/>
            </p:nvCxnSpPr>
            <p:spPr>
              <a:xfrm>
                <a:off x="6849374" y="5089585"/>
                <a:ext cx="8540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Retângulo 46"/>
            <p:cNvSpPr/>
            <p:nvPr/>
          </p:nvSpPr>
          <p:spPr>
            <a:xfrm>
              <a:off x="6430528" y="3727392"/>
              <a:ext cx="179044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dirty="0"/>
                <a:t>Saldo negativo no Caixa </a:t>
              </a:r>
            </a:p>
          </p:txBody>
        </p:sp>
        <p:sp>
          <p:nvSpPr>
            <p:cNvPr id="48" name="Seta para baixo 47"/>
            <p:cNvSpPr/>
            <p:nvPr/>
          </p:nvSpPr>
          <p:spPr>
            <a:xfrm>
              <a:off x="6928935" y="4494337"/>
              <a:ext cx="793631" cy="258792"/>
            </a:xfrm>
            <a:prstGeom prst="downArrow">
              <a:avLst/>
            </a:prstGeom>
            <a:solidFill>
              <a:srgbClr val="FF9999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aphicFrame>
        <p:nvGraphicFramePr>
          <p:cNvPr id="51" name="Tabela 50"/>
          <p:cNvGraphicFramePr>
            <a:graphicFrameLocks noGrp="1"/>
          </p:cNvGraphicFramePr>
          <p:nvPr/>
        </p:nvGraphicFramePr>
        <p:xfrm>
          <a:off x="4793390" y="1621306"/>
          <a:ext cx="388476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bg1"/>
                          </a:solidFill>
                        </a:rPr>
                        <a:t>Aplicações dos</a:t>
                      </a:r>
                      <a:r>
                        <a:rPr lang="pt-BR" b="0" baseline="0" dirty="0">
                          <a:solidFill>
                            <a:schemeClr val="bg1"/>
                          </a:solidFill>
                        </a:rPr>
                        <a:t> Recursos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Valores a receber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2.800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Estoques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Aquisições de Imobilizado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2.160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Total das Aplicações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5.005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3" name="Conector reto 62"/>
          <p:cNvCxnSpPr/>
          <p:nvPr/>
        </p:nvCxnSpPr>
        <p:spPr>
          <a:xfrm flipV="1">
            <a:off x="7165744" y="5426020"/>
            <a:ext cx="908581" cy="143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tângulo 67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CaixaDeTexto 68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345057" y="1475120"/>
          <a:ext cx="426144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bg1"/>
                          </a:solidFill>
                        </a:rPr>
                        <a:t>Recebimento de Vendas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Receita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20.200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(-) Aumento nos Valores</a:t>
                      </a:r>
                      <a:r>
                        <a:rPr lang="pt-BR" baseline="0" dirty="0"/>
                        <a:t> a receber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2.800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Vendas efetivamente recebidas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17.400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/>
        </p:nvGraphicFramePr>
        <p:xfrm>
          <a:off x="4767533" y="2561566"/>
          <a:ext cx="420394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5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bg1"/>
                          </a:solidFill>
                        </a:rPr>
                        <a:t>Pagamentos a Fornecedores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Fornecedores</a:t>
                      </a:r>
                      <a:r>
                        <a:rPr lang="pt-BR" baseline="0" dirty="0"/>
                        <a:t> (Saldo inicial)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1.200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(+) Aumento</a:t>
                      </a:r>
                      <a:r>
                        <a:rPr lang="pt-BR" baseline="0" dirty="0"/>
                        <a:t> de Estoques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(+) CMV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12.000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(-) Fornecedores (Saldo final)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1.800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Fornecedores efetivamente pagos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11.445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/>
        </p:nvGraphicFramePr>
        <p:xfrm>
          <a:off x="345057" y="4028057"/>
          <a:ext cx="41521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4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bg1"/>
                          </a:solidFill>
                        </a:rPr>
                        <a:t>Pagamento de Despesas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Despesas com vendas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2.500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Despesas administrativas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2.950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Despesas financeiras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785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Despesas efetivamente pagas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6.235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" name="Retângulo 25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6" name="Grupo 115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0" name="Retângulo 1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9" name="CaixaDeTexto 18"/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1" name="Retângulo 3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9" name="Retângulo 2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CaixaDeTexto 2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33" name="Tabela 32"/>
          <p:cNvGraphicFramePr>
            <a:graphicFrameLocks noGrp="1"/>
          </p:cNvGraphicFramePr>
          <p:nvPr/>
        </p:nvGraphicFramePr>
        <p:xfrm>
          <a:off x="353683" y="1621772"/>
          <a:ext cx="415077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0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bg1"/>
                          </a:solidFill>
                        </a:rPr>
                        <a:t>Origem dos Recursos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(+) Vendas</a:t>
                      </a:r>
                      <a:r>
                        <a:rPr lang="pt-BR" baseline="0" dirty="0"/>
                        <a:t> recebidas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17.400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(-) Fornecedores pagos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11.445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(-) Despesas pagas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6.235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(-) IR pago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C0000"/>
                          </a:solidFill>
                        </a:rPr>
                        <a:t>Fluxo gerado pelas operações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>
                          <a:solidFill>
                            <a:srgbClr val="CC0000"/>
                          </a:solidFill>
                        </a:rPr>
                        <a:t>(480)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Empréstimos de CP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1.200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Financiamentos de LP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645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Aumento de Capital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Total das origens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2.115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34" name="Conector reto 33"/>
          <p:cNvCxnSpPr/>
          <p:nvPr/>
        </p:nvCxnSpPr>
        <p:spPr>
          <a:xfrm>
            <a:off x="4675585" y="5158576"/>
            <a:ext cx="1337026" cy="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 flipV="1">
            <a:off x="8341731" y="2984740"/>
            <a:ext cx="12" cy="24412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o 35"/>
          <p:cNvGrpSpPr/>
          <p:nvPr/>
        </p:nvGrpSpPr>
        <p:grpSpPr>
          <a:xfrm>
            <a:off x="5645524" y="3770529"/>
            <a:ext cx="1790445" cy="2122401"/>
            <a:chOff x="6430528" y="3727392"/>
            <a:chExt cx="1790445" cy="2122401"/>
          </a:xfrm>
        </p:grpSpPr>
        <p:grpSp>
          <p:nvGrpSpPr>
            <p:cNvPr id="37" name="Grupo 41"/>
            <p:cNvGrpSpPr/>
            <p:nvPr/>
          </p:nvGrpSpPr>
          <p:grpSpPr>
            <a:xfrm>
              <a:off x="6898743" y="4926463"/>
              <a:ext cx="854015" cy="923330"/>
              <a:chOff x="6849374" y="4486537"/>
              <a:chExt cx="854015" cy="923330"/>
            </a:xfrm>
          </p:grpSpPr>
          <p:sp>
            <p:nvSpPr>
              <p:cNvPr id="41" name="Retângulo 40"/>
              <p:cNvSpPr/>
              <p:nvPr/>
            </p:nvSpPr>
            <p:spPr>
              <a:xfrm>
                <a:off x="6862423" y="4486537"/>
                <a:ext cx="833883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pt-BR" dirty="0"/>
                  <a:t>2.115</a:t>
                </a:r>
              </a:p>
              <a:p>
                <a:pPr algn="r"/>
                <a:r>
                  <a:rPr lang="pt-BR" dirty="0"/>
                  <a:t>- 2.160</a:t>
                </a:r>
              </a:p>
              <a:p>
                <a:pPr algn="r"/>
                <a:r>
                  <a:rPr lang="pt-BR" dirty="0"/>
                  <a:t>- 45</a:t>
                </a:r>
              </a:p>
            </p:txBody>
          </p:sp>
          <p:cxnSp>
            <p:nvCxnSpPr>
              <p:cNvPr id="43" name="Conector reto 42"/>
              <p:cNvCxnSpPr/>
              <p:nvPr/>
            </p:nvCxnSpPr>
            <p:spPr>
              <a:xfrm>
                <a:off x="6849374" y="5089585"/>
                <a:ext cx="8540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Retângulo 37"/>
            <p:cNvSpPr/>
            <p:nvPr/>
          </p:nvSpPr>
          <p:spPr>
            <a:xfrm>
              <a:off x="6430528" y="3727392"/>
              <a:ext cx="179044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dirty="0"/>
                <a:t>Saldo negativo no Caixa </a:t>
              </a:r>
            </a:p>
          </p:txBody>
        </p:sp>
        <p:sp>
          <p:nvSpPr>
            <p:cNvPr id="39" name="Seta para baixo 38"/>
            <p:cNvSpPr/>
            <p:nvPr/>
          </p:nvSpPr>
          <p:spPr>
            <a:xfrm>
              <a:off x="6928935" y="4494337"/>
              <a:ext cx="793631" cy="258792"/>
            </a:xfrm>
            <a:prstGeom prst="downArrow">
              <a:avLst/>
            </a:prstGeom>
            <a:solidFill>
              <a:srgbClr val="FF9999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aphicFrame>
        <p:nvGraphicFramePr>
          <p:cNvPr id="49" name="Tabela 48"/>
          <p:cNvGraphicFramePr>
            <a:graphicFrameLocks noGrp="1"/>
          </p:cNvGraphicFramePr>
          <p:nvPr/>
        </p:nvGraphicFramePr>
        <p:xfrm>
          <a:off x="4793390" y="1621306"/>
          <a:ext cx="388476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bg1"/>
                          </a:solidFill>
                        </a:rPr>
                        <a:t>Aplicações dos</a:t>
                      </a:r>
                      <a:r>
                        <a:rPr lang="pt-BR" b="0" baseline="0" dirty="0">
                          <a:solidFill>
                            <a:schemeClr val="bg1"/>
                          </a:solidFill>
                        </a:rPr>
                        <a:t> Recursos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Aquisições de Imobilizado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2.160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Total das Aplicações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2.160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1" name="Conector reto 50"/>
          <p:cNvCxnSpPr/>
          <p:nvPr/>
        </p:nvCxnSpPr>
        <p:spPr>
          <a:xfrm flipV="1">
            <a:off x="7165744" y="5417389"/>
            <a:ext cx="1175999" cy="229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tângulo 56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CaixaDeTexto 57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8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2" name="Retângulo 21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9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0" name="Retângulo 19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1854676" y="2276904"/>
          <a:ext cx="5230606" cy="3482295"/>
        </p:xfrm>
        <a:graphic>
          <a:graphicData uri="http://schemas.openxmlformats.org/drawingml/2006/table">
            <a:tbl>
              <a:tblPr/>
              <a:tblGrid>
                <a:gridCol w="3805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DRE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Depreciação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</a:t>
                      </a:r>
                      <a:r>
                        <a:rPr lang="pt-BR" sz="1800" b="0" i="0" u="none" strike="noStrike" baseline="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 Bruto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Despesas Operacionais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44.000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 Operacional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Rec./Desp.</a:t>
                      </a:r>
                      <a:r>
                        <a:rPr lang="pt-BR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Não-Operacionais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       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1" name="CaixaDeTexto 30"/>
          <p:cNvSpPr txBox="1"/>
          <p:nvPr/>
        </p:nvSpPr>
        <p:spPr>
          <a:xfrm>
            <a:off x="2903814" y="1491427"/>
            <a:ext cx="333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DRE no Brasil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bg2"/>
                </a:solidFill>
              </a:rPr>
              <a:t>Free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Cash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Flow</a:t>
            </a:r>
            <a:r>
              <a:rPr lang="pt-BR" sz="2800" b="1" dirty="0">
                <a:solidFill>
                  <a:schemeClr val="bg2"/>
                </a:solidFill>
              </a:rPr>
              <a:t> - FCF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3540</TotalTime>
  <Words>1303</Words>
  <Application>Microsoft Office PowerPoint</Application>
  <PresentationFormat>Apresentação na tela (4:3)</PresentationFormat>
  <Paragraphs>450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Bookman Old Style</vt:lpstr>
      <vt:lpstr>Broadway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Tabajara Pimenta Junior</dc:creator>
  <cp:lastModifiedBy>Tabajara Pimenta Junior</cp:lastModifiedBy>
  <cp:revision>260</cp:revision>
  <dcterms:created xsi:type="dcterms:W3CDTF">2015-07-10T23:11:11Z</dcterms:created>
  <dcterms:modified xsi:type="dcterms:W3CDTF">2020-09-20T20:17:34Z</dcterms:modified>
</cp:coreProperties>
</file>