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8" r:id="rId13"/>
    <p:sldId id="307" r:id="rId14"/>
    <p:sldId id="308" r:id="rId15"/>
    <p:sldId id="309" r:id="rId16"/>
    <p:sldId id="282" r:id="rId17"/>
    <p:sldId id="328" r:id="rId18"/>
    <p:sldId id="312" r:id="rId19"/>
    <p:sldId id="313" r:id="rId20"/>
    <p:sldId id="314" r:id="rId21"/>
    <p:sldId id="318" r:id="rId22"/>
    <p:sldId id="319" r:id="rId23"/>
    <p:sldId id="320" r:id="rId24"/>
    <p:sldId id="321" r:id="rId25"/>
    <p:sldId id="322" r:id="rId26"/>
    <p:sldId id="323" r:id="rId27"/>
    <p:sldId id="325" r:id="rId28"/>
    <p:sldId id="326" r:id="rId29"/>
    <p:sldId id="327" r:id="rId30"/>
    <p:sldId id="269" r:id="rId31"/>
    <p:sldId id="310" r:id="rId32"/>
    <p:sldId id="311" r:id="rId33"/>
    <p:sldId id="271" r:id="rId34"/>
    <p:sldId id="272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29" r:id="rId47"/>
    <p:sldId id="330" r:id="rId48"/>
    <p:sldId id="331" r:id="rId49"/>
    <p:sldId id="332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39" r:id="rId61"/>
    <p:sldId id="361" r:id="rId6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8" y="9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D4C62-B713-47D2-9A58-C7E8D056989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3691-746C-446D-9896-60B4796A0AD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0E63B-1143-4BA6-B7F0-0F1CBA3C43D5}" type="slidenum">
              <a:rPr lang="pt-BR" altLang="en-US"/>
              <a:pPr/>
              <a:t>19</a:t>
            </a:fld>
            <a:endParaRPr lang="pt-BR" alt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34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EBF1E-6825-4522-96EA-4E8509E7E877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7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B2A4E-4C66-4648-84E0-5BD7EAE976A5}" type="slidenum">
              <a:rPr lang="pt-BR" altLang="en-US"/>
              <a:pPr/>
              <a:t>24</a:t>
            </a:fld>
            <a:endParaRPr lang="pt-BR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en-US"/>
          </a:p>
          <a:p>
            <a:r>
              <a:rPr lang="pt-BR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9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863B-51E6-483A-98CD-1B8472A3F9D4}" type="slidenum">
              <a:rPr lang="pt-BR" altLang="en-US"/>
              <a:pPr/>
              <a:t>26</a:t>
            </a:fld>
            <a:endParaRPr lang="pt-BR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4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842C5-8564-4649-98C1-EFB0653F1ED1}" type="slidenum">
              <a:rPr lang="pt-BR" altLang="en-US"/>
              <a:pPr/>
              <a:t>27</a:t>
            </a:fld>
            <a:endParaRPr lang="pt-BR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84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0388F-F49F-49A0-9B30-85F1457721A7}" type="slidenum">
              <a:rPr lang="pt-BR" altLang="en-US"/>
              <a:pPr/>
              <a:t>28</a:t>
            </a:fld>
            <a:endParaRPr lang="pt-BR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5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6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0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9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4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9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8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6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04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5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D390-837C-4D57-AD4C-5C9BA1E88CA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CF3D-3174-4432-A25F-985F979B7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plugins.qgis.org/plugins/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9498" y="214525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AULA 8 – QGIS – OUTRAS FERRAMENTAS IMPORTANTES DO QGIS E ALGUNS PLUGINS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5471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88" y="1276835"/>
            <a:ext cx="8370520" cy="5401309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315200" y="3977489"/>
            <a:ext cx="484095" cy="6275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286871" y="251012"/>
            <a:ext cx="1115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Dê “zoom +” em locais próximos ao caso de dengue selecionado até que a escala fique em torno de 1:1 </a:t>
            </a:r>
            <a:endParaRPr lang="en-US" sz="2800" dirty="0"/>
          </a:p>
        </p:txBody>
      </p:sp>
      <p:sp>
        <p:nvSpPr>
          <p:cNvPr id="5" name="Retângulo Arredondado 4"/>
          <p:cNvSpPr/>
          <p:nvPr/>
        </p:nvSpPr>
        <p:spPr>
          <a:xfrm>
            <a:off x="6042212" y="6230471"/>
            <a:ext cx="699247" cy="5193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2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775" y="369357"/>
            <a:ext cx="7016283" cy="6102598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515364" y="3403008"/>
            <a:ext cx="735106" cy="8785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Arredondado 3"/>
          <p:cNvSpPr/>
          <p:nvPr/>
        </p:nvSpPr>
        <p:spPr>
          <a:xfrm>
            <a:off x="6305129" y="5987113"/>
            <a:ext cx="866636" cy="586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373577" y="142835"/>
            <a:ext cx="34245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Há um problema de topologia entre dois setores e o caso de dengue não foi atribuído a nenhum dos dois</a:t>
            </a:r>
          </a:p>
          <a:p>
            <a:endParaRPr lang="pt-BR" sz="2800" dirty="0"/>
          </a:p>
          <a:p>
            <a:r>
              <a:rPr lang="pt-BR" sz="2800" dirty="0" smtClean="0"/>
              <a:t>Note que a escala está em 1:1!</a:t>
            </a:r>
          </a:p>
          <a:p>
            <a:endParaRPr lang="pt-BR" sz="2800" dirty="0"/>
          </a:p>
          <a:p>
            <a:r>
              <a:rPr lang="pt-BR" sz="2800" dirty="0" smtClean="0"/>
              <a:t>O que poderia ser feito para corrigir este problema?</a:t>
            </a:r>
          </a:p>
          <a:p>
            <a:r>
              <a:rPr lang="pt-BR" sz="2800" dirty="0" smtClean="0"/>
              <a:t>(uma opção: inserir no setor 396)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65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329" y="167902"/>
            <a:ext cx="10327341" cy="1325563"/>
          </a:xfrm>
        </p:spPr>
        <p:txBody>
          <a:bodyPr/>
          <a:lstStyle/>
          <a:p>
            <a:pPr algn="ctr"/>
            <a:r>
              <a:rPr lang="pt-BR" dirty="0" smtClean="0"/>
              <a:t>Exercício: cálculo da taxa de incidência e mapa temático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Abra a tabela de atributos da camada “</a:t>
            </a:r>
            <a:r>
              <a:rPr lang="pt-BR" dirty="0" err="1" smtClean="0"/>
              <a:t>scens_jag_dengue</a:t>
            </a:r>
            <a:r>
              <a:rPr lang="pt-BR" dirty="0" smtClean="0"/>
              <a:t>’.</a:t>
            </a:r>
          </a:p>
          <a:p>
            <a:r>
              <a:rPr lang="pt-BR" dirty="0" smtClean="0"/>
              <a:t>Vá no botão ‘Abrir calculadora de campo’ e crie uma nova variável correspondente às taxas de incidência de dengue (casos *100000 / pop2006).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Faça um mapa temático da taxa de incidência.</a:t>
            </a:r>
          </a:p>
          <a:p>
            <a:r>
              <a:rPr lang="pt-BR" dirty="0" smtClean="0"/>
              <a:t>Deixe a na mesma categoria, todos os setores com taxa nula.</a:t>
            </a:r>
          </a:p>
          <a:p>
            <a:r>
              <a:rPr lang="pt-BR" dirty="0" smtClean="0"/>
              <a:t>Obtenha as estatísticas básicas da taxa calculada.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3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1226166"/>
            <a:ext cx="9517436" cy="54987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36976" y="134471"/>
            <a:ext cx="1014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Tabela de atributos com a taxa de incidência calculada (10 setores com taxas nulas!)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35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1095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Mapa temático da taxa de incidência em quintis</a:t>
            </a:r>
            <a:endParaRPr lang="en-US" sz="2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294" y="949681"/>
            <a:ext cx="8539162" cy="55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3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843516"/>
            <a:ext cx="6862762" cy="52667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81000" y="476250"/>
            <a:ext cx="3581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Use a opção “Mostrar contagem de feição” e verifique que o QGIS separou automaticamente os 10 setores com taxas nulas</a:t>
            </a:r>
          </a:p>
          <a:p>
            <a:endParaRPr lang="pt-BR" sz="2800" dirty="0"/>
          </a:p>
          <a:p>
            <a:r>
              <a:rPr lang="pt-BR" sz="2800" dirty="0" smtClean="0"/>
              <a:t>Quais seriam as opções, se isto não tivesse ocorrido?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40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550" y="228600"/>
            <a:ext cx="912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Estatísticas básicas da ‘Taxa de incidência’</a:t>
            </a:r>
            <a:endParaRPr lang="en-GB" sz="40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86511"/>
              </p:ext>
            </p:extLst>
          </p:nvPr>
        </p:nvGraphicFramePr>
        <p:xfrm>
          <a:off x="3048000" y="1162056"/>
          <a:ext cx="5429250" cy="5486393"/>
        </p:xfrm>
        <a:graphic>
          <a:graphicData uri="http://schemas.openxmlformats.org/drawingml/2006/table">
            <a:tbl>
              <a:tblPr/>
              <a:tblGrid>
                <a:gridCol w="2714625">
                  <a:extLst>
                    <a:ext uri="{9D8B030D-6E8A-4147-A177-3AD203B41FA5}">
                      <a16:colId xmlns:a16="http://schemas.microsoft.com/office/drawing/2014/main" val="306251683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362377135"/>
                    </a:ext>
                  </a:extLst>
                </a:gridCol>
              </a:tblGrid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021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8185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134291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97698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3533.98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1466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Mediana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2638.14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09227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2988.13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49479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3028.24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70735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2790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2029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10745.9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5453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1401.87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369829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880810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29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09611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433218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62176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5916.77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03092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658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4929" y="1916113"/>
            <a:ext cx="1170758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ANÁLISE DE DADOS EM FORMA DE </a:t>
            </a:r>
            <a:r>
              <a:rPr lang="pt-BR" altLang="en-US" sz="4000" b="1" dirty="0" smtClean="0"/>
              <a:t>PONTOS</a:t>
            </a:r>
            <a:endParaRPr lang="pt-BR" altLang="en-US" sz="4000" b="1" dirty="0"/>
          </a:p>
          <a:p>
            <a:pPr algn="ctr">
              <a:spcBef>
                <a:spcPct val="50000"/>
              </a:spcBef>
            </a:pPr>
            <a:r>
              <a:rPr lang="pt-BR" altLang="en-US" sz="4000" b="1" dirty="0"/>
              <a:t>KERNEL</a:t>
            </a:r>
          </a:p>
        </p:txBody>
      </p:sp>
    </p:spTree>
    <p:extLst>
      <p:ext uri="{BB962C8B-B14F-4D97-AF65-F5344CB8AC3E}">
        <p14:creationId xmlns:p14="http://schemas.microsoft.com/office/powerpoint/2010/main" val="300718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2515" y="549275"/>
            <a:ext cx="98946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Padrão de pontos: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base de dados contendo uma série de localizações de pontos, em uma determinada região de estudo, onde ocorreu o evento de interesse;</a:t>
            </a:r>
          </a:p>
          <a:p>
            <a:endParaRPr lang="pt-BR" altLang="en-US" sz="2800" dirty="0"/>
          </a:p>
          <a:p>
            <a:r>
              <a:rPr lang="pt-BR" altLang="en-US" sz="2800" dirty="0"/>
              <a:t>– em sua apresentação mais simples, contém apenas as coordenadas dos eventos.</a:t>
            </a:r>
          </a:p>
        </p:txBody>
      </p:sp>
    </p:spTree>
    <p:extLst>
      <p:ext uri="{BB962C8B-B14F-4D97-AF65-F5344CB8AC3E}">
        <p14:creationId xmlns:p14="http://schemas.microsoft.com/office/powerpoint/2010/main" val="256387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34" y="404814"/>
            <a:ext cx="4633913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1257" y="620714"/>
            <a:ext cx="5715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800" dirty="0"/>
              <a:t>Distribuição de casos de hepatite A no Município de Macapá, de 1999 a 2003.</a:t>
            </a:r>
          </a:p>
          <a:p>
            <a:r>
              <a:rPr lang="pt-BR" altLang="en-US" sz="2800" dirty="0"/>
              <a:t>Apontar locais em que existe maior intensidade de transmissão (direcionar a ação).</a:t>
            </a:r>
          </a:p>
          <a:p>
            <a:endParaRPr lang="pt-BR" altLang="en-US" sz="2800" dirty="0"/>
          </a:p>
          <a:p>
            <a:r>
              <a:rPr lang="pt-BR" altLang="en-US" sz="2800" dirty="0"/>
              <a:t>Pergunta a ser feita: o padrão da distribuição de pontos é aleatório?</a:t>
            </a:r>
          </a:p>
        </p:txBody>
      </p:sp>
    </p:spTree>
    <p:extLst>
      <p:ext uri="{BB962C8B-B14F-4D97-AF65-F5344CB8AC3E}">
        <p14:creationId xmlns:p14="http://schemas.microsoft.com/office/powerpoint/2010/main" val="32807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447" y="286871"/>
            <a:ext cx="1127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Contagem de pontos em polígonos</a:t>
            </a:r>
          </a:p>
          <a:p>
            <a:endParaRPr lang="pt-BR" sz="2800" dirty="0"/>
          </a:p>
          <a:p>
            <a:r>
              <a:rPr lang="pt-BR" sz="2800" dirty="0" smtClean="0"/>
              <a:t>Abra os </a:t>
            </a:r>
            <a:r>
              <a:rPr lang="pt-BR" sz="2800" dirty="0" err="1" smtClean="0"/>
              <a:t>shapes</a:t>
            </a:r>
            <a:r>
              <a:rPr lang="pt-BR" sz="2800" dirty="0" smtClean="0"/>
              <a:t>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 “den_jan_mai_06”</a:t>
            </a:r>
          </a:p>
          <a:p>
            <a:endParaRPr lang="pt-BR" sz="2800" dirty="0"/>
          </a:p>
          <a:p>
            <a:r>
              <a:rPr lang="pt-BR" sz="2800" dirty="0" smtClean="0"/>
              <a:t>Vá em “Vetor”, “Analisar” e “</a:t>
            </a:r>
            <a:r>
              <a:rPr lang="pt-BR" sz="2800" dirty="0" err="1" smtClean="0"/>
              <a:t>Contagen</a:t>
            </a:r>
            <a:r>
              <a:rPr lang="pt-BR" sz="2800" dirty="0" smtClean="0"/>
              <a:t> de pontos em polígono”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35" y="2761129"/>
            <a:ext cx="6606075" cy="38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18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83" y="163285"/>
            <a:ext cx="861536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9778" y="4401910"/>
            <a:ext cx="108421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A – padrão aglomerado – riscos concentrados no espaço.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 – padrão regular – distancia média entre os pontos constante.</a:t>
            </a:r>
          </a:p>
          <a:p>
            <a:endParaRPr lang="pt-BR" altLang="en-US" sz="2800" dirty="0"/>
          </a:p>
          <a:p>
            <a:r>
              <a:rPr lang="pt-BR" altLang="en-US" sz="2800" dirty="0"/>
              <a:t>C – Padrão aleatório – ocorre por completo acaso.</a:t>
            </a:r>
          </a:p>
        </p:txBody>
      </p:sp>
    </p:spTree>
    <p:extLst>
      <p:ext uri="{BB962C8B-B14F-4D97-AF65-F5344CB8AC3E}">
        <p14:creationId xmlns:p14="http://schemas.microsoft.com/office/powerpoint/2010/main" val="132993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36813" y="549275"/>
            <a:ext cx="10923815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Entre as técnicas disponíveis </a:t>
            </a:r>
            <a:r>
              <a:rPr lang="pt-BR" altLang="en-US" sz="2800" dirty="0" smtClean="0"/>
              <a:t>para detectar </a:t>
            </a:r>
            <a:r>
              <a:rPr lang="pt-BR" altLang="en-US" sz="2800" dirty="0"/>
              <a:t>e mapear “áreas quentes” ou aglomerado duas se destacam: </a:t>
            </a:r>
          </a:p>
          <a:p>
            <a:pPr>
              <a:spcBef>
                <a:spcPct val="30000"/>
              </a:spcBef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técnica de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/>
              <a:t> estatística espacial </a:t>
            </a:r>
            <a:r>
              <a:rPr lang="pt-BR" altLang="en-US" sz="2800" dirty="0" err="1"/>
              <a:t>scan</a:t>
            </a:r>
            <a:r>
              <a:rPr lang="pt-BR" altLang="en-US" sz="2800" dirty="0" smtClean="0"/>
              <a:t>;</a:t>
            </a:r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r>
              <a:rPr lang="pt-BR" altLang="en-US" sz="2800" dirty="0" smtClean="0"/>
              <a:t> LISA e </a:t>
            </a:r>
            <a:r>
              <a:rPr lang="pt-BR" altLang="en-US" sz="2800" dirty="0" err="1" smtClean="0"/>
              <a:t>Gi</a:t>
            </a:r>
            <a:r>
              <a:rPr lang="pt-BR" altLang="en-US" sz="2800" dirty="0" smtClean="0"/>
              <a:t>*</a:t>
            </a:r>
            <a:endParaRPr lang="pt-BR" altLang="en-US" sz="2800" dirty="0"/>
          </a:p>
          <a:p>
            <a:pPr>
              <a:spcBef>
                <a:spcPct val="30000"/>
              </a:spcBef>
              <a:buFontTx/>
              <a:buChar char="-"/>
            </a:pP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 – </a:t>
            </a:r>
            <a:r>
              <a:rPr lang="pt-BR" altLang="en-US" sz="2800" dirty="0" smtClean="0"/>
              <a:t>todas </a:t>
            </a:r>
            <a:r>
              <a:rPr lang="pt-BR" altLang="en-US" sz="2800" dirty="0"/>
              <a:t>muito utilizadas nas áreas de saúde e ambiente.</a:t>
            </a:r>
          </a:p>
        </p:txBody>
      </p:sp>
    </p:spTree>
    <p:extLst>
      <p:ext uri="{BB962C8B-B14F-4D97-AF65-F5344CB8AC3E}">
        <p14:creationId xmlns:p14="http://schemas.microsoft.com/office/powerpoint/2010/main" val="6189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351089" y="1341439"/>
            <a:ext cx="7273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en-US" sz="4000" b="1" dirty="0"/>
              <a:t>FUNÇÃO KERNEL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47850" y="2636838"/>
            <a:ext cx="83518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pt-BR" altLang="en-US" sz="2800" dirty="0"/>
              <a:t>Desenvolvida para se obter uma estimativa suavizada de uma probabilidade </a:t>
            </a:r>
            <a:r>
              <a:rPr lang="pt-BR" altLang="en-US" sz="2800" dirty="0" err="1"/>
              <a:t>univariada</a:t>
            </a:r>
            <a:r>
              <a:rPr lang="pt-BR" altLang="en-US" sz="2800" dirty="0"/>
              <a:t> ou multivariada com base na amostra em observação, ou seja, um histograma suavizado.</a:t>
            </a:r>
          </a:p>
        </p:txBody>
      </p:sp>
    </p:spTree>
    <p:extLst>
      <p:ext uri="{BB962C8B-B14F-4D97-AF65-F5344CB8AC3E}">
        <p14:creationId xmlns:p14="http://schemas.microsoft.com/office/powerpoint/2010/main" val="38227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89857" y="836614"/>
            <a:ext cx="1077685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Definição de dois parâmetros básicos:</a:t>
            </a:r>
          </a:p>
          <a:p>
            <a:endParaRPr lang="pt-BR" altLang="en-US" sz="2800" dirty="0"/>
          </a:p>
          <a:p>
            <a:r>
              <a:rPr lang="pt-BR" altLang="en-US" sz="2800" dirty="0"/>
              <a:t>a) Raio de influência ou banda (</a:t>
            </a:r>
            <a:r>
              <a:rPr lang="el-GR" altLang="en-US" sz="2800" dirty="0"/>
              <a:t>τ</a:t>
            </a:r>
            <a:r>
              <a:rPr lang="pt-BR" altLang="en-US" sz="2800" dirty="0"/>
              <a:t>) - define a vizinhança do ponto a ser interpolado e controla o alisamento - raio de um disco, centrado em S, que é uma localização na região R, no qual os pontos vão contribuir para a estimativa da função de intensidade – determina o grau de suavização.</a:t>
            </a:r>
          </a:p>
          <a:p>
            <a:endParaRPr lang="pt-BR" altLang="en-US" sz="2800" dirty="0"/>
          </a:p>
          <a:p>
            <a:r>
              <a:rPr lang="pt-BR" altLang="en-US" sz="2800" dirty="0"/>
              <a:t>b) Função de estimação k (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) - suavização do fenômeno – </a:t>
            </a:r>
            <a:r>
              <a:rPr lang="pt-BR" altLang="en-US" sz="2800" dirty="0" err="1"/>
              <a:t>kernel</a:t>
            </a:r>
            <a:r>
              <a:rPr lang="pt-BR" altLang="en-US" sz="2800" dirty="0"/>
              <a:t> normal ou </a:t>
            </a:r>
            <a:r>
              <a:rPr lang="pt-BR" altLang="en-US" sz="2800" dirty="0" err="1"/>
              <a:t>quártico</a:t>
            </a:r>
            <a:r>
              <a:rPr lang="pt-BR" altLang="en-US" sz="2800" dirty="0"/>
              <a:t> são os mais comumente </a:t>
            </a:r>
            <a:r>
              <a:rPr lang="pt-BR" altLang="en-US" sz="2800" dirty="0" smtClean="0"/>
              <a:t>utilizados.</a:t>
            </a: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59187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82329"/>
            <a:ext cx="63373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884804" y="2075240"/>
            <a:ext cx="94159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smtClean="0"/>
              <a:t>s – representa uma localização em R</a:t>
            </a:r>
          </a:p>
          <a:p>
            <a:pPr>
              <a:spcBef>
                <a:spcPct val="50000"/>
              </a:spcBef>
            </a:pPr>
            <a:r>
              <a:rPr lang="pt-BR" altLang="en-US" sz="2400" dirty="0" smtClean="0"/>
              <a:t>s</a:t>
            </a:r>
            <a:r>
              <a:rPr lang="pt-BR" altLang="en-US" sz="2400" baseline="-25000" dirty="0" smtClean="0"/>
              <a:t>1</a:t>
            </a:r>
            <a:r>
              <a:rPr lang="pt-BR" altLang="en-US" sz="2400" dirty="0" smtClean="0"/>
              <a:t>,.... </a:t>
            </a:r>
            <a:r>
              <a:rPr lang="pt-BR" altLang="en-US" sz="2400" dirty="0" err="1" smtClean="0"/>
              <a:t>s</a:t>
            </a:r>
            <a:r>
              <a:rPr lang="pt-BR" altLang="en-US" sz="2400" baseline="-25000" dirty="0" err="1" smtClean="0"/>
              <a:t>n</a:t>
            </a:r>
            <a:r>
              <a:rPr lang="pt-BR" altLang="en-US" sz="2400" dirty="0" smtClean="0"/>
              <a:t> – localizações das n observações</a:t>
            </a:r>
          </a:p>
          <a:p>
            <a:pPr>
              <a:spcBef>
                <a:spcPct val="50000"/>
              </a:spcBef>
            </a:pPr>
            <a:r>
              <a:rPr lang="el-GR" altLang="en-US" sz="2400" dirty="0" smtClean="0">
                <a:cs typeface="Times New Roman" panose="02020603050405020304" pitchFamily="18" charset="0"/>
              </a:rPr>
              <a:t>λ</a:t>
            </a:r>
            <a:r>
              <a:rPr lang="pt-BR" altLang="en-US" sz="2400" dirty="0" smtClean="0">
                <a:cs typeface="Times New Roman" panose="02020603050405020304" pitchFamily="18" charset="0"/>
              </a:rPr>
              <a:t>(s) – intensidade em s</a:t>
            </a:r>
            <a:endParaRPr lang="el-GR" altLang="en-US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287714" y="3644900"/>
          <a:ext cx="45354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473120" imgH="482400" progId="Equation.3">
                  <p:embed/>
                </p:oleObj>
              </mc:Choice>
              <mc:Fallback>
                <p:oleObj name="Equation" r:id="rId5" imgW="1473120" imgH="482400" progId="Equation.3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3644900"/>
                        <a:ext cx="45354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34787" y="5300663"/>
            <a:ext cx="102706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 err="1"/>
              <a:t>Kernel</a:t>
            </a:r>
            <a:r>
              <a:rPr lang="pt-BR" altLang="en-US" sz="2400" dirty="0"/>
              <a:t> gaussiano:</a:t>
            </a:r>
          </a:p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</a:t>
            </a:r>
          </a:p>
        </p:txBody>
      </p:sp>
    </p:spTree>
    <p:extLst>
      <p:ext uri="{BB962C8B-B14F-4D97-AF65-F5344CB8AC3E}">
        <p14:creationId xmlns:p14="http://schemas.microsoft.com/office/powerpoint/2010/main" val="130715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5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359150" y="5516563"/>
            <a:ext cx="5545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Estimador </a:t>
            </a:r>
            <a:r>
              <a:rPr lang="pt-BR" altLang="en-US" sz="2400" dirty="0" err="1"/>
              <a:t>kernel</a:t>
            </a:r>
            <a:endParaRPr lang="pt-B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30799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359150" y="1341438"/>
          <a:ext cx="45354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1473120" imgH="482400" progId="Equation.3">
                  <p:embed/>
                </p:oleObj>
              </mc:Choice>
              <mc:Fallback>
                <p:oleObj name="Equation" r:id="rId4" imgW="1473120" imgH="482400" progId="Equation.3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1341438"/>
                        <a:ext cx="45354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19288" y="3213100"/>
            <a:ext cx="8424862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h – distância entre a localização em que se deseja calcular a função e o evento observado.</a:t>
            </a:r>
          </a:p>
          <a:p>
            <a:pPr>
              <a:spcBef>
                <a:spcPct val="30000"/>
              </a:spcBef>
            </a:pPr>
            <a:r>
              <a:rPr lang="pt-BR" altLang="en-US" sz="2400" dirty="0"/>
              <a:t>K – é uma função de densidade bivariada escolhida – é ajustada sobre os eventos considerados compondo uma superfície cujo valor será proporcional à intensidade dos eventos por unidade de área.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24339" y="404813"/>
            <a:ext cx="4319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/>
              <a:t>Kernel gaussiano</a:t>
            </a:r>
          </a:p>
        </p:txBody>
      </p:sp>
    </p:spTree>
    <p:extLst>
      <p:ext uri="{BB962C8B-B14F-4D97-AF65-F5344CB8AC3E}">
        <p14:creationId xmlns:p14="http://schemas.microsoft.com/office/powerpoint/2010/main" val="3356864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765176"/>
            <a:ext cx="7512050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4928" y="5157788"/>
            <a:ext cx="112503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en-US" sz="2400" dirty="0"/>
              <a:t>Figura – Passos para o cálculo de densidade de pontos segundo a técnica de </a:t>
            </a:r>
            <a:r>
              <a:rPr lang="pt-BR" altLang="en-US" sz="2400" dirty="0" err="1"/>
              <a:t>kernel</a:t>
            </a:r>
            <a:r>
              <a:rPr lang="pt-BR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23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36813" y="1100819"/>
            <a:ext cx="1126671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3600" dirty="0"/>
              <a:t>Grade regular de representação do </a:t>
            </a:r>
            <a:r>
              <a:rPr lang="pt-BR" altLang="en-US" sz="3600" dirty="0" err="1"/>
              <a:t>kernel</a:t>
            </a:r>
            <a:r>
              <a:rPr lang="pt-BR" altLang="en-US" sz="3600" dirty="0"/>
              <a:t>:</a:t>
            </a:r>
          </a:p>
          <a:p>
            <a:endParaRPr lang="pt-BR" altLang="en-US" sz="2400" dirty="0"/>
          </a:p>
          <a:p>
            <a:pPr>
              <a:buFontTx/>
              <a:buChar char="-"/>
            </a:pPr>
            <a:r>
              <a:rPr lang="pt-BR" altLang="en-US" sz="2400" dirty="0"/>
              <a:t> Geração de grade com n colunas por m linhas, criando n x m células;</a:t>
            </a:r>
          </a:p>
          <a:p>
            <a:pPr>
              <a:buFontTx/>
              <a:buChar char="-"/>
            </a:pPr>
            <a:endParaRPr lang="pt-BR" altLang="en-US" sz="2400" dirty="0"/>
          </a:p>
          <a:p>
            <a:r>
              <a:rPr lang="pt-BR" altLang="en-US" sz="2400" dirty="0"/>
              <a:t>– Quanto maior o número de células, maior a resolução da figura gerada – parâmetro </a:t>
            </a:r>
            <a:r>
              <a:rPr lang="pt-BR" altLang="en-US" sz="2400" dirty="0" smtClean="0"/>
              <a:t>que </a:t>
            </a:r>
            <a:r>
              <a:rPr lang="pt-BR" altLang="en-US" sz="2400" dirty="0"/>
              <a:t>afeta a  memória </a:t>
            </a:r>
            <a:r>
              <a:rPr lang="pt-BR" altLang="en-US" sz="2400" dirty="0" smtClean="0"/>
              <a:t>a </a:t>
            </a:r>
            <a:r>
              <a:rPr lang="pt-BR" altLang="en-US" sz="2400" dirty="0"/>
              <a:t>ser usada – grande quantidade de células pode gerar sobrecarga de processamento no programa e no computador.</a:t>
            </a:r>
          </a:p>
        </p:txBody>
      </p:sp>
    </p:spTree>
    <p:extLst>
      <p:ext uri="{BB962C8B-B14F-4D97-AF65-F5344CB8AC3E}">
        <p14:creationId xmlns:p14="http://schemas.microsoft.com/office/powerpoint/2010/main" val="462784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91193" y="933450"/>
            <a:ext cx="10678886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en-US" sz="2800" dirty="0"/>
              <a:t>Grade – maneira de representar a superfície contínua com as estimativas de densidade de pontos. Cada célula tem como atributo o valor estimado da </a:t>
            </a:r>
            <a:r>
              <a:rPr lang="pt-BR" altLang="en-US" sz="2800" dirty="0" smtClean="0"/>
              <a:t>densidade de pontos</a:t>
            </a:r>
            <a:r>
              <a:rPr lang="pt-BR" altLang="en-US" sz="2800" dirty="0"/>
              <a:t>.</a:t>
            </a:r>
          </a:p>
          <a:p>
            <a:endParaRPr lang="pt-BR" altLang="en-US" sz="2800" dirty="0"/>
          </a:p>
          <a:p>
            <a:r>
              <a:rPr lang="pt-BR" altLang="en-US" sz="2800" dirty="0"/>
              <a:t>Os valores apresentados na legenda representam a quantidade </a:t>
            </a:r>
            <a:r>
              <a:rPr lang="pt-BR" altLang="en-US" sz="2800" dirty="0" smtClean="0"/>
              <a:t>encontradas </a:t>
            </a:r>
            <a:r>
              <a:rPr lang="pt-BR" altLang="en-US" sz="2800" dirty="0"/>
              <a:t>por unidade de </a:t>
            </a:r>
            <a:r>
              <a:rPr lang="pt-BR" altLang="en-US" sz="2800" dirty="0" smtClean="0"/>
              <a:t>área.</a:t>
            </a:r>
            <a:endParaRPr lang="pt-BR" altLang="en-US" sz="2800" dirty="0"/>
          </a:p>
          <a:p>
            <a:pPr>
              <a:spcBef>
                <a:spcPct val="30000"/>
              </a:spcBef>
            </a:pPr>
            <a:r>
              <a:rPr lang="pt-BR" altLang="en-US" sz="2800" dirty="0"/>
              <a:t>Fornece, por interpolação, a intensidade pontual do processo em todo a região de estudo – visão geral da intensidade do processo em todas as regiões do mapa.</a:t>
            </a:r>
          </a:p>
          <a:p>
            <a:pPr>
              <a:spcBef>
                <a:spcPct val="50000"/>
              </a:spcBef>
            </a:pPr>
            <a:endParaRPr lang="pt-B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6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9248" y="376517"/>
            <a:ext cx="10775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Na tela “Contagem de pontos em polígono”, selecione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“Polígonos” e “den_jag_mai_06” em “Pontos”. Clique em “Executar”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29" y="1601913"/>
            <a:ext cx="7048780" cy="48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11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88"/>
          </a:xfrm>
        </p:spPr>
        <p:txBody>
          <a:bodyPr/>
          <a:lstStyle/>
          <a:p>
            <a:r>
              <a:rPr lang="pt-BR" dirty="0" smtClean="0"/>
              <a:t>Mapa de calor – </a:t>
            </a:r>
            <a:r>
              <a:rPr lang="pt-BR" dirty="0" err="1" smtClean="0"/>
              <a:t>Kernel</a:t>
            </a:r>
            <a:r>
              <a:rPr lang="pt-BR" dirty="0" smtClean="0"/>
              <a:t> - QGIS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6700" y="1302466"/>
            <a:ext cx="3733800" cy="4450633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Deixe ativos apenas as camadas ‘den_jan_mai_06’ e ‘</a:t>
            </a:r>
            <a:r>
              <a:rPr lang="pt-BR" sz="3600" dirty="0" err="1" smtClean="0"/>
              <a:t>scens_jag_dengue</a:t>
            </a:r>
            <a:r>
              <a:rPr lang="pt-BR" sz="3600" dirty="0" smtClean="0"/>
              <a:t>’.</a:t>
            </a:r>
          </a:p>
          <a:p>
            <a:endParaRPr lang="pt-BR" sz="3600" dirty="0" smtClean="0"/>
          </a:p>
          <a:p>
            <a:r>
              <a:rPr lang="pt-BR" sz="3600" dirty="0" smtClean="0"/>
              <a:t>Clique no botão “Caixa de ferramentas”</a:t>
            </a:r>
          </a:p>
          <a:p>
            <a:endParaRPr lang="pt-BR" sz="3600" dirty="0" smtClean="0"/>
          </a:p>
          <a:p>
            <a:r>
              <a:rPr lang="pt-BR" sz="3600" dirty="0" smtClean="0"/>
              <a:t>Clique em “Interpolar” e duas vezes em “Mapa de calor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80" y="3430634"/>
            <a:ext cx="376905" cy="5444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71" y="890588"/>
            <a:ext cx="4476961" cy="56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06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2" y="1476375"/>
            <a:ext cx="8353425" cy="50387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5878" y="293914"/>
            <a:ext cx="11381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“Camada de pontos”, escolha “den_jan_mai_06”; em raio, escolha 200m; em “Tamanho do pixel” escolha “1”. Clique em executar.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19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122714"/>
            <a:ext cx="4539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Salve a camada temporária no formato “</a:t>
            </a:r>
            <a:r>
              <a:rPr lang="pt-BR" sz="2800" dirty="0" err="1" smtClean="0"/>
              <a:t>GeoTIFF</a:t>
            </a:r>
            <a:r>
              <a:rPr lang="pt-BR" sz="2800" dirty="0" smtClean="0"/>
              <a:t>” e dê o nome de “kernel_dengue_200m”</a:t>
            </a:r>
          </a:p>
          <a:p>
            <a:endParaRPr lang="pt-BR" sz="2800" dirty="0"/>
          </a:p>
          <a:p>
            <a:r>
              <a:rPr lang="pt-BR" sz="2800" dirty="0" smtClean="0"/>
              <a:t>Após, remova a camada temporária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94" y="1001950"/>
            <a:ext cx="6438219" cy="54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3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468" y="746965"/>
            <a:ext cx="4845423" cy="4503458"/>
          </a:xfrm>
        </p:spPr>
        <p:txBody>
          <a:bodyPr>
            <a:normAutofit/>
          </a:bodyPr>
          <a:lstStyle/>
          <a:p>
            <a:r>
              <a:rPr lang="pt-BR" dirty="0" smtClean="0"/>
              <a:t>Mapa resultante em preto e branco. </a:t>
            </a:r>
          </a:p>
          <a:p>
            <a:r>
              <a:rPr lang="pt-BR" dirty="0" smtClean="0"/>
              <a:t>Para colocar cor no mapa, clique com botão direito no mapa </a:t>
            </a:r>
            <a:r>
              <a:rPr lang="pt-BR" dirty="0" err="1" smtClean="0"/>
              <a:t>kernel</a:t>
            </a:r>
            <a:r>
              <a:rPr lang="pt-BR" dirty="0" smtClean="0"/>
              <a:t>, vá em propriedades, escolha falsa-cor, escolha uma banda e produza o mapa temático.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18" y="823165"/>
            <a:ext cx="65341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965" y="1297667"/>
            <a:ext cx="3249706" cy="4216587"/>
          </a:xfrm>
        </p:spPr>
        <p:txBody>
          <a:bodyPr>
            <a:normAutofit/>
          </a:bodyPr>
          <a:lstStyle/>
          <a:p>
            <a:r>
              <a:rPr lang="pt-BR" dirty="0" smtClean="0"/>
              <a:t>Compare o mapa do </a:t>
            </a:r>
            <a:r>
              <a:rPr lang="pt-BR" dirty="0" err="1" smtClean="0"/>
              <a:t>kernel</a:t>
            </a:r>
            <a:r>
              <a:rPr lang="pt-BR" dirty="0" smtClean="0"/>
              <a:t> com o mapa temático das taxas de incidência.</a:t>
            </a:r>
          </a:p>
          <a:p>
            <a:r>
              <a:rPr lang="pt-BR" dirty="0" smtClean="0"/>
              <a:t>Faça dois novos mapas </a:t>
            </a:r>
            <a:r>
              <a:rPr lang="pt-BR" dirty="0" err="1" smtClean="0"/>
              <a:t>kernel</a:t>
            </a:r>
            <a:r>
              <a:rPr lang="pt-BR" dirty="0" smtClean="0"/>
              <a:t> com raio de 300 e 500 metros e veja o que acontece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2" y="742078"/>
            <a:ext cx="7213826" cy="56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48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7043" y="1804737"/>
            <a:ext cx="1067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Ferramenta</a:t>
            </a:r>
            <a:r>
              <a:rPr lang="en-GB" sz="5400" dirty="0" smtClean="0"/>
              <a:t> para </a:t>
            </a:r>
            <a:r>
              <a:rPr lang="en-GB" sz="5400" dirty="0" err="1" smtClean="0"/>
              <a:t>verificação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validade</a:t>
            </a:r>
            <a:r>
              <a:rPr lang="en-GB" sz="5400" dirty="0" smtClean="0"/>
              <a:t> de </a:t>
            </a:r>
            <a:r>
              <a:rPr lang="en-GB" sz="5400" dirty="0" err="1" smtClean="0"/>
              <a:t>geometria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64121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6726" y="348916"/>
            <a:ext cx="11189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Abrir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scen_sjrp_erro_topol</a:t>
            </a:r>
            <a:r>
              <a:rPr lang="en-GB" sz="2800" dirty="0" smtClean="0"/>
              <a:t>”,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/>
              <a:t>V</a:t>
            </a:r>
            <a:r>
              <a:rPr lang="en-GB" sz="2800" dirty="0" err="1" smtClean="0"/>
              <a:t>etor</a:t>
            </a:r>
            <a:r>
              <a:rPr lang="en-GB" sz="2800" dirty="0" smtClean="0"/>
              <a:t>”, “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” e </a:t>
            </a:r>
            <a:r>
              <a:rPr lang="en-GB" sz="2800" dirty="0" err="1" smtClean="0"/>
              <a:t>em</a:t>
            </a:r>
            <a:r>
              <a:rPr lang="en-GB" sz="2800" dirty="0" smtClean="0"/>
              <a:t> “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…”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57" y="1452152"/>
            <a:ext cx="6999120" cy="50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48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" y="348916"/>
            <a:ext cx="47163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tela</a:t>
            </a:r>
            <a:r>
              <a:rPr lang="en-GB" sz="2800" dirty="0" smtClean="0"/>
              <a:t> “</a:t>
            </a:r>
            <a:r>
              <a:rPr lang="en-GB" sz="2800" dirty="0" err="1" smtClean="0"/>
              <a:t>Verficar</a:t>
            </a:r>
            <a:r>
              <a:rPr lang="en-GB" sz="2800" dirty="0" smtClean="0"/>
              <a:t>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”, </a:t>
            </a:r>
            <a:r>
              <a:rPr lang="en-GB" sz="2800" dirty="0" err="1" smtClean="0"/>
              <a:t>selecione</a:t>
            </a:r>
            <a:r>
              <a:rPr lang="en-GB" sz="2800" dirty="0" smtClean="0"/>
              <a:t> “</a:t>
            </a:r>
            <a:r>
              <a:rPr lang="en-GB" sz="2800" dirty="0" err="1" smtClean="0"/>
              <a:t>scens_sjrp_erro_topol</a:t>
            </a:r>
            <a:r>
              <a:rPr lang="en-GB" sz="2800" dirty="0" smtClean="0"/>
              <a:t>” </a:t>
            </a:r>
            <a:r>
              <a:rPr lang="en-GB" sz="2800" dirty="0" err="1" smtClean="0"/>
              <a:t>como</a:t>
            </a:r>
            <a:r>
              <a:rPr lang="en-GB" sz="2800" dirty="0" smtClean="0"/>
              <a:t> “</a:t>
            </a:r>
            <a:r>
              <a:rPr lang="en-GB" sz="2800" dirty="0" err="1" smtClean="0"/>
              <a:t>Camada</a:t>
            </a:r>
            <a:r>
              <a:rPr lang="en-GB" sz="2800" dirty="0" smtClean="0"/>
              <a:t> de entrada”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executar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</a:t>
            </a:r>
            <a:r>
              <a:rPr lang="en-GB" sz="2800" dirty="0" err="1" smtClean="0"/>
              <a:t>criou</a:t>
            </a:r>
            <a:r>
              <a:rPr lang="en-GB" sz="2800" dirty="0" smtClean="0"/>
              <a:t> </a:t>
            </a:r>
            <a:r>
              <a:rPr lang="en-GB" sz="2800" dirty="0" err="1" smtClean="0"/>
              <a:t>três</a:t>
            </a:r>
            <a:r>
              <a:rPr lang="en-GB" sz="2800" dirty="0" smtClean="0"/>
              <a:t> </a:t>
            </a:r>
            <a:r>
              <a:rPr lang="en-GB" sz="2800" dirty="0" err="1" smtClean="0"/>
              <a:t>novas</a:t>
            </a:r>
            <a:r>
              <a:rPr lang="en-GB" sz="2800" dirty="0" smtClean="0"/>
              <a:t>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: “</a:t>
            </a:r>
            <a:r>
              <a:rPr lang="en-GB" sz="2800" dirty="0" err="1" smtClean="0"/>
              <a:t>sáidas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” e “</a:t>
            </a:r>
            <a:r>
              <a:rPr lang="en-GB" sz="2800" dirty="0" err="1" smtClean="0"/>
              <a:t>erro</a:t>
            </a:r>
            <a:r>
              <a:rPr lang="en-GB" sz="2800" dirty="0" smtClean="0"/>
              <a:t> de </a:t>
            </a:r>
            <a:r>
              <a:rPr lang="en-GB" sz="2800" dirty="0" err="1" smtClean="0"/>
              <a:t>saída</a:t>
            </a:r>
            <a:r>
              <a:rPr lang="en-GB" sz="2800" dirty="0" smtClean="0"/>
              <a:t>”</a:t>
            </a:r>
          </a:p>
          <a:p>
            <a:endParaRPr lang="en-GB" sz="2800" dirty="0"/>
          </a:p>
          <a:p>
            <a:r>
              <a:rPr lang="en-GB" sz="2800" dirty="0" err="1" smtClean="0"/>
              <a:t>Inspecione</a:t>
            </a:r>
            <a:r>
              <a:rPr lang="en-GB" sz="2800" dirty="0" smtClean="0"/>
              <a:t> </a:t>
            </a:r>
            <a:r>
              <a:rPr lang="en-GB" sz="2800" dirty="0" err="1" smtClean="0"/>
              <a:t>estes</a:t>
            </a:r>
            <a:r>
              <a:rPr lang="en-GB" sz="2800" dirty="0" smtClean="0"/>
              <a:t> </a:t>
            </a:r>
            <a:r>
              <a:rPr lang="en-GB" sz="2800" dirty="0" err="1" smtClean="0"/>
              <a:t>resultados</a:t>
            </a:r>
            <a:r>
              <a:rPr lang="en-GB" sz="2800" dirty="0" smtClean="0"/>
              <a:t>! </a:t>
            </a:r>
            <a:r>
              <a:rPr lang="en-GB" sz="2800" dirty="0" err="1" smtClean="0"/>
              <a:t>Vemos</a:t>
            </a:r>
            <a:r>
              <a:rPr lang="en-GB" sz="2800" dirty="0" smtClean="0"/>
              <a:t> um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no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196.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98" y="348916"/>
            <a:ext cx="6574746" cy="60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722264"/>
            <a:ext cx="3714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Compare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e </a:t>
            </a:r>
            <a:r>
              <a:rPr lang="en-GB" sz="2800" dirty="0" err="1" smtClean="0"/>
              <a:t>identifique</a:t>
            </a:r>
            <a:r>
              <a:rPr lang="en-GB" sz="2800" dirty="0" smtClean="0"/>
              <a:t> o </a:t>
            </a:r>
            <a:r>
              <a:rPr lang="en-GB" sz="2800" dirty="0" err="1" smtClean="0"/>
              <a:t>erro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Deixe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 </a:t>
            </a:r>
            <a:r>
              <a:rPr lang="en-GB" sz="2800" dirty="0" err="1" smtClean="0"/>
              <a:t>ativa</a:t>
            </a:r>
            <a:r>
              <a:rPr lang="en-GB" sz="2800" dirty="0" smtClean="0"/>
              <a:t> e </a:t>
            </a:r>
            <a:r>
              <a:rPr lang="en-GB" sz="2800" dirty="0" err="1" smtClean="0"/>
              <a:t>dê</a:t>
            </a:r>
            <a:r>
              <a:rPr lang="en-GB" sz="2800" dirty="0" smtClean="0"/>
              <a:t> um zoom + para o </a:t>
            </a:r>
            <a:r>
              <a:rPr lang="en-GB" sz="2800" dirty="0" err="1" smtClean="0"/>
              <a:t>erro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Ative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 </a:t>
            </a:r>
            <a:r>
              <a:rPr lang="en-GB" sz="2800" dirty="0" err="1" smtClean="0"/>
              <a:t>dessa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e clique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Ferramenta</a:t>
            </a:r>
            <a:r>
              <a:rPr lang="en-GB" sz="2800" dirty="0" smtClean="0"/>
              <a:t> de </a:t>
            </a:r>
            <a:r>
              <a:rPr lang="en-GB" sz="2800" dirty="0" err="1" smtClean="0"/>
              <a:t>vértice</a:t>
            </a:r>
            <a:r>
              <a:rPr lang="en-GB" sz="2800" dirty="0" smtClean="0"/>
              <a:t>’.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722264"/>
            <a:ext cx="7653337" cy="549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2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247650"/>
            <a:ext cx="47815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Clique com 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</a:t>
            </a:r>
            <a:r>
              <a:rPr lang="en-GB" sz="2800" dirty="0" err="1" smtClean="0"/>
              <a:t>direito</a:t>
            </a:r>
            <a:r>
              <a:rPr lang="en-GB" sz="2800" dirty="0" smtClean="0"/>
              <a:t> do mouse </a:t>
            </a:r>
            <a:r>
              <a:rPr lang="en-GB" sz="2800" dirty="0" err="1" smtClean="0"/>
              <a:t>sobre</a:t>
            </a:r>
            <a:r>
              <a:rPr lang="en-GB" sz="2800" dirty="0" smtClean="0"/>
              <a:t> um </a:t>
            </a:r>
            <a:r>
              <a:rPr lang="en-GB" sz="2800" dirty="0" err="1" smtClean="0"/>
              <a:t>ponto</a:t>
            </a:r>
            <a:r>
              <a:rPr lang="en-GB" sz="2800" dirty="0" smtClean="0"/>
              <a:t> </a:t>
            </a:r>
            <a:r>
              <a:rPr lang="en-GB" sz="2800" dirty="0" err="1" smtClean="0"/>
              <a:t>editável</a:t>
            </a:r>
            <a:r>
              <a:rPr lang="en-GB" sz="2800" dirty="0" smtClean="0"/>
              <a:t> – </a:t>
            </a:r>
            <a:r>
              <a:rPr lang="en-GB" sz="2800" dirty="0" err="1" smtClean="0"/>
              <a:t>aparecerá</a:t>
            </a:r>
            <a:r>
              <a:rPr lang="en-GB" sz="2800" dirty="0" smtClean="0"/>
              <a:t>, no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vértices</a:t>
            </a:r>
            <a:r>
              <a:rPr lang="en-GB" sz="2800" dirty="0" smtClean="0"/>
              <a:t> </a:t>
            </a:r>
            <a:r>
              <a:rPr lang="en-GB" sz="2800" dirty="0" err="1" smtClean="0"/>
              <a:t>desse</a:t>
            </a:r>
            <a:r>
              <a:rPr lang="en-GB" sz="2800" dirty="0" smtClean="0"/>
              <a:t>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.</a:t>
            </a:r>
          </a:p>
          <a:p>
            <a:endParaRPr lang="en-GB" sz="2800" dirty="0" smtClean="0"/>
          </a:p>
          <a:p>
            <a:r>
              <a:rPr lang="en-GB" sz="2800" dirty="0" err="1" smtClean="0"/>
              <a:t>Quando</a:t>
            </a:r>
            <a:r>
              <a:rPr lang="en-GB" sz="2800" dirty="0" smtClean="0"/>
              <a:t> um </a:t>
            </a:r>
            <a:r>
              <a:rPr lang="en-GB" sz="2800" dirty="0" err="1" smtClean="0"/>
              <a:t>elemento</a:t>
            </a:r>
            <a:r>
              <a:rPr lang="en-GB" sz="2800" dirty="0" smtClean="0"/>
              <a:t> </a:t>
            </a:r>
            <a:r>
              <a:rPr lang="en-GB" sz="2800" dirty="0" err="1" smtClean="0"/>
              <a:t>está</a:t>
            </a:r>
            <a:r>
              <a:rPr lang="en-GB" sz="2800" dirty="0" smtClean="0"/>
              <a:t> </a:t>
            </a:r>
            <a:r>
              <a:rPr lang="en-GB" sz="2800" dirty="0" err="1" smtClean="0"/>
              <a:t>ligado</a:t>
            </a:r>
            <a:r>
              <a:rPr lang="en-GB" sz="2800" dirty="0" smtClean="0"/>
              <a:t> </a:t>
            </a:r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painel</a:t>
            </a:r>
            <a:r>
              <a:rPr lang="en-GB" sz="2800" dirty="0" smtClean="0"/>
              <a:t>, se </a:t>
            </a:r>
            <a:r>
              <a:rPr lang="en-GB" sz="2800" dirty="0" err="1" smtClean="0"/>
              <a:t>arrastarmos</a:t>
            </a:r>
            <a:r>
              <a:rPr lang="en-GB" sz="2800" dirty="0" smtClean="0"/>
              <a:t> um </a:t>
            </a:r>
            <a:r>
              <a:rPr lang="en-GB" sz="2800" dirty="0" err="1" smtClean="0"/>
              <a:t>retângulo</a:t>
            </a:r>
            <a:r>
              <a:rPr lang="en-GB" sz="2800" dirty="0" smtClean="0"/>
              <a:t> para </a:t>
            </a:r>
            <a:r>
              <a:rPr lang="en-GB" sz="2800" dirty="0" err="1" smtClean="0"/>
              <a:t>selecionar</a:t>
            </a:r>
            <a:r>
              <a:rPr lang="en-GB" sz="2800" dirty="0" smtClean="0"/>
              <a:t> um </a:t>
            </a:r>
            <a:r>
              <a:rPr lang="en-GB" sz="2800" dirty="0" err="1" smtClean="0"/>
              <a:t>ou</a:t>
            </a:r>
            <a:r>
              <a:rPr lang="en-GB" sz="2800" dirty="0" smtClean="0"/>
              <a:t> </a:t>
            </a:r>
            <a:r>
              <a:rPr lang="en-GB" sz="2800" dirty="0" err="1" smtClean="0"/>
              <a:t>mais</a:t>
            </a:r>
            <a:r>
              <a:rPr lang="en-GB" sz="2800" dirty="0" smtClean="0"/>
              <a:t> vertices no </a:t>
            </a:r>
            <a:r>
              <a:rPr lang="en-GB" sz="2800" dirty="0" err="1" smtClean="0"/>
              <a:t>mapa</a:t>
            </a:r>
            <a:r>
              <a:rPr lang="en-GB" sz="2800" dirty="0" smtClean="0"/>
              <a:t>, </a:t>
            </a:r>
            <a:r>
              <a:rPr lang="en-GB" sz="2800" dirty="0" err="1" smtClean="0"/>
              <a:t>selecionaremos</a:t>
            </a:r>
            <a:r>
              <a:rPr lang="en-GB" sz="2800" dirty="0" smtClean="0"/>
              <a:t>,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esse</a:t>
            </a:r>
            <a:r>
              <a:rPr lang="en-GB" sz="2800" dirty="0" smtClean="0"/>
              <a:t>(s) </a:t>
            </a:r>
            <a:r>
              <a:rPr lang="en-GB" sz="2800" dirty="0" err="1" smtClean="0"/>
              <a:t>vertice</a:t>
            </a:r>
            <a:r>
              <a:rPr lang="en-GB" sz="2800" dirty="0" smtClean="0"/>
              <a:t>(s).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1066799"/>
            <a:ext cx="5481637" cy="452386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4591050" y="3086100"/>
            <a:ext cx="5334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552700" y="4838700"/>
            <a:ext cx="24765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2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0659" y="179294"/>
            <a:ext cx="1142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Uma nova camada temporária foi criada. Salve-a com o nome “</a:t>
            </a:r>
            <a:r>
              <a:rPr lang="pt-BR" sz="2800" dirty="0" err="1" smtClean="0"/>
              <a:t>scens_jag_dengue</a:t>
            </a:r>
            <a:r>
              <a:rPr lang="pt-BR" sz="2800" dirty="0" smtClean="0"/>
              <a:t>”. Abra a tabela de atributos e verifique que uma nova coluna (NUNPOINTS) foi criada.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20" y="1618077"/>
            <a:ext cx="7905587" cy="505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7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203835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Uma </a:t>
            </a:r>
            <a:r>
              <a:rPr lang="en-GB" sz="2800" dirty="0" err="1"/>
              <a:t>vez</a:t>
            </a:r>
            <a:r>
              <a:rPr lang="en-GB" sz="2800" dirty="0"/>
              <a:t> </a:t>
            </a:r>
            <a:r>
              <a:rPr lang="en-GB" sz="2800" dirty="0" err="1"/>
              <a:t>selecionado</a:t>
            </a:r>
            <a:r>
              <a:rPr lang="en-GB" sz="2800" dirty="0"/>
              <a:t> um </a:t>
            </a:r>
            <a:r>
              <a:rPr lang="en-GB" sz="2800" dirty="0" err="1"/>
              <a:t>vértice</a:t>
            </a:r>
            <a:r>
              <a:rPr lang="en-GB" sz="2800" dirty="0"/>
              <a:t>, </a:t>
            </a:r>
            <a:r>
              <a:rPr lang="en-GB" sz="2800" dirty="0" err="1"/>
              <a:t>podemos</a:t>
            </a:r>
            <a:r>
              <a:rPr lang="en-GB" sz="2800" dirty="0"/>
              <a:t> </a:t>
            </a:r>
            <a:r>
              <a:rPr lang="en-GB" sz="2800" dirty="0" err="1" smtClean="0"/>
              <a:t>deletá</a:t>
            </a:r>
            <a:r>
              <a:rPr lang="en-GB" sz="2800" dirty="0" smtClean="0"/>
              <a:t>-lo </a:t>
            </a:r>
            <a:r>
              <a:rPr lang="en-GB" sz="2800" dirty="0" err="1" smtClean="0"/>
              <a:t>clicando</a:t>
            </a:r>
            <a:r>
              <a:rPr lang="en-GB" sz="2800" dirty="0" smtClean="0"/>
              <a:t> no </a:t>
            </a:r>
            <a:r>
              <a:rPr lang="en-GB" sz="2800" dirty="0" err="1" smtClean="0"/>
              <a:t>botão</a:t>
            </a:r>
            <a:r>
              <a:rPr lang="en-GB" sz="2800" dirty="0" smtClean="0"/>
              <a:t> ‘Delete”.</a:t>
            </a:r>
          </a:p>
          <a:p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72" y="321474"/>
            <a:ext cx="7231415" cy="58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8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323850"/>
            <a:ext cx="1152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Agora </a:t>
            </a:r>
            <a:r>
              <a:rPr lang="en-GB" sz="2800" dirty="0" err="1"/>
              <a:t>vamos</a:t>
            </a:r>
            <a:r>
              <a:rPr lang="en-GB" sz="2800" dirty="0"/>
              <a:t> </a:t>
            </a:r>
            <a:r>
              <a:rPr lang="en-GB" sz="2800" dirty="0" err="1"/>
              <a:t>fazer</a:t>
            </a:r>
            <a:r>
              <a:rPr lang="en-GB" sz="2800" dirty="0"/>
              <a:t> </a:t>
            </a:r>
            <a:r>
              <a:rPr lang="en-GB" sz="2800" dirty="0" smtClean="0"/>
              <a:t>o </a:t>
            </a:r>
            <a:r>
              <a:rPr lang="en-GB" sz="2800" dirty="0" err="1"/>
              <a:t>mesmo</a:t>
            </a:r>
            <a:r>
              <a:rPr lang="en-GB" sz="2800" dirty="0"/>
              <a:t> com </a:t>
            </a:r>
            <a:r>
              <a:rPr lang="en-GB" sz="2800" dirty="0" err="1"/>
              <a:t>os</a:t>
            </a:r>
            <a:r>
              <a:rPr lang="en-GB" sz="2800" dirty="0"/>
              <a:t> </a:t>
            </a:r>
            <a:r>
              <a:rPr lang="en-GB" sz="2800" dirty="0" err="1"/>
              <a:t>demais</a:t>
            </a:r>
            <a:r>
              <a:rPr lang="en-GB" sz="2800" dirty="0"/>
              <a:t> </a:t>
            </a:r>
            <a:r>
              <a:rPr lang="en-GB" sz="2800" dirty="0" err="1"/>
              <a:t>pontos</a:t>
            </a:r>
            <a:r>
              <a:rPr lang="en-GB" sz="2800" dirty="0"/>
              <a:t> a </a:t>
            </a:r>
            <a:r>
              <a:rPr lang="en-GB" sz="2800" dirty="0" err="1"/>
              <a:t>serem</a:t>
            </a:r>
            <a:r>
              <a:rPr lang="en-GB" sz="2800" dirty="0"/>
              <a:t> </a:t>
            </a:r>
            <a:r>
              <a:rPr lang="en-GB" sz="2800" dirty="0" err="1"/>
              <a:t>deletados</a:t>
            </a:r>
            <a:r>
              <a:rPr lang="en-GB" sz="2800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1" y="1205746"/>
            <a:ext cx="5836374" cy="31948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50" y="1205746"/>
            <a:ext cx="5445894" cy="30613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0051" y="5010150"/>
            <a:ext cx="11201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deletar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pontos</a:t>
            </a:r>
            <a:r>
              <a:rPr lang="en-GB" sz="2800" dirty="0" smtClean="0"/>
              <a:t> </a:t>
            </a:r>
            <a:r>
              <a:rPr lang="en-GB" sz="2800" dirty="0" err="1" smtClean="0"/>
              <a:t>errados</a:t>
            </a:r>
            <a:r>
              <a:rPr lang="en-GB" sz="2800" dirty="0" smtClean="0"/>
              <a:t>, </a:t>
            </a:r>
            <a:r>
              <a:rPr lang="en-GB" sz="2800" dirty="0" err="1" smtClean="0"/>
              <a:t>salva</a:t>
            </a:r>
            <a:r>
              <a:rPr lang="en-GB" sz="2800" dirty="0" smtClean="0"/>
              <a:t> e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a </a:t>
            </a:r>
            <a:r>
              <a:rPr lang="en-GB" sz="2800" dirty="0" err="1" smtClean="0"/>
              <a:t>edição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135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1950" y="419100"/>
            <a:ext cx="396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Agora </a:t>
            </a:r>
            <a:r>
              <a:rPr lang="en-GB" sz="2800" dirty="0" err="1" smtClean="0"/>
              <a:t>temos</a:t>
            </a:r>
            <a:r>
              <a:rPr lang="en-GB" sz="2800" dirty="0" smtClean="0"/>
              <a:t> o </a:t>
            </a:r>
            <a:r>
              <a:rPr lang="en-GB" sz="2800" dirty="0" err="1" smtClean="0"/>
              <a:t>setor</a:t>
            </a:r>
            <a:r>
              <a:rPr lang="en-GB" sz="2800" dirty="0" smtClean="0"/>
              <a:t> 195 </a:t>
            </a:r>
            <a:r>
              <a:rPr lang="en-GB" sz="2800" dirty="0" err="1" smtClean="0"/>
              <a:t>arrumado</a:t>
            </a:r>
            <a:r>
              <a:rPr lang="en-GB" sz="2800" dirty="0" smtClean="0"/>
              <a:t> e o </a:t>
            </a:r>
            <a:r>
              <a:rPr lang="en-GB" sz="2800" dirty="0" err="1" smtClean="0"/>
              <a:t>próximo</a:t>
            </a:r>
            <a:r>
              <a:rPr lang="en-GB" sz="2800" dirty="0" smtClean="0"/>
              <a:t> </a:t>
            </a:r>
            <a:r>
              <a:rPr lang="en-GB" sz="2800" dirty="0" err="1" smtClean="0"/>
              <a:t>passo</a:t>
            </a:r>
            <a:r>
              <a:rPr lang="en-GB" sz="2800" dirty="0" smtClean="0"/>
              <a:t> é </a:t>
            </a:r>
            <a:r>
              <a:rPr lang="en-GB" sz="2800" dirty="0" err="1" smtClean="0"/>
              <a:t>juntar</a:t>
            </a:r>
            <a:r>
              <a:rPr lang="en-GB" sz="2800" dirty="0" smtClean="0"/>
              <a:t> </a:t>
            </a:r>
            <a:r>
              <a:rPr lang="en-GB" sz="2800" dirty="0" err="1" smtClean="0"/>
              <a:t>esse</a:t>
            </a:r>
            <a:r>
              <a:rPr lang="en-GB" sz="2800" dirty="0" smtClean="0"/>
              <a:t> </a:t>
            </a:r>
            <a:r>
              <a:rPr lang="en-GB" sz="2800" dirty="0" err="1" smtClean="0"/>
              <a:t>setor</a:t>
            </a:r>
            <a:r>
              <a:rPr lang="en-GB" sz="2800" dirty="0" smtClean="0"/>
              <a:t> à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”. </a:t>
            </a:r>
          </a:p>
          <a:p>
            <a:endParaRPr lang="en-GB" sz="2800" dirty="0"/>
          </a:p>
          <a:p>
            <a:r>
              <a:rPr lang="en-GB" sz="2800" dirty="0" smtClean="0"/>
              <a:t>Para </a:t>
            </a:r>
            <a:r>
              <a:rPr lang="en-GB" sz="2800" dirty="0" err="1" smtClean="0"/>
              <a:t>isso</a:t>
            </a:r>
            <a:r>
              <a:rPr lang="en-GB" sz="2800" dirty="0" smtClean="0"/>
              <a:t>, </a:t>
            </a:r>
            <a:r>
              <a:rPr lang="en-GB" sz="2800" dirty="0" err="1" smtClean="0"/>
              <a:t>vá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Vetor</a:t>
            </a:r>
            <a:r>
              <a:rPr lang="en-GB" sz="2800" dirty="0" smtClean="0"/>
              <a:t> – </a:t>
            </a:r>
            <a:r>
              <a:rPr lang="en-GB" sz="2800" dirty="0" err="1" smtClean="0"/>
              <a:t>Geoprocessamento</a:t>
            </a:r>
            <a:r>
              <a:rPr lang="en-GB" sz="2800" dirty="0" smtClean="0"/>
              <a:t> – </a:t>
            </a:r>
            <a:r>
              <a:rPr lang="en-GB" sz="2800" dirty="0" err="1" smtClean="0"/>
              <a:t>União</a:t>
            </a:r>
            <a:r>
              <a:rPr lang="en-GB" sz="2800" dirty="0" smtClean="0"/>
              <a:t>” e </a:t>
            </a:r>
            <a:r>
              <a:rPr lang="en-GB" sz="2800" dirty="0" err="1" smtClean="0"/>
              <a:t>faça</a:t>
            </a:r>
            <a:r>
              <a:rPr lang="en-GB" sz="2800" dirty="0" smtClean="0"/>
              <a:t> a </a:t>
            </a:r>
            <a:r>
              <a:rPr lang="en-GB" sz="2800" dirty="0" err="1" smtClean="0"/>
              <a:t>união</a:t>
            </a:r>
            <a:r>
              <a:rPr lang="en-GB" sz="2800" dirty="0" smtClean="0"/>
              <a:t> das </a:t>
            </a:r>
            <a:r>
              <a:rPr lang="en-GB" sz="2800" dirty="0" err="1" smtClean="0"/>
              <a:t>camadas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Inválida</a:t>
            </a:r>
            <a:r>
              <a:rPr lang="en-GB" sz="2800" dirty="0" smtClean="0"/>
              <a:t>’.</a:t>
            </a:r>
          </a:p>
          <a:p>
            <a:endParaRPr lang="en-GB" sz="2800" dirty="0"/>
          </a:p>
          <a:p>
            <a:r>
              <a:rPr lang="en-GB" sz="2800" dirty="0" smtClean="0"/>
              <a:t>Salve </a:t>
            </a:r>
            <a:r>
              <a:rPr lang="en-GB" sz="2800" dirty="0" err="1" smtClean="0"/>
              <a:t>esse</a:t>
            </a:r>
            <a:r>
              <a:rPr lang="en-GB" sz="2800" dirty="0" smtClean="0"/>
              <a:t>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com o </a:t>
            </a:r>
            <a:r>
              <a:rPr lang="en-GB" sz="2800" dirty="0" err="1" smtClean="0"/>
              <a:t>nome</a:t>
            </a:r>
            <a:r>
              <a:rPr lang="en-GB" sz="2800" dirty="0" smtClean="0"/>
              <a:t> ‘</a:t>
            </a:r>
            <a:r>
              <a:rPr lang="en-GB" sz="2800" dirty="0" err="1" smtClean="0"/>
              <a:t>Scens_sjrp_corrigido</a:t>
            </a:r>
            <a:r>
              <a:rPr lang="en-GB" sz="2800" dirty="0" smtClean="0"/>
              <a:t>’.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39" y="634752"/>
            <a:ext cx="6479823" cy="53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65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457200"/>
            <a:ext cx="33337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agora </a:t>
            </a:r>
            <a:r>
              <a:rPr lang="en-GB" sz="2800" dirty="0" err="1" smtClean="0"/>
              <a:t>verificar</a:t>
            </a:r>
            <a:r>
              <a:rPr lang="en-GB" sz="2800" dirty="0" smtClean="0"/>
              <a:t> </a:t>
            </a:r>
            <a:r>
              <a:rPr lang="en-GB" sz="2800" dirty="0" err="1" smtClean="0"/>
              <a:t>novamente</a:t>
            </a:r>
            <a:r>
              <a:rPr lang="en-GB" sz="2800" dirty="0" smtClean="0"/>
              <a:t> a </a:t>
            </a:r>
            <a:r>
              <a:rPr lang="en-GB" sz="2800" dirty="0" err="1" smtClean="0"/>
              <a:t>validade</a:t>
            </a:r>
            <a:r>
              <a:rPr lang="en-GB" sz="2800" dirty="0" smtClean="0"/>
              <a:t> da </a:t>
            </a:r>
            <a:r>
              <a:rPr lang="en-GB" sz="2800" dirty="0" err="1" smtClean="0"/>
              <a:t>geometria</a:t>
            </a:r>
            <a:r>
              <a:rPr lang="en-GB" sz="2800" dirty="0" smtClean="0"/>
              <a:t> da nova </a:t>
            </a:r>
            <a:r>
              <a:rPr lang="en-GB" sz="2800" dirty="0" err="1" smtClean="0"/>
              <a:t>camada</a:t>
            </a:r>
            <a:r>
              <a:rPr lang="en-GB" sz="2800" dirty="0" smtClean="0"/>
              <a:t>.</a:t>
            </a:r>
            <a:r>
              <a:rPr lang="en-GB" dirty="0" smtClean="0"/>
              <a:t> </a:t>
            </a:r>
          </a:p>
          <a:p>
            <a:endParaRPr lang="en-GB" sz="2800" dirty="0"/>
          </a:p>
          <a:p>
            <a:r>
              <a:rPr lang="en-GB" sz="2800" dirty="0" err="1" smtClean="0"/>
              <a:t>Vemos</a:t>
            </a:r>
            <a:r>
              <a:rPr lang="en-GB" sz="2800" dirty="0" smtClean="0"/>
              <a:t> agora que </a:t>
            </a:r>
            <a:r>
              <a:rPr lang="en-GB" sz="2800" dirty="0" err="1" smtClean="0"/>
              <a:t>todos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forma </a:t>
            </a:r>
            <a:r>
              <a:rPr lang="en-GB" sz="2800" dirty="0" err="1" smtClean="0"/>
              <a:t>incluídos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‘</a:t>
            </a:r>
            <a:r>
              <a:rPr lang="en-GB" sz="2800" dirty="0" err="1" smtClean="0"/>
              <a:t>Saída</a:t>
            </a:r>
            <a:r>
              <a:rPr lang="en-GB" sz="2800" dirty="0" smtClean="0"/>
              <a:t> </a:t>
            </a:r>
            <a:r>
              <a:rPr lang="en-GB" sz="2800" dirty="0" err="1" smtClean="0"/>
              <a:t>Válida</a:t>
            </a:r>
            <a:r>
              <a:rPr lang="en-GB" sz="2800" dirty="0" smtClean="0"/>
              <a:t>’ e </a:t>
            </a:r>
            <a:r>
              <a:rPr lang="en-GB" sz="2800" dirty="0" err="1" smtClean="0"/>
              <a:t>nenhum</a:t>
            </a:r>
            <a:r>
              <a:rPr lang="en-GB" sz="2800" dirty="0" smtClean="0"/>
              <a:t> </a:t>
            </a:r>
            <a:r>
              <a:rPr lang="en-GB" sz="2800" dirty="0" err="1" smtClean="0"/>
              <a:t>erro</a:t>
            </a:r>
            <a:r>
              <a:rPr lang="en-GB" sz="2800" dirty="0" smtClean="0"/>
              <a:t> </a:t>
            </a:r>
            <a:r>
              <a:rPr lang="en-GB" sz="2800" dirty="0" err="1" smtClean="0"/>
              <a:t>foi</a:t>
            </a:r>
            <a:r>
              <a:rPr lang="en-GB" sz="2800" dirty="0" smtClean="0"/>
              <a:t> </a:t>
            </a:r>
            <a:r>
              <a:rPr lang="en-GB" sz="2800" dirty="0" err="1" smtClean="0"/>
              <a:t>detectado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74391"/>
            <a:ext cx="8172450" cy="55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376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860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14450" y="2114550"/>
            <a:ext cx="996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Alguns</a:t>
            </a:r>
            <a:r>
              <a:rPr lang="en-GB" sz="6000" dirty="0" smtClean="0"/>
              <a:t> plugins </a:t>
            </a:r>
            <a:r>
              <a:rPr lang="en-GB" sz="6000" dirty="0" err="1" smtClean="0"/>
              <a:t>interessantes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94327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9086" y="1257299"/>
            <a:ext cx="104013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 smtClean="0"/>
              <a:t>Plugin</a:t>
            </a:r>
            <a:r>
              <a:rPr lang="pt-BR" sz="4000" b="1" dirty="0" smtClean="0"/>
              <a:t> NNJOIN</a:t>
            </a:r>
          </a:p>
          <a:p>
            <a:endParaRPr lang="pt-BR" sz="2800" dirty="0"/>
          </a:p>
          <a:p>
            <a:r>
              <a:rPr lang="pt-BR" sz="2800" dirty="0" smtClean="0"/>
              <a:t>Cálculo de distâncias entre diferentes tipos de vetores (pontos, linhas e polígonos</a:t>
            </a:r>
          </a:p>
          <a:p>
            <a:endParaRPr lang="pt-BR" sz="2800" dirty="0"/>
          </a:p>
          <a:p>
            <a:r>
              <a:rPr lang="pt-BR" sz="2800" dirty="0" smtClean="0"/>
              <a:t>Para distâncias em metros – SRC em coordenas projetadas</a:t>
            </a:r>
          </a:p>
          <a:p>
            <a:endParaRPr lang="pt-BR" sz="2800" dirty="0"/>
          </a:p>
          <a:p>
            <a:r>
              <a:rPr lang="pt-BR" sz="2800" dirty="0" smtClean="0"/>
              <a:t>Olhar documentação na Internet</a:t>
            </a:r>
          </a:p>
          <a:p>
            <a:endParaRPr lang="pt-B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538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243" y="146957"/>
            <a:ext cx="1149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Instalação do NNJOIN: clicar em “Complementos”, em “Gerenciar e instalar complementos” e digitar “NNJOIN” em “Buscar – Clicar no </a:t>
            </a:r>
            <a:r>
              <a:rPr lang="pt-BR" sz="2800" dirty="0" err="1" smtClean="0"/>
              <a:t>plugin</a:t>
            </a:r>
            <a:r>
              <a:rPr lang="pt-BR" sz="2800" dirty="0" smtClean="0"/>
              <a:t> e em “Instalar complemento” (se ainda não tiver instalado)</a:t>
            </a:r>
            <a:endParaRPr lang="en-US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685465"/>
            <a:ext cx="7389358" cy="50425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072" y="2237014"/>
            <a:ext cx="2816332" cy="243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7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3914" y="244929"/>
            <a:ext cx="1165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Deixar ativa apenas a camada “den_jan_mai_06” e abrir a camada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 – clicar em “NNJOIN”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1317837"/>
            <a:ext cx="6825344" cy="532789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30629" y="1662112"/>
            <a:ext cx="45883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</a:t>
            </a:r>
            <a:r>
              <a:rPr lang="pt-BR" sz="2800" dirty="0" err="1" smtClean="0"/>
              <a:t>Imput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”, selecionar “deng_jan_mai_06” e em “</a:t>
            </a:r>
            <a:r>
              <a:rPr lang="pt-BR" sz="2800" dirty="0" err="1" smtClean="0"/>
              <a:t>Join</a:t>
            </a:r>
            <a:r>
              <a:rPr lang="pt-BR" sz="2800" dirty="0" smtClean="0"/>
              <a:t> vector </a:t>
            </a:r>
            <a:r>
              <a:rPr lang="pt-BR" sz="2800" dirty="0" err="1" smtClean="0"/>
              <a:t>layer</a:t>
            </a:r>
            <a:r>
              <a:rPr lang="pt-BR" sz="2800" dirty="0" smtClean="0"/>
              <a:t>, selecionar “</a:t>
            </a:r>
            <a:r>
              <a:rPr lang="pt-BR" sz="2800" dirty="0" err="1" smtClean="0"/>
              <a:t>ubs_font_point_utm</a:t>
            </a:r>
            <a:r>
              <a:rPr lang="pt-BR" sz="2800" dirty="0" smtClean="0"/>
              <a:t>”</a:t>
            </a:r>
          </a:p>
          <a:p>
            <a:endParaRPr lang="pt-BR" sz="2800" dirty="0"/>
          </a:p>
          <a:p>
            <a:r>
              <a:rPr lang="pt-BR" sz="2800" dirty="0" smtClean="0"/>
              <a:t>Clicar em OK</a:t>
            </a:r>
          </a:p>
          <a:p>
            <a:endParaRPr lang="pt-BR" sz="2800" dirty="0"/>
          </a:p>
          <a:p>
            <a:r>
              <a:rPr lang="pt-BR" sz="2800" dirty="0" smtClean="0"/>
              <a:t>Salvar, nomeando a camada temporária de ‘</a:t>
            </a:r>
            <a:r>
              <a:rPr lang="pt-BR" sz="2800" dirty="0" err="1" smtClean="0"/>
              <a:t>dist_dengue_ubs</a:t>
            </a:r>
            <a:r>
              <a:rPr lang="pt-BR" sz="2800" dirty="0" smtClean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932026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2634577"/>
            <a:ext cx="11675256" cy="366621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3914" y="195943"/>
            <a:ext cx="11675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Notar que foi criada uma nova camada de pontos - Abrir a tabela de atributos e notar que foram adicionadas aos casos de dengue, os atributos das UBS mais próximas e os valores das distâncias – estes procedimentos podem ser feitos com vetores de linhas (ruas, por exemplo) e polígonos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2376" y="806823"/>
            <a:ext cx="5307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Vamos verificar se todos os casos de dengue foram considerados – faça a estatística da variável “NUMPOINTS” usando a ferramenta “Mostrar resumo estatístico”</a:t>
            </a:r>
          </a:p>
          <a:p>
            <a:endParaRPr lang="pt-BR" sz="2800" dirty="0"/>
          </a:p>
          <a:p>
            <a:r>
              <a:rPr lang="pt-BR" sz="2800" dirty="0" smtClean="0"/>
              <a:t>1451 casos (1452)  foram alocados nos 38 setores censitários – um caso não foi!</a:t>
            </a:r>
            <a:endParaRPr lang="en-US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231309"/>
              </p:ext>
            </p:extLst>
          </p:nvPr>
        </p:nvGraphicFramePr>
        <p:xfrm>
          <a:off x="7153835" y="215152"/>
          <a:ext cx="4894732" cy="6351436"/>
        </p:xfrm>
        <a:graphic>
          <a:graphicData uri="http://schemas.openxmlformats.org/drawingml/2006/table">
            <a:tbl>
              <a:tblPr/>
              <a:tblGrid>
                <a:gridCol w="2548329">
                  <a:extLst>
                    <a:ext uri="{9D8B030D-6E8A-4147-A177-3AD203B41FA5}">
                      <a16:colId xmlns:a16="http://schemas.microsoft.com/office/drawing/2014/main" val="3493381605"/>
                    </a:ext>
                  </a:extLst>
                </a:gridCol>
                <a:gridCol w="2346403">
                  <a:extLst>
                    <a:ext uri="{9D8B030D-6E8A-4147-A177-3AD203B41FA5}">
                      <a16:colId xmlns:a16="http://schemas.microsoft.com/office/drawing/2014/main" val="2562446157"/>
                    </a:ext>
                  </a:extLst>
                </a:gridCol>
              </a:tblGrid>
              <a:tr h="339868">
                <a:tc>
                  <a:txBody>
                    <a:bodyPr/>
                    <a:lstStyle/>
                    <a:p>
                      <a:r>
                        <a:rPr lang="en-US" sz="1300"/>
                        <a:t>Estatística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Valor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32663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Contagem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5719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Soma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1451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34802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Média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38.1842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24776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 err="1"/>
                        <a:t>Mediana</a:t>
                      </a:r>
                      <a:endParaRPr lang="en-US" sz="1300" dirty="0"/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3708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St dev (pop)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31.8193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90450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 dirty="0"/>
                        <a:t>St dev (</a:t>
                      </a:r>
                      <a:r>
                        <a:rPr lang="en-US" sz="1300" dirty="0" err="1"/>
                        <a:t>exemplo</a:t>
                      </a:r>
                      <a:r>
                        <a:rPr lang="en-US" sz="1300" dirty="0"/>
                        <a:t>)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32.2464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469515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Mínimo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70678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Máximo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28138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Intervalo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814198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Minoria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12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401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Maioria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968792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Variabilidade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857427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Q1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07079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Q3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944764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IQR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68521"/>
                  </a:ext>
                </a:extLst>
              </a:tr>
              <a:tr h="375723">
                <a:tc>
                  <a:txBody>
                    <a:bodyPr/>
                    <a:lstStyle/>
                    <a:p>
                      <a:r>
                        <a:rPr lang="en-US" sz="1300"/>
                        <a:t>Valor (nulo) perdido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</a:t>
                      </a:r>
                    </a:p>
                  </a:txBody>
                  <a:tcPr marL="63990" marR="63990" marT="31995" marB="319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478998"/>
                  </a:ext>
                </a:extLst>
              </a:tr>
            </a:tbl>
          </a:graphicData>
        </a:graphic>
      </p:graphicFrame>
      <p:sp>
        <p:nvSpPr>
          <p:cNvPr id="4" name="Retângulo Arredondado 3"/>
          <p:cNvSpPr/>
          <p:nvPr/>
        </p:nvSpPr>
        <p:spPr>
          <a:xfrm>
            <a:off x="7153835" y="645459"/>
            <a:ext cx="3209365" cy="753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6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5775" y="220920"/>
            <a:ext cx="11029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Plugin </a:t>
            </a:r>
            <a:r>
              <a:rPr lang="en-GB" sz="3600" b="1" dirty="0" err="1" smtClean="0"/>
              <a:t>Censo</a:t>
            </a:r>
            <a:r>
              <a:rPr lang="en-GB" sz="3600" b="1" dirty="0" smtClean="0"/>
              <a:t> IBGE</a:t>
            </a:r>
          </a:p>
          <a:p>
            <a:endParaRPr lang="en-GB" sz="2800" dirty="0"/>
          </a:p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 – </a:t>
            </a:r>
            <a:r>
              <a:rPr lang="en-GB" sz="2800" dirty="0" err="1" smtClean="0"/>
              <a:t>Gerenciar</a:t>
            </a:r>
            <a:r>
              <a:rPr lang="en-GB" sz="2800" dirty="0" smtClean="0"/>
              <a:t> e </a:t>
            </a:r>
            <a:r>
              <a:rPr lang="en-GB" sz="2800" dirty="0" err="1" smtClean="0"/>
              <a:t>instalar</a:t>
            </a:r>
            <a:r>
              <a:rPr lang="en-GB" sz="2800" dirty="0" smtClean="0"/>
              <a:t> </a:t>
            </a:r>
            <a:r>
              <a:rPr lang="en-GB" sz="2800" dirty="0" err="1" smtClean="0"/>
              <a:t>complementos</a:t>
            </a:r>
            <a:r>
              <a:rPr lang="en-GB" sz="2800" dirty="0" smtClean="0"/>
              <a:t>’ e </a:t>
            </a:r>
            <a:r>
              <a:rPr lang="en-GB" sz="2800" dirty="0" err="1" smtClean="0"/>
              <a:t>digitar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IBGE’</a:t>
            </a:r>
            <a:endParaRPr lang="en-GB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84" y="2953270"/>
            <a:ext cx="11567568" cy="31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7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501701"/>
            <a:ext cx="11396662" cy="22085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9156" y="1123950"/>
            <a:ext cx="1070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Após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/>
              <a:t>em</a:t>
            </a:r>
            <a:r>
              <a:rPr lang="en-GB" sz="2800" dirty="0"/>
              <a:t> ‘</a:t>
            </a:r>
            <a:r>
              <a:rPr lang="en-GB" sz="2800" dirty="0" err="1"/>
              <a:t>Instalar</a:t>
            </a:r>
            <a:r>
              <a:rPr lang="en-GB" sz="2800" dirty="0"/>
              <a:t> </a:t>
            </a:r>
            <a:r>
              <a:rPr lang="en-GB" sz="2800" dirty="0" err="1" smtClean="0"/>
              <a:t>complemento</a:t>
            </a:r>
            <a:r>
              <a:rPr lang="en-GB" sz="2800" dirty="0" smtClean="0"/>
              <a:t>”,  o plugin </a:t>
            </a:r>
            <a:r>
              <a:rPr lang="en-GB" sz="2800" dirty="0"/>
              <a:t>‘</a:t>
            </a:r>
            <a:r>
              <a:rPr lang="en-GB" sz="2800" dirty="0" err="1"/>
              <a:t>Censo</a:t>
            </a:r>
            <a:r>
              <a:rPr lang="en-GB" sz="2800" dirty="0"/>
              <a:t> IBGE’ </a:t>
            </a:r>
            <a:r>
              <a:rPr lang="en-GB" sz="2800" dirty="0" err="1"/>
              <a:t>irá</a:t>
            </a:r>
            <a:r>
              <a:rPr lang="en-GB" sz="2800" dirty="0"/>
              <a:t> </a:t>
            </a:r>
            <a:r>
              <a:rPr lang="en-GB" sz="2800" dirty="0" err="1"/>
              <a:t>aparecer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Barra de </a:t>
            </a:r>
            <a:r>
              <a:rPr lang="en-GB" sz="2800" dirty="0" err="1"/>
              <a:t>Ferramentas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5867400" y="1828800"/>
            <a:ext cx="3333750" cy="2476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5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133350"/>
            <a:ext cx="61531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no plugin,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a </a:t>
            </a:r>
            <a:r>
              <a:rPr lang="en-GB" sz="2800" dirty="0" err="1" smtClean="0"/>
              <a:t>tela</a:t>
            </a:r>
            <a:r>
              <a:rPr lang="en-GB" sz="2800" dirty="0" smtClean="0"/>
              <a:t> </a:t>
            </a:r>
            <a:r>
              <a:rPr lang="en-GB" sz="2800" dirty="0" err="1" smtClean="0"/>
              <a:t>abaixo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censo</a:t>
            </a:r>
            <a:r>
              <a:rPr lang="en-GB" sz="2800" dirty="0" smtClean="0"/>
              <a:t> de 2010 e 2000 – </a:t>
            </a:r>
            <a:r>
              <a:rPr lang="en-GB" sz="2800" dirty="0" err="1" smtClean="0"/>
              <a:t>por</a:t>
            </a:r>
            <a:r>
              <a:rPr lang="en-GB" sz="2800" dirty="0" smtClean="0"/>
              <a:t> </a:t>
            </a:r>
            <a:r>
              <a:rPr lang="en-GB" sz="2800" dirty="0" err="1" smtClean="0"/>
              <a:t>enquanto</a:t>
            </a:r>
            <a:r>
              <a:rPr lang="en-GB" sz="2800" dirty="0" smtClean="0"/>
              <a:t> </a:t>
            </a:r>
            <a:r>
              <a:rPr lang="en-GB" sz="2800" dirty="0" err="1" smtClean="0"/>
              <a:t>só</a:t>
            </a:r>
            <a:r>
              <a:rPr lang="en-GB" sz="2800" dirty="0" smtClean="0"/>
              <a:t> </a:t>
            </a:r>
            <a:r>
              <a:rPr lang="en-GB" sz="2800" dirty="0" err="1" smtClean="0"/>
              <a:t>temos</a:t>
            </a:r>
            <a:r>
              <a:rPr lang="en-GB" sz="2800" dirty="0" smtClean="0"/>
              <a:t> </a:t>
            </a:r>
            <a:r>
              <a:rPr lang="en-GB" sz="2800" dirty="0" err="1" smtClean="0"/>
              <a:t>os</a:t>
            </a:r>
            <a:r>
              <a:rPr lang="en-GB" sz="2800" dirty="0" smtClean="0"/>
              <a:t> de 2010!</a:t>
            </a:r>
          </a:p>
          <a:p>
            <a:endParaRPr lang="en-GB" sz="2800" dirty="0"/>
          </a:p>
          <a:p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</a:t>
            </a:r>
            <a:r>
              <a:rPr lang="en-GB" sz="2800" dirty="0" err="1" smtClean="0"/>
              <a:t>Censo</a:t>
            </a:r>
            <a:r>
              <a:rPr lang="en-GB" sz="2800" dirty="0" smtClean="0"/>
              <a:t> 2010’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o Acre e o </a:t>
            </a:r>
            <a:r>
              <a:rPr lang="en-GB" sz="2800" dirty="0" err="1" smtClean="0"/>
              <a:t>município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clicarmos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todas</a:t>
            </a:r>
            <a:r>
              <a:rPr lang="en-GB" sz="2800" dirty="0" smtClean="0"/>
              <a:t> as </a:t>
            </a:r>
            <a:r>
              <a:rPr lang="en-GB" sz="2800" dirty="0" err="1" smtClean="0"/>
              <a:t>tabelas</a:t>
            </a:r>
            <a:r>
              <a:rPr lang="en-GB" sz="2800" dirty="0" smtClean="0"/>
              <a:t> com as </a:t>
            </a:r>
            <a:r>
              <a:rPr lang="en-GB" sz="2800" dirty="0" err="1" smtClean="0"/>
              <a:t>informações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r>
              <a:rPr lang="en-GB" sz="2800" dirty="0" smtClean="0"/>
              <a:t> para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são</a:t>
            </a:r>
            <a:r>
              <a:rPr lang="en-GB" sz="2800" dirty="0" smtClean="0"/>
              <a:t> </a:t>
            </a:r>
            <a:r>
              <a:rPr lang="en-GB" sz="2800" dirty="0" err="1" smtClean="0"/>
              <a:t>exatamente</a:t>
            </a:r>
            <a:r>
              <a:rPr lang="en-GB" sz="2800" dirty="0" smtClean="0"/>
              <a:t> as 26 </a:t>
            </a:r>
            <a:r>
              <a:rPr lang="en-GB" sz="2800" dirty="0" err="1" smtClean="0"/>
              <a:t>planilhas</a:t>
            </a:r>
            <a:r>
              <a:rPr lang="en-GB" sz="2800" dirty="0" smtClean="0"/>
              <a:t> do Excel que </a:t>
            </a:r>
            <a:r>
              <a:rPr lang="en-GB" sz="2800" dirty="0" err="1" smtClean="0"/>
              <a:t>já</a:t>
            </a:r>
            <a:r>
              <a:rPr lang="en-GB" sz="2800" dirty="0" smtClean="0"/>
              <a:t> </a:t>
            </a:r>
            <a:r>
              <a:rPr lang="en-GB" sz="2800" dirty="0" err="1" smtClean="0"/>
              <a:t>tinhamos</a:t>
            </a:r>
            <a:r>
              <a:rPr lang="en-GB" sz="2800" dirty="0" smtClean="0"/>
              <a:t> </a:t>
            </a:r>
            <a:r>
              <a:rPr lang="en-GB" sz="2800" dirty="0" err="1" smtClean="0"/>
              <a:t>visto</a:t>
            </a:r>
            <a:r>
              <a:rPr lang="en-GB" sz="2800" dirty="0" smtClean="0"/>
              <a:t>! </a:t>
            </a:r>
          </a:p>
          <a:p>
            <a:endParaRPr lang="en-GB" sz="2800" dirty="0"/>
          </a:p>
          <a:p>
            <a:r>
              <a:rPr lang="en-GB" sz="2800" dirty="0" err="1" smtClean="0"/>
              <a:t>Ao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escolhermos</a:t>
            </a:r>
            <a:r>
              <a:rPr lang="en-GB" sz="2800" dirty="0" smtClean="0"/>
              <a:t> </a:t>
            </a:r>
            <a:r>
              <a:rPr lang="en-GB" sz="2800" dirty="0" err="1" smtClean="0"/>
              <a:t>uma</a:t>
            </a:r>
            <a:r>
              <a:rPr lang="en-GB" sz="2800" dirty="0" smtClean="0"/>
              <a:t> </a:t>
            </a:r>
            <a:r>
              <a:rPr lang="en-GB" sz="2800" dirty="0" err="1" smtClean="0"/>
              <a:t>Tabela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aparecem</a:t>
            </a:r>
            <a:r>
              <a:rPr lang="en-GB" sz="2800" dirty="0" smtClean="0"/>
              <a:t> </a:t>
            </a:r>
            <a:r>
              <a:rPr lang="en-GB" sz="2800" dirty="0" err="1" smtClean="0"/>
              <a:t>todos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</a:t>
            </a:r>
            <a:r>
              <a:rPr lang="en-GB" sz="2800" dirty="0" err="1" smtClean="0"/>
              <a:t>disponíveis</a:t>
            </a:r>
            <a:endParaRPr lang="en-GB" sz="28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70" y="569729"/>
            <a:ext cx="4987392" cy="56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49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2550" y="1894909"/>
            <a:ext cx="2457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Básico</a:t>
            </a:r>
            <a:r>
              <a:rPr lang="en-GB" sz="2800" dirty="0" smtClean="0"/>
              <a:t>’, </a:t>
            </a:r>
            <a:r>
              <a:rPr lang="en-GB" sz="2800" dirty="0" err="1" smtClean="0"/>
              <a:t>vamos</a:t>
            </a:r>
            <a:r>
              <a:rPr lang="en-GB" sz="2800" dirty="0" smtClean="0"/>
              <a:t>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as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V001 a V003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2" y="304800"/>
            <a:ext cx="52101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44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4850" y="1047750"/>
            <a:ext cx="400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“</a:t>
            </a:r>
            <a:r>
              <a:rPr lang="en-GB" sz="2800" dirty="0" err="1" smtClean="0"/>
              <a:t>Arquivo</a:t>
            </a:r>
            <a:r>
              <a:rPr lang="en-GB" sz="2800" dirty="0" smtClean="0"/>
              <a:t> </a:t>
            </a:r>
            <a:r>
              <a:rPr lang="en-GB" sz="2800" dirty="0" err="1" smtClean="0"/>
              <a:t>Domicílio</a:t>
            </a:r>
            <a:r>
              <a:rPr lang="en-GB" sz="2800" dirty="0" smtClean="0"/>
              <a:t>, </a:t>
            </a:r>
            <a:r>
              <a:rPr lang="en-GB" sz="2800" dirty="0" err="1" smtClean="0"/>
              <a:t>moradores</a:t>
            </a:r>
            <a:r>
              <a:rPr lang="en-GB" sz="2800" dirty="0" smtClean="0"/>
              <a:t>, </a:t>
            </a:r>
            <a:r>
              <a:rPr lang="en-GB" sz="2800" dirty="0" err="1" smtClean="0"/>
              <a:t>escolho</a:t>
            </a:r>
            <a:r>
              <a:rPr lang="en-GB" sz="2800" dirty="0" smtClean="0"/>
              <a:t> a </a:t>
            </a:r>
            <a:r>
              <a:rPr lang="en-GB" sz="2800" dirty="0" err="1" smtClean="0"/>
              <a:t>variáveis</a:t>
            </a:r>
            <a:r>
              <a:rPr lang="en-GB" sz="2800" dirty="0" smtClean="0"/>
              <a:t> de V001 a V005.</a:t>
            </a:r>
          </a:p>
          <a:p>
            <a:endParaRPr lang="en-GB" sz="2800" dirty="0"/>
          </a:p>
          <a:p>
            <a:r>
              <a:rPr lang="en-GB" sz="2800" dirty="0" smtClean="0"/>
              <a:t>Dou OK!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12" y="500062"/>
            <a:ext cx="54006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57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750" y="342900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 agora </a:t>
            </a:r>
            <a:r>
              <a:rPr lang="en-GB" sz="2800" dirty="0" err="1" smtClean="0"/>
              <a:t>tenho</a:t>
            </a:r>
            <a:r>
              <a:rPr lang="en-GB" sz="2800" dirty="0" smtClean="0"/>
              <a:t> o </a:t>
            </a:r>
            <a:r>
              <a:rPr lang="en-GB" sz="2800" dirty="0" err="1" smtClean="0"/>
              <a:t>mapa</a:t>
            </a:r>
            <a:r>
              <a:rPr lang="en-GB" sz="2800" dirty="0" smtClean="0"/>
              <a:t> dos 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 de Rio </a:t>
            </a:r>
            <a:r>
              <a:rPr lang="en-GB" sz="2800" dirty="0" err="1" smtClean="0"/>
              <a:t>Branco</a:t>
            </a:r>
            <a:r>
              <a:rPr lang="en-GB" sz="2800" dirty="0" smtClean="0"/>
              <a:t> e a </a:t>
            </a:r>
            <a:r>
              <a:rPr lang="en-GB" sz="2800" dirty="0" err="1" smtClean="0"/>
              <a:t>tabela</a:t>
            </a:r>
            <a:r>
              <a:rPr lang="en-GB" sz="2800" dirty="0" smtClean="0"/>
              <a:t> com </a:t>
            </a:r>
            <a:r>
              <a:rPr lang="en-GB" sz="2800" dirty="0" err="1" smtClean="0"/>
              <a:t>os</a:t>
            </a:r>
            <a:r>
              <a:rPr lang="en-GB" sz="2800" dirty="0" smtClean="0"/>
              <a:t> </a:t>
            </a:r>
            <a:r>
              <a:rPr lang="en-GB" sz="2800" dirty="0" err="1" smtClean="0"/>
              <a:t>atributos</a:t>
            </a:r>
            <a:r>
              <a:rPr lang="en-GB" sz="2800" dirty="0" smtClean="0"/>
              <a:t> </a:t>
            </a:r>
            <a:r>
              <a:rPr lang="en-GB" sz="2800" dirty="0" err="1" smtClean="0"/>
              <a:t>selecionados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essa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é </a:t>
            </a:r>
            <a:r>
              <a:rPr lang="en-GB" sz="2800" dirty="0" err="1" smtClean="0"/>
              <a:t>temporária</a:t>
            </a:r>
            <a:r>
              <a:rPr lang="en-GB" sz="2800" dirty="0" smtClean="0"/>
              <a:t>, </a:t>
            </a:r>
            <a:r>
              <a:rPr lang="en-GB" sz="2800" dirty="0" err="1" smtClean="0"/>
              <a:t>precisa</a:t>
            </a:r>
            <a:r>
              <a:rPr lang="en-GB" sz="2800" dirty="0" smtClean="0"/>
              <a:t> </a:t>
            </a:r>
            <a:r>
              <a:rPr lang="en-GB" sz="2800" dirty="0" err="1" smtClean="0"/>
              <a:t>ser</a:t>
            </a:r>
            <a:r>
              <a:rPr lang="en-GB" sz="2800" dirty="0" smtClean="0"/>
              <a:t> </a:t>
            </a:r>
            <a:r>
              <a:rPr lang="en-GB" sz="2800" dirty="0" err="1" smtClean="0"/>
              <a:t>salva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688934"/>
            <a:ext cx="10976018" cy="50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15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266700"/>
            <a:ext cx="11010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 </a:t>
            </a:r>
            <a:r>
              <a:rPr lang="en-GB" sz="2800" dirty="0" err="1" smtClean="0"/>
              <a:t>problema</a:t>
            </a:r>
            <a:r>
              <a:rPr lang="en-GB" sz="2800" dirty="0" smtClean="0"/>
              <a:t> é que </a:t>
            </a:r>
            <a:r>
              <a:rPr lang="en-GB" sz="2800" dirty="0" err="1" smtClean="0"/>
              <a:t>vem</a:t>
            </a:r>
            <a:r>
              <a:rPr lang="en-GB" sz="2800" dirty="0" smtClean="0"/>
              <a:t> </a:t>
            </a:r>
            <a:r>
              <a:rPr lang="en-GB" sz="2800" dirty="0" err="1" smtClean="0"/>
              <a:t>tudo</a:t>
            </a:r>
            <a:r>
              <a:rPr lang="en-GB" sz="2800" dirty="0" smtClean="0"/>
              <a:t> </a:t>
            </a:r>
            <a:r>
              <a:rPr lang="en-GB" sz="2800" dirty="0" err="1" smtClean="0"/>
              <a:t>como</a:t>
            </a:r>
            <a:r>
              <a:rPr lang="en-GB" sz="2800" dirty="0" smtClean="0"/>
              <a:t> </a:t>
            </a:r>
            <a:r>
              <a:rPr lang="en-GB" sz="2800" dirty="0" err="1" smtClean="0"/>
              <a:t>texto</a:t>
            </a:r>
            <a:r>
              <a:rPr lang="en-GB" sz="2800" dirty="0" smtClean="0"/>
              <a:t>! Uma </a:t>
            </a:r>
            <a:r>
              <a:rPr lang="en-GB" sz="2800" dirty="0" err="1" smtClean="0"/>
              <a:t>saída</a:t>
            </a:r>
            <a:r>
              <a:rPr lang="en-GB" sz="2800" dirty="0" smtClean="0"/>
              <a:t> é </a:t>
            </a:r>
            <a:r>
              <a:rPr lang="en-GB" sz="2800" dirty="0" err="1" smtClean="0"/>
              <a:t>usar</a:t>
            </a:r>
            <a:r>
              <a:rPr lang="en-GB" sz="2800" dirty="0" smtClean="0"/>
              <a:t> </a:t>
            </a:r>
            <a:r>
              <a:rPr lang="en-GB" sz="2800" dirty="0" err="1" smtClean="0"/>
              <a:t>algum</a:t>
            </a:r>
            <a:r>
              <a:rPr lang="en-GB" sz="2800" dirty="0" smtClean="0"/>
              <a:t> commando para </a:t>
            </a:r>
            <a:r>
              <a:rPr lang="en-GB" sz="2800" dirty="0" err="1" smtClean="0"/>
              <a:t>transformar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números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camada</a:t>
            </a:r>
            <a:r>
              <a:rPr lang="en-GB" sz="2800" dirty="0" smtClean="0"/>
              <a:t> “</a:t>
            </a:r>
            <a:r>
              <a:rPr lang="en-GB" sz="2800" dirty="0" err="1" smtClean="0"/>
              <a:t>Setores</a:t>
            </a:r>
            <a:r>
              <a:rPr lang="en-GB" sz="2800" dirty="0" smtClean="0"/>
              <a:t> </a:t>
            </a:r>
            <a:r>
              <a:rPr lang="en-GB" sz="2800" dirty="0" err="1" smtClean="0"/>
              <a:t>Censitários</a:t>
            </a:r>
            <a:r>
              <a:rPr lang="en-GB" sz="2800" dirty="0" smtClean="0"/>
              <a:t>” e </a:t>
            </a:r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Propriedades</a:t>
            </a:r>
            <a:r>
              <a:rPr lang="en-GB" sz="2800" dirty="0" smtClean="0"/>
              <a:t>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Simbologia</a:t>
            </a:r>
            <a:r>
              <a:rPr lang="en-GB" sz="2800" dirty="0"/>
              <a:t> </a:t>
            </a:r>
            <a:r>
              <a:rPr lang="en-GB" sz="2800" dirty="0" smtClean="0"/>
              <a:t>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Graduado</a:t>
            </a:r>
            <a:r>
              <a:rPr lang="en-GB" sz="2800" dirty="0"/>
              <a:t> </a:t>
            </a:r>
            <a:r>
              <a:rPr lang="en-GB" sz="2800" dirty="0" smtClean="0"/>
              <a:t>–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valor</a:t>
            </a:r>
            <a:r>
              <a:rPr lang="en-GB" sz="2800" dirty="0" smtClean="0"/>
              <a:t>, </a:t>
            </a:r>
            <a:r>
              <a:rPr lang="en-GB" sz="2800" dirty="0" err="1" smtClean="0"/>
              <a:t>aparece</a:t>
            </a:r>
            <a:r>
              <a:rPr lang="en-GB" sz="2800" dirty="0" smtClean="0"/>
              <a:t> </a:t>
            </a:r>
            <a:r>
              <a:rPr lang="en-GB" sz="2800" dirty="0" err="1" smtClean="0"/>
              <a:t>apenas</a:t>
            </a:r>
            <a:r>
              <a:rPr lang="en-GB" sz="2800" dirty="0" smtClean="0"/>
              <a:t> o ID!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2871787"/>
            <a:ext cx="107918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75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1352354"/>
            <a:ext cx="31051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Vamos</a:t>
            </a:r>
            <a:r>
              <a:rPr lang="en-GB" sz="2800" dirty="0" smtClean="0"/>
              <a:t> transformer o </a:t>
            </a:r>
            <a:r>
              <a:rPr lang="en-GB" sz="2800" dirty="0" err="1" smtClean="0"/>
              <a:t>texto</a:t>
            </a:r>
            <a:r>
              <a:rPr lang="en-GB" sz="2800" dirty="0" smtClean="0"/>
              <a:t> e </a:t>
            </a:r>
            <a:r>
              <a:rPr lang="en-GB" sz="2800" dirty="0" err="1" smtClean="0"/>
              <a:t>número</a:t>
            </a:r>
            <a:r>
              <a:rPr lang="en-GB" sz="2800" dirty="0" smtClean="0"/>
              <a:t> </a:t>
            </a:r>
            <a:r>
              <a:rPr lang="en-GB" sz="2800" dirty="0" err="1" smtClean="0"/>
              <a:t>inteiro</a:t>
            </a:r>
            <a:r>
              <a:rPr lang="en-GB" sz="2800" dirty="0" smtClean="0"/>
              <a:t>!</a:t>
            </a:r>
          </a:p>
          <a:p>
            <a:endParaRPr lang="en-GB" sz="2800" dirty="0"/>
          </a:p>
          <a:p>
            <a:r>
              <a:rPr lang="en-GB" sz="2800" dirty="0" err="1" smtClean="0"/>
              <a:t>Clicar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expressão</a:t>
            </a:r>
            <a:r>
              <a:rPr lang="en-GB" sz="2800" dirty="0" smtClean="0"/>
              <a:t> (</a:t>
            </a:r>
            <a:r>
              <a:rPr lang="en-GB" sz="2800" dirty="0" err="1" smtClean="0"/>
              <a:t>Valor</a:t>
            </a:r>
            <a:r>
              <a:rPr lang="en-GB" sz="2800" dirty="0" smtClean="0"/>
              <a:t>) e 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Conversões</a:t>
            </a:r>
            <a:r>
              <a:rPr lang="en-GB" sz="2800" dirty="0" smtClean="0"/>
              <a:t>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</a:t>
            </a:r>
            <a:r>
              <a:rPr lang="en-GB" sz="2800" dirty="0" err="1" smtClean="0"/>
              <a:t>to_int</a:t>
            </a:r>
            <a:r>
              <a:rPr lang="en-GB" sz="2800" dirty="0" smtClean="0"/>
              <a:t>’ 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44" y="838200"/>
            <a:ext cx="8126518" cy="554575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 flipV="1">
            <a:off x="2362200" y="1562100"/>
            <a:ext cx="9391650" cy="156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2133600" y="4000500"/>
            <a:ext cx="5486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105150" y="4687400"/>
            <a:ext cx="4761653" cy="72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322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8150" y="266700"/>
            <a:ext cx="37719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Ir</a:t>
            </a:r>
            <a:r>
              <a:rPr lang="en-GB" sz="2800" dirty="0" smtClean="0"/>
              <a:t> </a:t>
            </a:r>
            <a:r>
              <a:rPr lang="en-GB" sz="2800" dirty="0" err="1" smtClean="0"/>
              <a:t>em</a:t>
            </a:r>
            <a:r>
              <a:rPr lang="en-GB" sz="2800" dirty="0" smtClean="0"/>
              <a:t> ‘Campos e </a:t>
            </a:r>
            <a:r>
              <a:rPr lang="en-GB" sz="2800" dirty="0" err="1" smtClean="0"/>
              <a:t>Valores</a:t>
            </a:r>
            <a:r>
              <a:rPr lang="en-GB" sz="2800" dirty="0" smtClean="0"/>
              <a:t>’ e </a:t>
            </a:r>
            <a:r>
              <a:rPr lang="en-GB" sz="2800" dirty="0" err="1" smtClean="0"/>
              <a:t>escolher</a:t>
            </a:r>
            <a:r>
              <a:rPr lang="en-GB" sz="2800" dirty="0" smtClean="0"/>
              <a:t> ‘Domicílio02_V001’. </a:t>
            </a:r>
            <a:r>
              <a:rPr lang="en-GB" sz="2800" dirty="0" err="1" smtClean="0"/>
              <a:t>Fechar</a:t>
            </a:r>
            <a:r>
              <a:rPr lang="en-GB" sz="2800" dirty="0" smtClean="0"/>
              <a:t> o </a:t>
            </a:r>
            <a:r>
              <a:rPr lang="en-GB" sz="2800" dirty="0" err="1" smtClean="0"/>
              <a:t>parêntesis</a:t>
            </a:r>
            <a:r>
              <a:rPr lang="en-GB" sz="2800" dirty="0" smtClean="0"/>
              <a:t> e </a:t>
            </a:r>
            <a:r>
              <a:rPr lang="en-GB" sz="2800" dirty="0" err="1" smtClean="0"/>
              <a:t>dar</a:t>
            </a:r>
            <a:r>
              <a:rPr lang="en-GB" sz="2800" dirty="0" smtClean="0"/>
              <a:t> OK!</a:t>
            </a:r>
          </a:p>
          <a:p>
            <a:endParaRPr lang="pt-BR" sz="2800" dirty="0"/>
          </a:p>
          <a:p>
            <a:r>
              <a:rPr lang="pt-BR" sz="2800" dirty="0" smtClean="0"/>
              <a:t>Isso já não deu certo para um número decimal (V003), mesmo mudando a configuração do QGIS de ponto para vírgula (Configurações – Opções – Substituir Sistema Local)</a:t>
            </a:r>
            <a:endParaRPr lang="en-GB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45504"/>
            <a:ext cx="7486650" cy="49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7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400050"/>
            <a:ext cx="36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Escolher gradiente de cores igual a ‘</a:t>
            </a:r>
            <a:r>
              <a:rPr lang="pt-BR" sz="2800" dirty="0" err="1" smtClean="0"/>
              <a:t>Reds</a:t>
            </a:r>
            <a:r>
              <a:rPr lang="pt-BR" sz="2800" dirty="0" smtClean="0"/>
              <a:t>” “Igual Contagem”, “Cinco classes e fazer o mapa temático da V001.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642" y="952501"/>
            <a:ext cx="7487546" cy="54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224" y="322729"/>
            <a:ext cx="11672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vamos fazer a operação contrária: atribuir a cada caso de dengue o número do setor censitário onde ele se encontra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sz="2800" dirty="0" smtClean="0"/>
              <a:t>Vá em “Vetor”, “Gerenciar dados” e “Associar atributos pelo local”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78" y="2348753"/>
            <a:ext cx="8297940" cy="4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4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271" y="277586"/>
            <a:ext cx="11527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Endereço do repositório de </a:t>
            </a:r>
            <a:r>
              <a:rPr lang="pt-BR" sz="2800" dirty="0" err="1" smtClean="0"/>
              <a:t>Plugins</a:t>
            </a:r>
            <a:r>
              <a:rPr lang="pt-BR" sz="2800" dirty="0" smtClean="0"/>
              <a:t> do QGIS: </a:t>
            </a:r>
            <a:r>
              <a:rPr lang="en-US" sz="2800" dirty="0">
                <a:hlinkClick r:id="rId2"/>
              </a:rPr>
              <a:t>https://plugins.qgis.org/plugins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Possível</a:t>
            </a:r>
            <a:r>
              <a:rPr lang="en-US" sz="2800" dirty="0" smtClean="0"/>
              <a:t> </a:t>
            </a:r>
            <a:r>
              <a:rPr lang="en-US" sz="2800" dirty="0" err="1" smtClean="0"/>
              <a:t>baixar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arquivos</a:t>
            </a:r>
            <a:r>
              <a:rPr lang="en-US" sz="2800" dirty="0" smtClean="0"/>
              <a:t> </a:t>
            </a:r>
            <a:r>
              <a:rPr lang="en-US" sz="2800" dirty="0" err="1" smtClean="0"/>
              <a:t>compactados</a:t>
            </a:r>
            <a:r>
              <a:rPr lang="en-US" sz="2800" dirty="0" smtClean="0"/>
              <a:t> dos Plugins e </a:t>
            </a:r>
            <a:r>
              <a:rPr lang="en-US" sz="2800" dirty="0" err="1" smtClean="0"/>
              <a:t>instalá-los</a:t>
            </a:r>
            <a:r>
              <a:rPr lang="en-US" sz="2800" dirty="0" smtClean="0"/>
              <a:t>: </a:t>
            </a:r>
            <a:r>
              <a:rPr lang="en-US" sz="2800" dirty="0" err="1" smtClean="0"/>
              <a:t>Clicar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“</a:t>
            </a:r>
            <a:r>
              <a:rPr lang="en-US" sz="2800" dirty="0" err="1" smtClean="0"/>
              <a:t>Instalar</a:t>
            </a:r>
            <a:r>
              <a:rPr lang="en-US" sz="2800" dirty="0" smtClean="0"/>
              <a:t> a </a:t>
            </a:r>
            <a:r>
              <a:rPr lang="en-US" sz="2800" dirty="0" err="1" smtClean="0"/>
              <a:t>partir</a:t>
            </a:r>
            <a:r>
              <a:rPr lang="en-US" sz="2800" dirty="0" smtClean="0"/>
              <a:t> do ZIP”</a:t>
            </a:r>
            <a:r>
              <a:rPr lang="pt-BR" sz="2800" dirty="0" smtClean="0"/>
              <a:t>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2187382"/>
            <a:ext cx="8375876" cy="43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93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9258" y="448887"/>
            <a:ext cx="11454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Plugin </a:t>
            </a:r>
            <a:r>
              <a:rPr lang="en-GB" sz="2800" dirty="0" err="1" smtClean="0"/>
              <a:t>leitura</a:t>
            </a:r>
            <a:r>
              <a:rPr lang="en-GB" sz="2800" dirty="0" smtClean="0"/>
              <a:t> excel: </a:t>
            </a:r>
            <a:r>
              <a:rPr lang="pt-BR" sz="2800" dirty="0" err="1" smtClean="0"/>
              <a:t>spreadsheet</a:t>
            </a:r>
            <a:r>
              <a:rPr lang="pt-BR" sz="2800" dirty="0" smtClean="0"/>
              <a:t> </a:t>
            </a:r>
            <a:r>
              <a:rPr lang="pt-BR" sz="2800" dirty="0" err="1" smtClean="0"/>
              <a:t>Layers</a:t>
            </a:r>
            <a:endParaRPr lang="pt-BR" sz="2800" dirty="0"/>
          </a:p>
          <a:p>
            <a:endParaRPr lang="en-GB" sz="2800" dirty="0" smtClean="0"/>
          </a:p>
          <a:p>
            <a:r>
              <a:rPr lang="en-GB" sz="2800" dirty="0" err="1" smtClean="0"/>
              <a:t>Alterar</a:t>
            </a:r>
            <a:r>
              <a:rPr lang="en-GB" sz="2800" dirty="0" smtClean="0"/>
              <a:t> campo – </a:t>
            </a:r>
            <a:r>
              <a:rPr lang="en-GB" sz="2800" dirty="0" err="1" smtClean="0"/>
              <a:t>Caixa</a:t>
            </a:r>
            <a:r>
              <a:rPr lang="en-GB" sz="2800" dirty="0" smtClean="0"/>
              <a:t> de </a:t>
            </a:r>
            <a:r>
              <a:rPr lang="en-GB" sz="2800" dirty="0" err="1" smtClean="0"/>
              <a:t>ferramentas</a:t>
            </a:r>
            <a:r>
              <a:rPr lang="en-GB" sz="2800" dirty="0" smtClean="0"/>
              <a:t> – </a:t>
            </a:r>
            <a:r>
              <a:rPr lang="en-GB" sz="2800" dirty="0" err="1" smtClean="0"/>
              <a:t>Editar</a:t>
            </a:r>
            <a:r>
              <a:rPr lang="en-GB" sz="2800" dirty="0" smtClean="0"/>
              <a:t> </a:t>
            </a:r>
            <a:r>
              <a:rPr lang="en-GB" sz="2800" dirty="0" err="1" smtClean="0"/>
              <a:t>campos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0999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76" y="1129234"/>
            <a:ext cx="7743545" cy="55156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082" y="0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Selecione “den_jan_mai_06” no primeiro campo da tela “Associar atributos pelo local” e “</a:t>
            </a:r>
            <a:r>
              <a:rPr lang="pt-BR" sz="2800" dirty="0" err="1" smtClean="0"/>
              <a:t>scens_jag_comp</a:t>
            </a:r>
            <a:r>
              <a:rPr lang="pt-BR" sz="2800" dirty="0" smtClean="0"/>
              <a:t>” em “Unir camadas”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1365" y="1828800"/>
            <a:ext cx="34065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“Predicado geométrico”, escolha “dentro”</a:t>
            </a:r>
          </a:p>
          <a:p>
            <a:endParaRPr lang="pt-BR" sz="2800" dirty="0"/>
          </a:p>
          <a:p>
            <a:r>
              <a:rPr lang="pt-BR" sz="2800" dirty="0" smtClean="0"/>
              <a:t>Em “Campos a serem utilizados (ou a </a:t>
            </a:r>
            <a:r>
              <a:rPr lang="pt-BR" sz="2800" dirty="0" err="1" smtClean="0"/>
              <a:t>adcionar</a:t>
            </a:r>
            <a:r>
              <a:rPr lang="pt-BR" sz="2800" dirty="0" smtClean="0"/>
              <a:t>)”, escolha “ID_RES”</a:t>
            </a:r>
          </a:p>
          <a:p>
            <a:endParaRPr lang="pt-BR" sz="2800" dirty="0"/>
          </a:p>
          <a:p>
            <a:r>
              <a:rPr lang="pt-BR" sz="2800" dirty="0" smtClean="0"/>
              <a:t>Clique em “Executar”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382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012" y="197224"/>
            <a:ext cx="11564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QGIS criou uma camada temporária (“Camada  unida”) – salve-a com o nome “</a:t>
            </a:r>
            <a:r>
              <a:rPr lang="pt-BR" sz="2800" dirty="0" err="1" smtClean="0"/>
              <a:t>den_scens</a:t>
            </a:r>
            <a:r>
              <a:rPr lang="pt-BR" sz="2800" dirty="0" smtClean="0"/>
              <a:t>” – abra a tabela de atributos e verifique que o número do setor censitário onde se encontra o caso de dengue foi incluído como variável!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2013106"/>
            <a:ext cx="115919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7759" y="233082"/>
            <a:ext cx="11403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Agora podemos verificar qual caso, entre os 1452 casos de dengue, não foi atribuído a um setor censitário e vice-versa!</a:t>
            </a:r>
          </a:p>
          <a:p>
            <a:endParaRPr lang="pt-BR" sz="2800" dirty="0"/>
          </a:p>
          <a:p>
            <a:r>
              <a:rPr lang="pt-BR" sz="2800" dirty="0" smtClean="0"/>
              <a:t>Para isso, na tabela de atributos de “</a:t>
            </a:r>
            <a:r>
              <a:rPr lang="pt-BR" sz="2800" dirty="0" err="1" smtClean="0"/>
              <a:t>deng_scens</a:t>
            </a:r>
            <a:r>
              <a:rPr lang="pt-BR" sz="2800" dirty="0" smtClean="0"/>
              <a:t>”, clique na coluna “ID_RES” e ordene-a em modo crescente – o caso de dengue sem setor apareceu!</a:t>
            </a:r>
          </a:p>
          <a:p>
            <a:endParaRPr lang="pt-BR" sz="2800" dirty="0"/>
          </a:p>
          <a:p>
            <a:r>
              <a:rPr lang="pt-BR" sz="2800" dirty="0" smtClean="0"/>
              <a:t>Selecione a linha deste caso e identifique-o na tela do QGIS – para isso, clique no botão “Aproximar à seleção” </a:t>
            </a:r>
            <a:endParaRPr lang="en-US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1" y="4391917"/>
            <a:ext cx="11534775" cy="24098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164" y="3344219"/>
            <a:ext cx="543205" cy="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0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2225</Words>
  <Application>Microsoft Office PowerPoint</Application>
  <PresentationFormat>Widescreen</PresentationFormat>
  <Paragraphs>260</Paragraphs>
  <Slides>61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Tema do Office</vt:lpstr>
      <vt:lpstr>Equation</vt:lpstr>
      <vt:lpstr>AULA 8 – QGIS – OUTRAS FERRAMENTAS IMPORTANTES DO QGIS E ALGUNS PLUGINS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Exercício: cálculo da taxa de incidência e mapa temático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de calor – Kernel - QGIS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</dc:creator>
  <cp:lastModifiedBy>Francisco N</cp:lastModifiedBy>
  <cp:revision>108</cp:revision>
  <dcterms:created xsi:type="dcterms:W3CDTF">2014-09-02T13:51:44Z</dcterms:created>
  <dcterms:modified xsi:type="dcterms:W3CDTF">2021-09-30T20:04:19Z</dcterms:modified>
</cp:coreProperties>
</file>