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9" r:id="rId2"/>
    <p:sldId id="295" r:id="rId3"/>
    <p:sldId id="288" r:id="rId4"/>
    <p:sldId id="293" r:id="rId5"/>
    <p:sldId id="290" r:id="rId6"/>
    <p:sldId id="291" r:id="rId7"/>
    <p:sldId id="296" r:id="rId8"/>
    <p:sldId id="297" r:id="rId9"/>
    <p:sldId id="294" r:id="rId10"/>
    <p:sldId id="298" r:id="rId11"/>
    <p:sldId id="292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4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0D098-2D36-2E4E-9D2A-170226241B59}" type="datetimeFigureOut">
              <a:rPr lang="pt-BR" smtClean="0"/>
              <a:pPr/>
              <a:t>02/11/20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9ECD-D354-DC45-BB0D-0FF4AB9CAF3A}" type="slidenum">
              <a:rPr lang="pt-BR" smtClean="0"/>
              <a:pPr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27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not approach sources in a totally mindless way</a:t>
            </a:r>
            <a:endParaRPr lang="en-US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pproach the sources with a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set of questions in mind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questions that will help you see what’s important in the documents you read.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K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nowing what the questions are will give you a better sense for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which collections 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you’ll want to focus on and for the order in which you’ll want to examine them.</a:t>
            </a:r>
            <a:endParaRPr lang="en-US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The goal is to see how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big issues of interpretation turn on relatively narrow,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relatively concrete, and therefore more readily studiable problems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970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documentos diplomáticos 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brasileiros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 distribuem de </a:t>
            </a: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oito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maneiras diversas: 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Ofícios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recebidos pela Chancelaria – que são remetidos pelas Embaixadas, Consulados e Representações brasileiras no exterior;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Despachos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(ou ofícios expedidos) emitidos pela Chancelaria para as Missões diplomáticas no exterior;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Telegramas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expedidos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 recebidos tanto pela Chancelaria quanto pelas Embaixadas e Missões junto a Organismos Internacionais (como a ONU, a OEA etc.);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Notas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trocadas entre a Chancelaria brasileira e as Missões estrangeiras credenciadas no Brasil – e no exterior, entre as Missões diplomáticas brasileiras e o Governo local;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X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987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Clr>
                <a:schemeClr val="tx1"/>
              </a:buClr>
              <a:buFont typeface="+mj-lt"/>
              <a:buAutoNum type="arabicPeriod" startAt="5"/>
            </a:pP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Instruções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para os Chefes de Missão Diplomática no exterior;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 startAt="5"/>
            </a:pP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Instruções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para as delegações brasileiras nos foros internacionais;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 startAt="5"/>
            </a:pP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Memorandos</a:t>
            </a:r>
            <a:r>
              <a:rPr lang="pt-BR" sz="29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, Pareceres e Requerimentos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contemplando assuntos os mais variados, como questões políticas, econômicas, assuntos em andamento, pareceres jurídicos sobre temas diversos e requerimentos 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internos;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 startAt="5"/>
            </a:pPr>
            <a:r>
              <a:rPr lang="pt-BR" sz="29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Avisos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correspondência trocada entre Ministros de Estado e órgãos subordinados à Presidência da República</a:t>
            </a:r>
            <a:r>
              <a:rPr lang="en-US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  <a:endParaRPr lang="en-US" sz="2900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</a:t>
            </a:r>
            <a:r>
              <a:rPr lang="en-US" sz="3200" smtClean="0">
                <a:latin typeface="Cambria"/>
                <a:cs typeface="Cambria"/>
              </a:rPr>
              <a:t>Documents XI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96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>
              <a:buClr>
                <a:schemeClr val="bg2">
                  <a:lumMod val="75000"/>
                </a:schemeClr>
              </a:buClr>
            </a:pPr>
            <a:r>
              <a:rPr lang="en-US" sz="290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Working </a:t>
            </a:r>
            <a:r>
              <a:rPr lang="en-US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with marginalized </a:t>
            </a:r>
            <a:r>
              <a:rPr lang="en-US" sz="290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voices:</a:t>
            </a:r>
            <a:endParaRPr lang="en-US" sz="2900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>
              <a:buClr>
                <a:schemeClr val="bg2">
                  <a:lumMod val="75000"/>
                </a:schemeClr>
              </a:buClr>
            </a:pPr>
            <a:r>
              <a:rPr lang="en-US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https</a:t>
            </a:r>
            <a:r>
              <a:rPr lang="en-US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://</a:t>
            </a:r>
            <a:r>
              <a:rPr lang="en-US" sz="29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www.youtube.com</a:t>
            </a:r>
            <a:r>
              <a:rPr lang="en-US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/</a:t>
            </a:r>
            <a:r>
              <a:rPr lang="en-US" sz="29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watch?v</a:t>
            </a:r>
            <a:r>
              <a:rPr lang="en-US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=XsNPlBBi1IE</a:t>
            </a:r>
            <a:endParaRPr lang="en-US" sz="2900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</a:t>
            </a:r>
            <a:r>
              <a:rPr lang="en-US" sz="3200" dirty="0" smtClean="0">
                <a:latin typeface="Cambria"/>
                <a:cs typeface="Cambria"/>
              </a:rPr>
              <a:t>XII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449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Types of sources: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Diplomatic cable/correspondence (National Archives)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Diplomatic speeches (National Archives)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Presidential libraries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Private collections (Universities, private institutions)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Personal accounts/bibliography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Historical interviews (</a:t>
            </a:r>
            <a:r>
              <a:rPr lang="en-US" sz="2800" i="1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depoimentos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)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Newspapers, magazines  </a:t>
            </a:r>
            <a:r>
              <a:rPr lang="en-US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II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479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en-US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pproaching historical data: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tudy what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scholars 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have had to say about the subject you’re interested in.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evelop a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sense for the structure 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of a historical problem, trying to understand how general arguments rest on certain relatively narrow claims, which in turn are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supported by certain specific bodies of evidence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r>
              <a:rPr lang="en-US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III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277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en-US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pproaching historical data:</a:t>
            </a:r>
          </a:p>
          <a:p>
            <a:pPr marL="514350" indent="-514350" algn="just">
              <a:buFont typeface="+mj-lt"/>
              <a:buAutoNum type="arabicParenR" startAt="3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Search for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core historical problems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</a:p>
          <a:p>
            <a:pPr marL="514350" indent="-514350" algn="just">
              <a:buFont typeface="+mj-lt"/>
              <a:buAutoNum type="arabicParenR" startAt="3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What, in other words, is the basic story here? </a:t>
            </a:r>
          </a:p>
          <a:p>
            <a:pPr marL="514350" indent="-514350" algn="just">
              <a:buFont typeface="+mj-lt"/>
              <a:buAutoNum type="arabicParenR" startAt="3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“Story” means not just a mindless chronicle of all the different things that happened. </a:t>
            </a:r>
          </a:p>
          <a:p>
            <a:pPr marL="514350" indent="-514350" algn="just">
              <a:buFont typeface="+mj-lt"/>
              <a:buAutoNum type="arabicParenR" startAt="3"/>
            </a:pPr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“Story”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means some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causal structure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—a story that gives some sense for why things took the course they did, for how we got from point A to point B.</a:t>
            </a:r>
            <a:r>
              <a:rPr lang="en-US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IV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1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Approaching historical data:</a:t>
            </a:r>
          </a:p>
          <a:p>
            <a:pPr marL="514350" indent="-514350" algn="just">
              <a:buFont typeface="+mj-lt"/>
              <a:buAutoNum type="arabicParenR" startAt="7"/>
            </a:pPr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ead the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diplomatic documents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dealing with a certain question in </a:t>
            </a:r>
            <a:r>
              <a:rPr lang="en-US" sz="2800" i="1" dirty="0" smtClean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chronological order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or even read the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foreign ministry files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dealing with a particular issue during a specific period from beginning to end. </a:t>
            </a:r>
          </a:p>
          <a:p>
            <a:pPr marL="514350" indent="-514350" algn="just">
              <a:buFont typeface="+mj-lt"/>
              <a:buAutoNum type="arabicParenR" startAt="7"/>
            </a:pPr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xamine the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most accessible open sources 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newspapers and magazines, speeches and press conferences</a:t>
            </a:r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endParaRPr lang="en-US" sz="26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V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325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So one of the basic principles governing your research strategy is that you should start at the top and proceed from there.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What that implies in practice is that it makes sense fairly early on to examine the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collections of diplomatic documents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which many of the more important countries publish.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U.S. State Department’s Foreign Relations of the United States (FRUS) series 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Documents </a:t>
            </a:r>
            <a:r>
              <a:rPr lang="en-US" sz="2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</a:t>
            </a:r>
            <a:r>
              <a:rPr lang="en-US" sz="2800" i="1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iplomatiques</a:t>
            </a:r>
            <a:r>
              <a:rPr lang="en-US" sz="2800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</a:t>
            </a:r>
            <a:r>
              <a:rPr lang="en-US" sz="2800" i="1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rancais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(DDF) 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Cadernos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do IPRI (1987-) </a:t>
            </a:r>
            <a:r>
              <a:rPr lang="en-US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VI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713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The question of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source reliability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—that is, of whether a document accurately records something that really happened—does arise from time to time. </a:t>
            </a:r>
            <a:r>
              <a:rPr lang="en-US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Reasons for doing </a:t>
            </a:r>
            <a:r>
              <a:rPr lang="en-US" sz="2800" dirty="0" err="1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multiarchival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work is that it often enables to get more than one record of the same meeting.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It helps to reach general conclusions about the reliability of particular kinds of sources</a:t>
            </a:r>
            <a:endParaRPr lang="en-US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en-US" sz="26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VII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451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Another basic set of problems has to do with the fact that the documentary record is always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incomplete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Or documents might be released in what is called “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sanitized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” (i.e., redacted) form</a:t>
            </a:r>
            <a:r>
              <a:rPr lang="en-US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Sometimes material is </a:t>
            </a:r>
            <a:r>
              <a:rPr lang="en-US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limited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ake the most of whatever evidence available.  Look for whatever sources shed light—even indirect light—on the problem you are concerned with.</a:t>
            </a:r>
            <a:endParaRPr lang="en-US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VIII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997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acervo documental do Ministério das Relações Exteriores está dividido em </a:t>
            </a:r>
            <a:r>
              <a:rPr lang="pt-BR" sz="2800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quatro </a:t>
            </a:r>
            <a:r>
              <a:rPr lang="pt-BR" sz="28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categorias </a:t>
            </a:r>
            <a:r>
              <a:rPr lang="pt-BR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 que diz respeito à natureza e ao grau de sigilo do assunto da documentação: </a:t>
            </a:r>
            <a:endParaRPr lang="pt-BR" sz="2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pt-BR" sz="2800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Ultra-secreto</a:t>
            </a:r>
            <a:r>
              <a:rPr lang="pt-BR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</a:t>
            </a:r>
            <a:r>
              <a:rPr lang="pt-BR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(30 anos)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pt-BR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secreto  (20 anos)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pt-BR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confidencial  (10 anos)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pt-BR" sz="2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reservado (05 anos)</a:t>
            </a:r>
            <a:endParaRPr lang="pt-BR" sz="2800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en-US" sz="26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en-US" sz="3200" dirty="0" smtClean="0">
                <a:latin typeface="Cambria"/>
                <a:cs typeface="Cambria"/>
              </a:rPr>
              <a:t>Working with Documents IX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053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1675</TotalTime>
  <Words>606</Words>
  <Application>Microsoft Macintosh PowerPoint</Application>
  <PresentationFormat>Apresentação na tela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Calibri</vt:lpstr>
      <vt:lpstr>Cambria</vt:lpstr>
      <vt:lpstr>Cambria Math</vt:lpstr>
      <vt:lpstr>News Gothic MT</vt:lpstr>
      <vt:lpstr>Wingdings 2</vt:lpstr>
      <vt:lpstr>Breeze</vt:lpstr>
      <vt:lpstr>Working with Documents I</vt:lpstr>
      <vt:lpstr>Working with Documents II</vt:lpstr>
      <vt:lpstr>Working with Documents III</vt:lpstr>
      <vt:lpstr>Working with Documents IV</vt:lpstr>
      <vt:lpstr>Working with Documents V</vt:lpstr>
      <vt:lpstr>Working with Documents VI</vt:lpstr>
      <vt:lpstr>Working with Documents VII</vt:lpstr>
      <vt:lpstr>Working with Documents VIII</vt:lpstr>
      <vt:lpstr>Working with Documents IX</vt:lpstr>
      <vt:lpstr>Working with Documents X</vt:lpstr>
      <vt:lpstr>Working with Documents XI</vt:lpstr>
      <vt:lpstr>Working with Documents XII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realismo ofensivo de John Mearsheimer</dc:title>
  <dc:creator>Feliciano Guimaraes</dc:creator>
  <cp:lastModifiedBy>Usuário do Microsoft Office</cp:lastModifiedBy>
  <cp:revision>353</cp:revision>
  <dcterms:created xsi:type="dcterms:W3CDTF">2014-02-20T14:42:30Z</dcterms:created>
  <dcterms:modified xsi:type="dcterms:W3CDTF">2020-11-02T18:57:54Z</dcterms:modified>
</cp:coreProperties>
</file>