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sldIdLst>
    <p:sldId id="256" r:id="rId2"/>
    <p:sldId id="258" r:id="rId3"/>
    <p:sldId id="259" r:id="rId4"/>
    <p:sldId id="260" r:id="rId5"/>
    <p:sldId id="261" r:id="rId6"/>
    <p:sldId id="264" r:id="rId7"/>
    <p:sldId id="262" r:id="rId8"/>
    <p:sldId id="263" r:id="rId9"/>
    <p:sldId id="266" r:id="rId10"/>
    <p:sldId id="265" r:id="rId11"/>
    <p:sldId id="26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0" d="100"/>
          <a:sy n="50" d="100"/>
        </p:scale>
        <p:origin x="2772" y="14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2/27/2019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243757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403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147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335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2/27/2019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5273787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520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948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037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2/27/2019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79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2/27/2019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0009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2/27/2019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36844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2/27/2019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4264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294967295" orient="horz" pos="1368">
          <p15:clr>
            <a:srgbClr val="F26B43"/>
          </p15:clr>
        </p15:guide>
        <p15:guide id="4294967295" orient="horz" pos="1440">
          <p15:clr>
            <a:srgbClr val="F26B43"/>
          </p15:clr>
        </p15:guide>
        <p15:guide id="4294967295" orient="horz" pos="3696">
          <p15:clr>
            <a:srgbClr val="F26B43"/>
          </p15:clr>
        </p15:guide>
        <p15:guide id="4294967295" orient="horz" pos="432">
          <p15:clr>
            <a:srgbClr val="F26B43"/>
          </p15:clr>
        </p15:guide>
        <p15:guide id="4294967295" orient="horz" pos="1512">
          <p15:clr>
            <a:srgbClr val="F26B43"/>
          </p15:clr>
        </p15:guide>
        <p15:guide id="4294967295" pos="6912">
          <p15:clr>
            <a:srgbClr val="F26B43"/>
          </p15:clr>
        </p15:guide>
        <p15:guide id="4294967295" pos="936">
          <p15:clr>
            <a:srgbClr val="F26B43"/>
          </p15:clr>
        </p15:guide>
        <p15:guide id="4294967295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917426" y="1864783"/>
            <a:ext cx="5016650" cy="1487097"/>
          </a:xfrm>
        </p:spPr>
        <p:txBody>
          <a:bodyPr>
            <a:noAutofit/>
          </a:bodyPr>
          <a:lstStyle/>
          <a:p>
            <a:pPr algn="ctr"/>
            <a:r>
              <a:rPr lang="pt-BR" sz="8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Química </a:t>
            </a:r>
            <a:br>
              <a:rPr lang="pt-BR" sz="8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pt-BR" sz="8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orgânica</a:t>
            </a:r>
            <a:endParaRPr lang="pt-BR" sz="8000" b="1" dirty="0">
              <a:solidFill>
                <a:schemeClr val="bg1">
                  <a:lumMod val="95000"/>
                  <a:lumOff val="5000"/>
                </a:schemeClr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>
          <a:xfrm>
            <a:off x="71817" y="153068"/>
            <a:ext cx="10385575" cy="1143324"/>
          </a:xfrm>
        </p:spPr>
        <p:txBody>
          <a:bodyPr>
            <a:normAutofit fontScale="92500"/>
          </a:bodyPr>
          <a:lstStyle/>
          <a:p>
            <a:r>
              <a:rPr lang="pt-BR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Articulação de conteúdo químico-pedagógico para</a:t>
            </a:r>
          </a:p>
          <a:p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8185877" y="5749409"/>
            <a:ext cx="32193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Profa. Joana </a:t>
            </a:r>
            <a:r>
              <a:rPr lang="pt-BR" dirty="0" smtClean="0">
                <a:solidFill>
                  <a:schemeClr val="bg1"/>
                </a:solidFill>
              </a:rPr>
              <a:t>Andrade    USP-RP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72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5039056"/>
              </p:ext>
            </p:extLst>
          </p:nvPr>
        </p:nvGraphicFramePr>
        <p:xfrm>
          <a:off x="171450" y="4494042"/>
          <a:ext cx="12192001" cy="17162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272"/>
                <a:gridCol w="1656272"/>
                <a:gridCol w="1656272"/>
                <a:gridCol w="1656272"/>
                <a:gridCol w="1656272"/>
                <a:gridCol w="1656272"/>
                <a:gridCol w="2254369"/>
              </a:tblGrid>
              <a:tr h="527538">
                <a:tc>
                  <a:txBody>
                    <a:bodyPr/>
                    <a:lstStyle/>
                    <a:p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1880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1910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1940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1960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1970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Atualmente</a:t>
                      </a:r>
                      <a:endParaRPr lang="pt-B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Nº de compostos </a:t>
                      </a:r>
                      <a:r>
                        <a:rPr lang="pt-BR" sz="2400" dirty="0" smtClean="0">
                          <a:solidFill>
                            <a:srgbClr val="FF0000"/>
                          </a:solidFill>
                        </a:rPr>
                        <a:t>orgânicos</a:t>
                      </a:r>
                      <a:endParaRPr lang="pt-BR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12.000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150.000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500.00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1.000.000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2.000.000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800" dirty="0" smtClean="0">
                          <a:solidFill>
                            <a:srgbClr val="FF0000"/>
                          </a:solidFill>
                        </a:rPr>
                        <a:t>16.000.000</a:t>
                      </a:r>
                      <a:endParaRPr lang="pt-BR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tângulo 4"/>
          <p:cNvSpPr/>
          <p:nvPr/>
        </p:nvSpPr>
        <p:spPr>
          <a:xfrm>
            <a:off x="7867650" y="1619250"/>
            <a:ext cx="409575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Nº de compostos </a:t>
            </a:r>
            <a:r>
              <a:rPr lang="pt-BR" sz="4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INORGÂNICOS: </a:t>
            </a:r>
            <a:r>
              <a:rPr lang="pt-BR" sz="3600" dirty="0" smtClean="0">
                <a:solidFill>
                  <a:srgbClr val="FF0000"/>
                </a:solidFill>
              </a:rPr>
              <a:t>~ 200.000</a:t>
            </a:r>
            <a:endParaRPr lang="pt-BR" sz="3600" dirty="0">
              <a:solidFill>
                <a:srgbClr val="FF000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85560" y="285750"/>
            <a:ext cx="6109060" cy="89535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Mas por que a dificuldade?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904334" y="1504950"/>
            <a:ext cx="648706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Quantos elementos da tabela podem participar de uma reação, composto orgânico?</a:t>
            </a:r>
          </a:p>
          <a:p>
            <a:pPr algn="ctr"/>
            <a:r>
              <a:rPr lang="pt-BR" sz="4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E inorgânico?</a:t>
            </a:r>
            <a:endParaRPr lang="pt-BR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62575" y="433307"/>
            <a:ext cx="10582422" cy="1485900"/>
          </a:xfrm>
        </p:spPr>
        <p:txBody>
          <a:bodyPr>
            <a:normAutofit fontScale="90000"/>
          </a:bodyPr>
          <a:lstStyle/>
          <a:p>
            <a:r>
              <a:rPr lang="pt-BR" dirty="0" err="1" smtClean="0"/>
              <a:t>Ptable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quantos compostos é possível fazer com os elementos disponíveis na tabela?</a:t>
            </a:r>
            <a:br>
              <a:rPr lang="pt-BR" dirty="0" smtClean="0"/>
            </a:br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18359" t="25693" r="18102" b="12086"/>
          <a:stretch/>
        </p:blipFill>
        <p:spPr>
          <a:xfrm>
            <a:off x="2507565" y="2405576"/>
            <a:ext cx="7469945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31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1128" y="0"/>
            <a:ext cx="6283328" cy="4712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6975" y="148590"/>
            <a:ext cx="5791200" cy="3185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1350" y="3754374"/>
            <a:ext cx="4462462" cy="285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93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" y="0"/>
            <a:ext cx="5029200" cy="3595878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619750" y="1443996"/>
            <a:ext cx="52561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 smtClean="0"/>
              <a:t>O QUE PEGA FOGO????</a:t>
            </a:r>
            <a:endParaRPr lang="pt-BR" sz="40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3675" y="3835286"/>
            <a:ext cx="4138612" cy="2760776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7439025" y="3724275"/>
            <a:ext cx="445269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dirty="0" smtClean="0"/>
              <a:t>MADEIRA</a:t>
            </a:r>
          </a:p>
          <a:p>
            <a:pPr algn="ctr"/>
            <a:r>
              <a:rPr lang="pt-BR" sz="3600" dirty="0" smtClean="0"/>
              <a:t>ROUPAS DE ALGODÃO</a:t>
            </a:r>
            <a:endParaRPr lang="pt-BR" sz="3600" dirty="0"/>
          </a:p>
          <a:p>
            <a:pPr algn="ctr"/>
            <a:r>
              <a:rPr lang="pt-BR" sz="3600" dirty="0" smtClean="0"/>
              <a:t>MATÉRIA ORGÂNICA</a:t>
            </a:r>
          </a:p>
        </p:txBody>
      </p:sp>
    </p:spTree>
    <p:extLst>
      <p:ext uri="{BB962C8B-B14F-4D97-AF65-F5344CB8AC3E}">
        <p14:creationId xmlns:p14="http://schemas.microsoft.com/office/powerpoint/2010/main" val="412987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6419850" cy="1485900"/>
          </a:xfrm>
        </p:spPr>
        <p:txBody>
          <a:bodyPr>
            <a:normAutofit/>
          </a:bodyPr>
          <a:lstStyle/>
          <a:p>
            <a:r>
              <a:rPr lang="pt-BR" dirty="0" smtClean="0"/>
              <a:t>TEORIA DA FORÇA VITAL: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533525" y="1747421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3200" dirty="0"/>
              <a:t>OS </a:t>
            </a:r>
            <a:r>
              <a:rPr lang="pt-BR" sz="3200" dirty="0" smtClean="0"/>
              <a:t>COMPOSTOS ORGÂNICOS SÓ </a:t>
            </a:r>
            <a:r>
              <a:rPr lang="pt-BR" sz="3200" dirty="0"/>
              <a:t>PODERIAM SER PRODUZIDOS POR ORGANISMOS </a:t>
            </a:r>
            <a:r>
              <a:rPr lang="pt-BR" sz="3200" dirty="0" smtClean="0"/>
              <a:t>VIVOS.</a:t>
            </a:r>
            <a:endParaRPr lang="pt-BR" sz="32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0650" y="130563"/>
            <a:ext cx="2262187" cy="27698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9010650" y="3027641"/>
            <a:ext cx="21916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u="sng" dirty="0" err="1"/>
              <a:t>Jons</a:t>
            </a:r>
            <a:r>
              <a:rPr lang="pt-BR" u="sng" dirty="0"/>
              <a:t> Jacob </a:t>
            </a:r>
            <a:r>
              <a:rPr lang="pt-BR" u="sng" dirty="0" err="1" smtClean="0"/>
              <a:t>Berzelius</a:t>
            </a:r>
            <a:endParaRPr lang="pt-BR" u="sng" dirty="0" smtClean="0"/>
          </a:p>
          <a:p>
            <a:pPr algn="ctr"/>
            <a:r>
              <a:rPr lang="pt-BR" dirty="0"/>
              <a:t>1779 </a:t>
            </a:r>
            <a:r>
              <a:rPr lang="pt-BR" dirty="0" smtClean="0"/>
              <a:t>-1848</a:t>
            </a:r>
            <a:endParaRPr lang="pt-BR" dirty="0"/>
          </a:p>
        </p:txBody>
      </p:sp>
      <p:pic>
        <p:nvPicPr>
          <p:cNvPr id="1026" name="Picture 2" descr="Resultado de imagem para CIANATO DE AMONIO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4" y="4170877"/>
            <a:ext cx="4619625" cy="2233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5667375" y="3961984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sz="2400" dirty="0" smtClean="0">
                <a:solidFill>
                  <a:srgbClr val="0B0080"/>
                </a:solidFill>
                <a:latin typeface="Arial" panose="020B0604020202020204" pitchFamily="34" charset="0"/>
              </a:rPr>
              <a:t>Friedrich </a:t>
            </a:r>
            <a:r>
              <a:rPr lang="pt-BR" sz="2400" dirty="0" err="1">
                <a:solidFill>
                  <a:srgbClr val="0B0080"/>
                </a:solidFill>
                <a:latin typeface="Arial" panose="020B0604020202020204" pitchFamily="34" charset="0"/>
              </a:rPr>
              <a:t>Wöhler</a:t>
            </a:r>
            <a:r>
              <a:rPr lang="pt-BR" sz="2400" dirty="0">
                <a:solidFill>
                  <a:srgbClr val="222222"/>
                </a:solidFill>
                <a:latin typeface="Arial" panose="020B0604020202020204" pitchFamily="34" charset="0"/>
              </a:rPr>
              <a:t> (1800-1882</a:t>
            </a:r>
            <a:r>
              <a:rPr lang="pt-BR" sz="2400" dirty="0" smtClean="0">
                <a:solidFill>
                  <a:srgbClr val="222222"/>
                </a:solidFill>
                <a:latin typeface="Arial" panose="020B0604020202020204" pitchFamily="34" charset="0"/>
              </a:rPr>
              <a:t>) </a:t>
            </a:r>
            <a:r>
              <a:rPr lang="pt-BR" sz="2400" dirty="0">
                <a:solidFill>
                  <a:srgbClr val="222222"/>
                </a:solidFill>
                <a:latin typeface="Arial" panose="020B0604020202020204" pitchFamily="34" charset="0"/>
              </a:rPr>
              <a:t>em 1828, transformou um composto inorgânico (</a:t>
            </a:r>
            <a:r>
              <a:rPr lang="pt-BR" sz="2400" dirty="0" err="1">
                <a:solidFill>
                  <a:srgbClr val="222222"/>
                </a:solidFill>
                <a:latin typeface="Arial" panose="020B0604020202020204" pitchFamily="34" charset="0"/>
              </a:rPr>
              <a:t>cianato</a:t>
            </a:r>
            <a:r>
              <a:rPr lang="pt-BR" sz="2400" dirty="0">
                <a:solidFill>
                  <a:srgbClr val="222222"/>
                </a:solidFill>
                <a:latin typeface="Arial" panose="020B0604020202020204" pitchFamily="34" charset="0"/>
              </a:rPr>
              <a:t> de amônio) em um composto orgânico (</a:t>
            </a:r>
            <a:r>
              <a:rPr lang="pt-BR" sz="2400" dirty="0" err="1">
                <a:solidFill>
                  <a:srgbClr val="222222"/>
                </a:solidFill>
                <a:latin typeface="Arial" panose="020B0604020202020204" pitchFamily="34" charset="0"/>
              </a:rPr>
              <a:t>uréia</a:t>
            </a:r>
            <a:r>
              <a:rPr lang="pt-BR" sz="2400" dirty="0">
                <a:solidFill>
                  <a:srgbClr val="222222"/>
                </a:solidFill>
                <a:latin typeface="Arial" panose="020B0604020202020204" pitchFamily="34" charset="0"/>
              </a:rPr>
              <a:t>), abalando assim a credibilidade da </a:t>
            </a:r>
            <a:r>
              <a:rPr lang="pt-BR" sz="2400" dirty="0">
                <a:solidFill>
                  <a:srgbClr val="0B0080"/>
                </a:solidFill>
                <a:latin typeface="Arial" panose="020B0604020202020204" pitchFamily="34" charset="0"/>
              </a:rPr>
              <a:t>Teoria da Força Vital</a:t>
            </a:r>
            <a:r>
              <a:rPr lang="pt-BR" sz="2400" dirty="0">
                <a:solidFill>
                  <a:srgbClr val="222222"/>
                </a:solidFill>
                <a:latin typeface="Arial" panose="020B0604020202020204" pitchFamily="34" charset="0"/>
              </a:rPr>
              <a:t> proposta pelo químico sueco </a:t>
            </a:r>
            <a:r>
              <a:rPr lang="pt-BR" sz="2400" dirty="0" err="1">
                <a:solidFill>
                  <a:srgbClr val="0B0080"/>
                </a:solidFill>
                <a:latin typeface="Arial" panose="020B0604020202020204" pitchFamily="34" charset="0"/>
              </a:rPr>
              <a:t>Jöns</a:t>
            </a:r>
            <a:r>
              <a:rPr lang="pt-BR" sz="2400" dirty="0">
                <a:solidFill>
                  <a:srgbClr val="0B0080"/>
                </a:solidFill>
                <a:latin typeface="Arial" panose="020B0604020202020204" pitchFamily="34" charset="0"/>
              </a:rPr>
              <a:t> Jacob </a:t>
            </a:r>
            <a:r>
              <a:rPr lang="pt-BR" sz="2400" dirty="0" err="1">
                <a:solidFill>
                  <a:srgbClr val="0B0080"/>
                </a:solidFill>
                <a:latin typeface="Arial" panose="020B0604020202020204" pitchFamily="34" charset="0"/>
              </a:rPr>
              <a:t>Berzelius</a:t>
            </a:r>
            <a:r>
              <a:rPr lang="pt-BR" sz="2400" dirty="0">
                <a:solidFill>
                  <a:srgbClr val="222222"/>
                </a:solidFill>
                <a:latin typeface="Arial" panose="020B0604020202020204" pitchFamily="34" charset="0"/>
              </a:rPr>
              <a:t> (1779-1848) em 1807.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5752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8275" y="352424"/>
            <a:ext cx="9601200" cy="1485900"/>
          </a:xfrm>
        </p:spPr>
        <p:txBody>
          <a:bodyPr/>
          <a:lstStyle/>
          <a:p>
            <a:pPr algn="ctr"/>
            <a:r>
              <a:rPr lang="pt-BR" dirty="0" smtClean="0"/>
              <a:t>QUÍMICA ORGÂNICA ATUALMENTE = </a:t>
            </a:r>
            <a:r>
              <a:rPr lang="pt-BR" dirty="0" smtClean="0">
                <a:solidFill>
                  <a:srgbClr val="FF0000"/>
                </a:solidFill>
              </a:rPr>
              <a:t>QUÍMICA DO CARBONO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71600" y="5362574"/>
            <a:ext cx="9601200" cy="5048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3200" dirty="0" smtClean="0"/>
              <a:t>TETRAVALÊNCIA</a:t>
            </a:r>
            <a:endParaRPr lang="pt-BR" sz="32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286000"/>
            <a:ext cx="2857500" cy="296227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0174" y="2000250"/>
            <a:ext cx="6959395" cy="4314825"/>
          </a:xfrm>
          <a:prstGeom prst="rect">
            <a:avLst/>
          </a:prstGeom>
        </p:spPr>
      </p:pic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5276850" y="6353175"/>
            <a:ext cx="9601200" cy="50482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3200" dirty="0" smtClean="0"/>
              <a:t>FORMA CADEIAS</a:t>
            </a:r>
            <a:endParaRPr lang="pt-BR" sz="3200" dirty="0"/>
          </a:p>
        </p:txBody>
      </p:sp>
      <p:sp>
        <p:nvSpPr>
          <p:cNvPr id="7" name="Retângulo 6"/>
          <p:cNvSpPr/>
          <p:nvPr/>
        </p:nvSpPr>
        <p:spPr>
          <a:xfrm>
            <a:off x="7469044" y="5867399"/>
            <a:ext cx="2608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</a:rPr>
              <a:t>polímero </a:t>
            </a:r>
            <a:r>
              <a:rPr lang="pt-BR" dirty="0" err="1">
                <a:solidFill>
                  <a:srgbClr val="FF0000"/>
                </a:solidFill>
                <a:latin typeface="Arial" panose="020B0604020202020204" pitchFamily="34" charset="0"/>
              </a:rPr>
              <a:t>dendronizado</a:t>
            </a:r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79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57350" y="1628775"/>
            <a:ext cx="9601200" cy="1485900"/>
          </a:xfrm>
        </p:spPr>
        <p:txBody>
          <a:bodyPr/>
          <a:lstStyle/>
          <a:p>
            <a:pPr algn="ctr"/>
            <a:r>
              <a:rPr lang="pt-BR" dirty="0" smtClean="0"/>
              <a:t>Umas das maiores descobertas do homem, e aqui é descoberta mesmo.</a:t>
            </a:r>
            <a:endParaRPr lang="pt-BR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847850" y="485775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 smtClean="0"/>
              <a:t>O que te move??</a:t>
            </a:r>
            <a:endParaRPr lang="pt-BR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657350" y="3667125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 smtClean="0"/>
              <a:t>Fontes palpáveis, plausíveis, acessíveis, de </a:t>
            </a:r>
          </a:p>
          <a:p>
            <a:pPr algn="ctr"/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4290802" y="5072360"/>
            <a:ext cx="36484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/>
                <a:latin typeface="Cooper Black" panose="0208090404030B020404" pitchFamily="18" charset="0"/>
              </a:rPr>
              <a:t>ENERGIA</a:t>
            </a:r>
            <a:endParaRPr lang="pt-BR" sz="5400" b="1" cap="none" spc="0" dirty="0">
              <a:ln w="22225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/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53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86150" y="5372100"/>
            <a:ext cx="5978660" cy="1485900"/>
          </a:xfrm>
        </p:spPr>
        <p:txBody>
          <a:bodyPr>
            <a:normAutofit fontScale="90000"/>
          </a:bodyPr>
          <a:lstStyle/>
          <a:p>
            <a:r>
              <a:rPr lang="pt-BR" sz="2800" dirty="0" smtClean="0">
                <a:solidFill>
                  <a:srgbClr val="FF0000"/>
                </a:solidFill>
              </a:rPr>
              <a:t>O PETRÓLEO NÃO É RENOVÁVEL!</a:t>
            </a:r>
            <a:br>
              <a:rPr lang="pt-BR" sz="2800" dirty="0" smtClean="0">
                <a:solidFill>
                  <a:srgbClr val="FF0000"/>
                </a:solidFill>
              </a:rPr>
            </a:br>
            <a:r>
              <a:rPr lang="pt-BR" sz="2800" dirty="0" smtClean="0">
                <a:solidFill>
                  <a:srgbClr val="FF0000"/>
                </a:solidFill>
              </a:rPr>
              <a:t>Mas... e o ciclo do carbono?? </a:t>
            </a:r>
            <a:br>
              <a:rPr lang="pt-BR" sz="2800" dirty="0" smtClean="0">
                <a:solidFill>
                  <a:srgbClr val="FF0000"/>
                </a:solidFill>
              </a:rPr>
            </a:br>
            <a:r>
              <a:rPr lang="pt-BR" sz="2800" dirty="0" smtClean="0">
                <a:solidFill>
                  <a:srgbClr val="7030A0"/>
                </a:solidFill>
              </a:rPr>
              <a:t>Este conceito depende da escala de tempo</a:t>
            </a:r>
            <a:endParaRPr lang="pt-BR" sz="2800" dirty="0">
              <a:solidFill>
                <a:srgbClr val="7030A0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4819"/>
            <a:ext cx="6667500" cy="3917156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720860" y="4516405"/>
            <a:ext cx="73281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/>
              <a:t>https://wikiciencias.casadasciencias.org/wiki/index.php/Ficheiro:Consumo_energ%C3%A9tico_mundial.jpg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3"/>
          <a:srcRect l="8925" r="7309"/>
          <a:stretch/>
        </p:blipFill>
        <p:spPr>
          <a:xfrm>
            <a:off x="7524749" y="1085266"/>
            <a:ext cx="4267201" cy="265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95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25" y="557212"/>
            <a:ext cx="4381500" cy="2905125"/>
          </a:xfrm>
          <a:prstGeom prst="rect">
            <a:avLst/>
          </a:prstGeom>
        </p:spPr>
      </p:pic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1123950" y="3705225"/>
            <a:ext cx="4352925" cy="466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Franklin Gothic Book" panose="020B0503020102020204" pitchFamily="34" charset="0"/>
              <a:buNone/>
            </a:pPr>
            <a:r>
              <a:rPr lang="pt-BR" dirty="0" smtClean="0"/>
              <a:t>POÇOS DE PETRÓLEO INCENDIADO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/>
          <a:srcRect l="17604" t="12778" r="19479" b="9259"/>
          <a:stretch/>
        </p:blipFill>
        <p:spPr>
          <a:xfrm>
            <a:off x="5886450" y="881062"/>
            <a:ext cx="5848350" cy="4076416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10144125" y="1234275"/>
            <a:ext cx="1238250" cy="27662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5764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371988" y="209550"/>
            <a:ext cx="10305661" cy="1485900"/>
          </a:xfrm>
        </p:spPr>
        <p:txBody>
          <a:bodyPr/>
          <a:lstStyle/>
          <a:p>
            <a:r>
              <a:rPr lang="pt-BR" dirty="0" smtClean="0"/>
              <a:t>EXPECTATIVA                          REALIDADE 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 descr="Resultado de imagem para reaÃ§Ã£o organica mecanism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3" y="2285999"/>
            <a:ext cx="5816597" cy="436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/>
          <a:srcRect t="14782"/>
          <a:stretch/>
        </p:blipFill>
        <p:spPr>
          <a:xfrm>
            <a:off x="255393" y="2600323"/>
            <a:ext cx="5842001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69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TM10001105[[fn=Corte]]</Template>
  <TotalTime>359</TotalTime>
  <Words>146</Words>
  <Application>Microsoft Office PowerPoint</Application>
  <PresentationFormat>Widescreen</PresentationFormat>
  <Paragraphs>43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7" baseType="lpstr">
      <vt:lpstr>Batang</vt:lpstr>
      <vt:lpstr>Aparajita</vt:lpstr>
      <vt:lpstr>Arial</vt:lpstr>
      <vt:lpstr>Cooper Black</vt:lpstr>
      <vt:lpstr>Franklin Gothic Book</vt:lpstr>
      <vt:lpstr>Crop</vt:lpstr>
      <vt:lpstr>Química  orgânica</vt:lpstr>
      <vt:lpstr>Apresentação do PowerPoint</vt:lpstr>
      <vt:lpstr>Apresentação do PowerPoint</vt:lpstr>
      <vt:lpstr>TEORIA DA FORÇA VITAL:</vt:lpstr>
      <vt:lpstr>QUÍMICA ORGÂNICA ATUALMENTE = QUÍMICA DO CARBONO</vt:lpstr>
      <vt:lpstr>Umas das maiores descobertas do homem, e aqui é descoberta mesmo.</vt:lpstr>
      <vt:lpstr>O PETRÓLEO NÃO É RENOVÁVEL! Mas... e o ciclo do carbono??  Este conceito depende da escala de tempo</vt:lpstr>
      <vt:lpstr>Apresentação do PowerPoint</vt:lpstr>
      <vt:lpstr>EXPECTATIVA                          REALIDADE </vt:lpstr>
      <vt:lpstr>Mas por que a dificuldade?</vt:lpstr>
      <vt:lpstr>Ptable quantos compostos é possível fazer com os elementos disponíveis na tabela?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joana andrade</dc:creator>
  <cp:lastModifiedBy>joana andrade</cp:lastModifiedBy>
  <cp:revision>11</cp:revision>
  <dcterms:created xsi:type="dcterms:W3CDTF">2019-02-27T15:39:58Z</dcterms:created>
  <dcterms:modified xsi:type="dcterms:W3CDTF">2019-02-27T21:39:47Z</dcterms:modified>
</cp:coreProperties>
</file>