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99" r:id="rId3"/>
    <p:sldId id="309" r:id="rId4"/>
    <p:sldId id="259" r:id="rId5"/>
    <p:sldId id="262" r:id="rId6"/>
    <p:sldId id="261" r:id="rId7"/>
    <p:sldId id="263" r:id="rId8"/>
    <p:sldId id="260" r:id="rId9"/>
    <p:sldId id="292" r:id="rId10"/>
    <p:sldId id="265" r:id="rId11"/>
    <p:sldId id="293" r:id="rId12"/>
    <p:sldId id="267" r:id="rId13"/>
    <p:sldId id="264" r:id="rId14"/>
    <p:sldId id="266" r:id="rId15"/>
    <p:sldId id="313" r:id="rId16"/>
    <p:sldId id="289" r:id="rId17"/>
    <p:sldId id="269" r:id="rId18"/>
    <p:sldId id="295" r:id="rId19"/>
    <p:sldId id="296" r:id="rId20"/>
    <p:sldId id="297" r:id="rId21"/>
    <p:sldId id="310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9"/>
    <p:restoredTop sz="91426"/>
  </p:normalViewPr>
  <p:slideViewPr>
    <p:cSldViewPr snapToGrid="0" snapToObjects="1">
      <p:cViewPr varScale="1">
        <p:scale>
          <a:sx n="74" d="100"/>
          <a:sy n="74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143F7-639C-B34B-8D36-D7AC68E40141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29841-B06C-F44A-9139-2006F898C6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99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29841-B06C-F44A-9139-2006F898C6D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26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29841-B06C-F44A-9139-2006F898C6D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85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29841-B06C-F44A-9139-2006F898C6D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121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29841-B06C-F44A-9139-2006F898C6D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35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1897B7-1D85-7B4F-8FED-17CB11477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C61ECF-2927-024A-874E-52FD3C2B0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42F37A-4977-514A-A2DD-20DFD49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86BC14-F030-D34C-AE64-024978D5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8C73C2-8302-4F4E-8F36-4E25A153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295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C9894-4CA0-9B4F-8DB4-5FCEBA4B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2DE89B-3D03-5148-B014-EC2652BDB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B61208-DA02-6940-BC90-A17D516D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9181D6-2737-2B4F-81B5-498F29AF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FD7BD4-7B1C-264D-94E1-D2AF3467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09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074B12-2F98-4B4E-B4CA-401330C44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3A9CCF-F950-B549-877E-1CA71A780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75B29-B58D-6C45-9A99-F6ED3B3CF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FC8ADB-6590-9F4A-8FE6-AF692CAF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57D3EB-0255-AB4B-9FA3-D5557FC24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48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77B42-B374-3A45-8DF9-899F39B2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9ED1CB-C295-2B49-893C-9BA91B4EF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A2F284-5626-174C-9523-387FCE7D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408AD1-1F32-634E-895E-6FE840AD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0B3865-6BC8-0D43-8515-4608805E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98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0BC2D-3843-AC46-BE29-862EB506C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0A6BCB-6C58-4B44-A190-C76121019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C6712E-3398-DC48-8EC5-F507AD00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D3CFA6-334D-BB46-B47F-06D2904B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57ACFD-7044-444A-8070-A896C0DE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72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244F2-23F6-3041-8FD3-C1A1FA1D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1D8EC1-13D7-854F-A8E3-F91AEA130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A5D308-8B87-224C-8B5B-60C95CC91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A35FC0-CB68-A846-9B69-0FD109A6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B89F4E-708A-084D-9AB4-998C0052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96BA15-A1BF-9F40-9E4F-99A244D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14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E35DF-24E8-4249-BC82-24F20503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79993E-59D8-9747-8FD8-4F82EEFBC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BDBAC8-7EA2-8241-A150-65D4DF4DC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D18DEAE-48E9-6A44-B0C2-317708E56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92A0DB-70D4-924F-AD2F-2A5B9AF1B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7CDCF23-62D8-D84F-BA75-A013D2CF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B7CBBC1-656C-2E44-83DE-AB279E1D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7BD7EE2-FD86-0B48-94AC-916BCB5A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87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EBE01-F9AB-014E-8ACE-F1BEEE90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D9B25E-2DFC-BE4F-9000-92810094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59A324-2714-654F-9F23-0555BFBCD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F9BC9E-0338-B842-A69D-66F108AB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433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3C582AE-4C7D-8F4A-9D6B-9222026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4395189-17B1-A84F-BA87-E644C008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C6E2D6-6301-A646-97A9-EAB58A60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72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0BC0E-A96A-FB49-8F52-74C003658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C56C86-AF4B-0D43-9B55-B042FF520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65656F-5477-F04B-B34C-4C179A83D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7C0624-CD30-384E-8864-4CA27680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FAE236-C64E-4541-A69D-6CAAB80A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FA62A2-A3AA-8447-804C-6725B0D2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90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A6AB4-22C6-7F4B-9360-2A6EF025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04DBC54-E134-D84C-8BA5-3A49292B6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3BB202-9BA7-444C-B5EF-EF4A389D8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718672-207B-0349-991D-3098A805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7CA963-9239-CA48-B3F5-9BD24BC4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772715E-2B88-3D40-BDA6-7A9EB31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46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8895F1B-BBC1-9F46-A113-8F35D7AF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A07690-A0A6-2040-A072-508FC2F1D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3D485E-CE14-8E46-AE89-2AF6A6AE5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E550B-7181-2946-A95E-39C90C694117}" type="datetimeFigureOut">
              <a:rPr lang="pt-BR" smtClean="0"/>
              <a:t>08/08/2023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F764ED-DDB2-E442-855A-668288023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83FBEB-C21B-D046-BF80-D80A4D11B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F3F27-2D10-B848-B68A-ABC3CC134C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9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.gi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g"/><Relationship Id="rId3" Type="http://schemas.openxmlformats.org/officeDocument/2006/relationships/image" Target="../media/image1.gif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79" y="322142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3118405" y="262991"/>
            <a:ext cx="6811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AUP 571 – Os Saberes sobre a Cidade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561DB6-20A3-904B-91C0-B4A5DFA5BE9B}"/>
              </a:ext>
            </a:extLst>
          </p:cNvPr>
          <p:cNvSpPr txBox="1"/>
          <p:nvPr/>
        </p:nvSpPr>
        <p:spPr>
          <a:xfrm>
            <a:off x="3746637" y="1043452"/>
            <a:ext cx="469872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latin typeface="Garamond" panose="02020404030301010803" pitchFamily="18" charset="0"/>
              </a:rPr>
              <a:t>Diáspora e Cultura</a:t>
            </a:r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878CF6-49F0-8D4D-BF83-F5E560C1BAFC}"/>
              </a:ext>
            </a:extLst>
          </p:cNvPr>
          <p:cNvSpPr txBox="1"/>
          <p:nvPr/>
        </p:nvSpPr>
        <p:spPr>
          <a:xfrm>
            <a:off x="5458901" y="5487013"/>
            <a:ext cx="127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Garamond" panose="02020404030301010803" pitchFamily="18" charset="0"/>
              </a:rPr>
              <a:t>Ana Barone</a:t>
            </a:r>
          </a:p>
          <a:p>
            <a:pPr algn="ctr"/>
            <a:r>
              <a:rPr lang="pt-BR" dirty="0">
                <a:latin typeface="Garamond" panose="02020404030301010803" pitchFamily="18" charset="0"/>
              </a:rPr>
              <a:t>2023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E36EE1E-9773-0342-8D92-D7CB45838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592" y="1952513"/>
            <a:ext cx="3338815" cy="33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07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5F81595-B987-2041-B251-7052E035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766" y="1274684"/>
            <a:ext cx="7554467" cy="43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1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EDF4F78-43DF-6A4D-85C7-358874D2F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508000"/>
            <a:ext cx="8128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86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249D79-711F-6647-9686-1D6D56790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85" y="461665"/>
            <a:ext cx="6531429" cy="579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5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1E32FB-D3E9-1D48-A1EC-AC7923314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609600"/>
            <a:ext cx="7620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4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F4ABD88-F489-D242-8839-240EB28BC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25" y="1081511"/>
            <a:ext cx="8359349" cy="46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09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B1DB322-7174-1D4F-8612-0BE0D7902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628" y="1007419"/>
            <a:ext cx="7264743" cy="48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02D1898-23C4-E14D-BD0A-BAFFE8F5A291}"/>
              </a:ext>
            </a:extLst>
          </p:cNvPr>
          <p:cNvSpPr txBox="1"/>
          <p:nvPr/>
        </p:nvSpPr>
        <p:spPr>
          <a:xfrm>
            <a:off x="2753578" y="1802673"/>
            <a:ext cx="1976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latin typeface="Garamond" panose="02020404030301010803" pitchFamily="18" charset="0"/>
              </a:rPr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3708636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A844FC-1519-3348-B954-ABF53D350C12}"/>
              </a:ext>
            </a:extLst>
          </p:cNvPr>
          <p:cNvSpPr txBox="1"/>
          <p:nvPr/>
        </p:nvSpPr>
        <p:spPr>
          <a:xfrm>
            <a:off x="693175" y="742950"/>
            <a:ext cx="1455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latin typeface="Garamond" panose="02020404030301010803" pitchFamily="18" charset="0"/>
              </a:rPr>
              <a:t>Sankofa</a:t>
            </a:r>
            <a:endParaRPr lang="pt-BR" sz="3200" dirty="0">
              <a:latin typeface="Garamond" panose="02020404030301010803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94A37C-337A-2043-A7F0-2EC61CA0A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742950"/>
            <a:ext cx="5372100" cy="53721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A85C-FDAD-EC4E-B805-B3F50870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843" y="744776"/>
            <a:ext cx="2951157" cy="53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A844FC-1519-3348-B954-ABF53D350C12}"/>
              </a:ext>
            </a:extLst>
          </p:cNvPr>
          <p:cNvSpPr txBox="1"/>
          <p:nvPr/>
        </p:nvSpPr>
        <p:spPr>
          <a:xfrm>
            <a:off x="693175" y="742950"/>
            <a:ext cx="2763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Garamond" panose="02020404030301010803" pitchFamily="18" charset="0"/>
              </a:rPr>
              <a:t>Ativismo Negro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7967187-EA8E-9249-9FF3-4CE9852B5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612" y="596548"/>
            <a:ext cx="4571470" cy="62750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1C3D402-C745-C240-80E1-FA99B95EC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6713"/>
            <a:ext cx="1054736" cy="16242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812BAF9-681E-0A4C-A65D-4F195487C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90492"/>
            <a:ext cx="1944872" cy="13648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99B2F13-5D34-B04E-B077-D3F4B65C9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722" y="1402704"/>
            <a:ext cx="2813103" cy="140655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CA3022F-BAB2-794A-924A-C7AC8FCF6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157" y="5095947"/>
            <a:ext cx="1775648" cy="177564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C1028D-CD81-E947-B1C3-BE3B8A0C3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453" y="875853"/>
            <a:ext cx="2019505" cy="138840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AEAEC55-BF31-294E-BD6F-29EA71B35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534" y="2876101"/>
            <a:ext cx="1828800" cy="1905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8F11BED-D2AC-4B47-BB7E-C8E61FAD5C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3591" y="875853"/>
            <a:ext cx="1388409" cy="138840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78A3AFA-20B6-A54D-BB1A-18D3D9698E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6360" y="5412360"/>
            <a:ext cx="1445640" cy="144564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DE36EB1-903B-914C-9214-6A7C800534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3266" y="875853"/>
            <a:ext cx="1004807" cy="1376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4042C09-67A0-BA4C-86C1-4063A6A034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8576" y="2454024"/>
            <a:ext cx="1863424" cy="283051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A9F292F-52A5-604C-A07D-AA798EF950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1621" y="5409925"/>
            <a:ext cx="1006928" cy="146167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D0D5CC6-7FA7-044E-A2B9-9C11FCC657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9777" y="2461172"/>
            <a:ext cx="1863424" cy="282336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CA536B9-A0DB-4647-B203-3F55369963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826" y="4562419"/>
            <a:ext cx="1775648" cy="230917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6FDD9B1-224C-5645-9983-2DFDB6B8FC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38268" y="5423520"/>
            <a:ext cx="1168372" cy="14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5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A844FC-1519-3348-B954-ABF53D350C12}"/>
              </a:ext>
            </a:extLst>
          </p:cNvPr>
          <p:cNvSpPr txBox="1"/>
          <p:nvPr/>
        </p:nvSpPr>
        <p:spPr>
          <a:xfrm>
            <a:off x="693175" y="742950"/>
            <a:ext cx="1835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Garamond" panose="02020404030301010803" pitchFamily="18" charset="0"/>
              </a:rPr>
              <a:t>Quilombo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499B320-EDD0-E743-B8EB-C1DA5A82A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47" y="818362"/>
            <a:ext cx="3794845" cy="26106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26C746-8F82-FF49-AF3E-60265B81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817" y="742950"/>
            <a:ext cx="3352011" cy="275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4AB1F7-9012-B745-8C77-C052B7B60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946" y="1505523"/>
            <a:ext cx="2257451" cy="18984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20EB374-223D-6742-8A9E-D9DFBC3D8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947" y="3581814"/>
            <a:ext cx="2257451" cy="243973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1F1A522-6C7F-D049-8C9E-3C2B4AF02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3817" y="3547048"/>
            <a:ext cx="3364971" cy="247449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78FCF31-B98C-C143-9F12-384DE03B17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652" y="3599908"/>
            <a:ext cx="3777440" cy="24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74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A57110-7DAB-6946-A13B-A69F43094506}"/>
              </a:ext>
            </a:extLst>
          </p:cNvPr>
          <p:cNvSpPr txBox="1"/>
          <p:nvPr/>
        </p:nvSpPr>
        <p:spPr>
          <a:xfrm>
            <a:off x="1436914" y="887962"/>
            <a:ext cx="685778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Garamond" panose="02020404030301010803" pitchFamily="18" charset="0"/>
              </a:rPr>
              <a:t>Diáspora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8F4390-446A-974D-9BB9-D45A5C38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6" y="2569963"/>
            <a:ext cx="5715004" cy="428803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13364DE-0DFD-5841-A87E-A8AE82037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3136"/>
            <a:ext cx="6400800" cy="428803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EB43935-EE70-7040-8852-46EC49691E0D}"/>
              </a:ext>
            </a:extLst>
          </p:cNvPr>
          <p:cNvSpPr txBox="1"/>
          <p:nvPr/>
        </p:nvSpPr>
        <p:spPr>
          <a:xfrm>
            <a:off x="9600328" y="2200631"/>
            <a:ext cx="257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Pedra do Sal (</a:t>
            </a:r>
            <a:r>
              <a:rPr lang="pt-BR" dirty="0" err="1"/>
              <a:t>Valongo</a:t>
            </a:r>
            <a:r>
              <a:rPr lang="pt-BR" dirty="0"/>
              <a:t>, RJ)</a:t>
            </a:r>
          </a:p>
        </p:txBody>
      </p:sp>
    </p:spTree>
    <p:extLst>
      <p:ext uri="{BB962C8B-B14F-4D97-AF65-F5344CB8AC3E}">
        <p14:creationId xmlns:p14="http://schemas.microsoft.com/office/powerpoint/2010/main" val="1689245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A844FC-1519-3348-B954-ABF53D350C12}"/>
              </a:ext>
            </a:extLst>
          </p:cNvPr>
          <p:cNvSpPr txBox="1"/>
          <p:nvPr/>
        </p:nvSpPr>
        <p:spPr>
          <a:xfrm>
            <a:off x="693175" y="742950"/>
            <a:ext cx="1982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latin typeface="Garamond" panose="02020404030301010803" pitchFamily="18" charset="0"/>
              </a:rPr>
              <a:t>Afrografias</a:t>
            </a:r>
            <a:endParaRPr lang="pt-BR" sz="3200" dirty="0">
              <a:latin typeface="Garamond" panose="02020404030301010803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934EAC7-B905-0042-9118-0ED75F5BD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559734"/>
            <a:ext cx="3657600" cy="20573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EDF009-53E2-2B45-BEFF-338910571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439" y="1449948"/>
            <a:ext cx="2234645" cy="30490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209F9FE-0253-254C-946B-594E813E1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33" y="3074971"/>
            <a:ext cx="2136109" cy="14240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CF3A792-F173-A24C-926B-BD58576F4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375" y="2715201"/>
            <a:ext cx="2968626" cy="205739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DEE2769-751F-BD49-82E3-B0BD5B0692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6292" y="5378450"/>
            <a:ext cx="2247459" cy="149450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C7204CA-3758-BA4C-A7B3-A29618CAC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9302" y="5355704"/>
            <a:ext cx="2717282" cy="149450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4EE209F-CACD-294A-A5EB-4480D0B13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2707" y="2715120"/>
            <a:ext cx="4231043" cy="25198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6623554-A85A-AB42-ABBD-4175079FA8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739" y="559734"/>
            <a:ext cx="1429890" cy="205739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9C4F05E-ADE8-334A-A761-59DED5371C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49948"/>
            <a:ext cx="2121478" cy="153217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F5EEF34-DEA3-AF49-A840-18E4698738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633" y="5739586"/>
            <a:ext cx="1517321" cy="113799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C4C747C-95A4-1E4D-A1A5-F32733DB61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618908"/>
            <a:ext cx="1502688" cy="1000813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BB5A203-215C-C743-89FA-97E7823AF7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32249" y="5355704"/>
            <a:ext cx="1687345" cy="151724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D5E8F67-61AC-554A-AAC0-EC8DABAC81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23375" y="4870670"/>
            <a:ext cx="2968626" cy="200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26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A844FC-1519-3348-B954-ABF53D350C12}"/>
              </a:ext>
            </a:extLst>
          </p:cNvPr>
          <p:cNvSpPr txBox="1"/>
          <p:nvPr/>
        </p:nvSpPr>
        <p:spPr>
          <a:xfrm>
            <a:off x="693175" y="742950"/>
            <a:ext cx="1864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Garamond" panose="02020404030301010803" pitchFamily="18" charset="0"/>
              </a:rPr>
              <a:t>Memoriais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6978996-4EEF-3140-9002-C22AAD09D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025" y="529590"/>
            <a:ext cx="5522976" cy="63284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307DD1E-C9C4-7A49-BFD6-AAC2DF02B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1509"/>
            <a:ext cx="4181856" cy="55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1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A57110-7DAB-6946-A13B-A69F43094506}"/>
              </a:ext>
            </a:extLst>
          </p:cNvPr>
          <p:cNvSpPr txBox="1"/>
          <p:nvPr/>
        </p:nvSpPr>
        <p:spPr>
          <a:xfrm>
            <a:off x="1436914" y="887962"/>
            <a:ext cx="685778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Garamond" panose="02020404030301010803" pitchFamily="18" charset="0"/>
              </a:rPr>
              <a:t>Diáspora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A246E94-B7EB-2F4D-8D21-7293E85E6E2A}"/>
              </a:ext>
            </a:extLst>
          </p:cNvPr>
          <p:cNvSpPr txBox="1"/>
          <p:nvPr/>
        </p:nvSpPr>
        <p:spPr>
          <a:xfrm>
            <a:off x="1436914" y="1934402"/>
            <a:ext cx="1059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atin typeface="Garamond" panose="02020404030301010803" pitchFamily="18" charset="0"/>
              </a:rPr>
              <a:t>Colonialismo e Pan-africanismo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1D06C1D-3FCC-B640-8D6B-7D72F31A5A64}"/>
              </a:ext>
            </a:extLst>
          </p:cNvPr>
          <p:cNvSpPr txBox="1"/>
          <p:nvPr/>
        </p:nvSpPr>
        <p:spPr>
          <a:xfrm>
            <a:off x="1509831" y="4277268"/>
            <a:ext cx="10047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Garamond" panose="02020404030301010803" pitchFamily="18" charset="0"/>
              </a:rPr>
              <a:t>Pan-africanismo é o movimento de proclamação da organização, unidade cultural e discursiva e solidariedade entre os negros do mundo todo, tanto os que estão no Continente africano como nos países da Diáspora. É a união na luta contra o racismo e a discriminação racial.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A50EED5-BC99-A04F-89E5-0C5E01074C62}"/>
              </a:ext>
            </a:extLst>
          </p:cNvPr>
          <p:cNvSpPr txBox="1"/>
          <p:nvPr/>
        </p:nvSpPr>
        <p:spPr>
          <a:xfrm>
            <a:off x="1532238" y="3061145"/>
            <a:ext cx="100030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Garamond" panose="02020404030301010803" pitchFamily="18" charset="0"/>
              </a:rPr>
              <a:t>O racismo emerge no mundo a partir do processo de colonização, quando ele passa a operar na escala global, durante o século XVI. Portanto, o racismo é intrínseco à relação de </a:t>
            </a:r>
            <a:r>
              <a:rPr lang="pt-BR" sz="2000" dirty="0" err="1">
                <a:latin typeface="Garamond" panose="02020404030301010803" pitchFamily="18" charset="0"/>
              </a:rPr>
              <a:t>colonialidade</a:t>
            </a:r>
            <a:r>
              <a:rPr lang="pt-BR" sz="2000" dirty="0">
                <a:latin typeface="Garamond" panose="02020404030301010803" pitchFamily="18" charset="0"/>
              </a:rPr>
              <a:t> imposta pela dominação territorial de alguns povos sobre outros.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984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7D670F-D6E8-5546-ABB0-AFF61FE96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30" y="461665"/>
            <a:ext cx="8302940" cy="60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640607-BE9C-F04E-892F-47296ECD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28" y="0"/>
            <a:ext cx="6291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2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A6C2A7F-466B-3240-A988-8BF0FCC54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616" y="0"/>
            <a:ext cx="6250768" cy="68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1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DAAA56-699B-634F-A664-C383025C6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60842"/>
            <a:ext cx="5426518" cy="34437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0568549-8ACD-4549-B7D1-C448DBF7C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46" y="960842"/>
            <a:ext cx="4905983" cy="53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67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BFDB91-3174-5642-B0D7-5641E2772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788" y="0"/>
            <a:ext cx="5678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2A2593-3050-E74A-B8A2-BE68CEC4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92469"/>
            <a:ext cx="276726" cy="2767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C2E93F-7C40-174F-9F12-1DBF8098E45D}"/>
              </a:ext>
            </a:extLst>
          </p:cNvPr>
          <p:cNvSpPr txBox="1"/>
          <p:nvPr/>
        </p:nvSpPr>
        <p:spPr>
          <a:xfrm>
            <a:off x="10083201" y="0"/>
            <a:ext cx="2108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Garamond" panose="02020404030301010803" pitchFamily="18" charset="0"/>
              </a:rPr>
              <a:t>   </a:t>
            </a:r>
            <a:r>
              <a:rPr lang="pt-BR" sz="1200" dirty="0">
                <a:latin typeface="Garamond" panose="02020404030301010803" pitchFamily="18" charset="0"/>
              </a:rPr>
              <a:t>Cidade, Diáspora e Cultura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67CBD7-7325-C744-A23F-111E2F66B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0" y="476250"/>
            <a:ext cx="53975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159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24982</TotalTime>
  <Words>253</Words>
  <Application>Microsoft Macintosh PowerPoint</Application>
  <PresentationFormat>Widescreen</PresentationFormat>
  <Paragraphs>40</Paragraphs>
  <Slides>21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Garamond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Microsoft Office User</cp:lastModifiedBy>
  <cp:revision>4</cp:revision>
  <dcterms:created xsi:type="dcterms:W3CDTF">2022-08-29T12:18:56Z</dcterms:created>
  <dcterms:modified xsi:type="dcterms:W3CDTF">2023-08-08T14:42:01Z</dcterms:modified>
</cp:coreProperties>
</file>