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7" r:id="rId10"/>
    <p:sldId id="262" r:id="rId11"/>
    <p:sldId id="268" r:id="rId12"/>
    <p:sldId id="270" r:id="rId13"/>
    <p:sldId id="269" r:id="rId14"/>
    <p:sldId id="266" r:id="rId15"/>
    <p:sldId id="271" r:id="rId16"/>
    <p:sldId id="272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5E17-11A8-44B7-8390-14950BA0B0D0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5380-3FA8-40E9-9588-9A1ABBF97A9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0199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5E17-11A8-44B7-8390-14950BA0B0D0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5380-3FA8-40E9-9588-9A1ABBF97A9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887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5E17-11A8-44B7-8390-14950BA0B0D0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5380-3FA8-40E9-9588-9A1ABBF97A9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3230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5E17-11A8-44B7-8390-14950BA0B0D0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5380-3FA8-40E9-9588-9A1ABBF97A9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4261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5E17-11A8-44B7-8390-14950BA0B0D0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5380-3FA8-40E9-9588-9A1ABBF97A9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928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5E17-11A8-44B7-8390-14950BA0B0D0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5380-3FA8-40E9-9588-9A1ABBF97A9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4410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5E17-11A8-44B7-8390-14950BA0B0D0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5380-3FA8-40E9-9588-9A1ABBF97A9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6261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5E17-11A8-44B7-8390-14950BA0B0D0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5380-3FA8-40E9-9588-9A1ABBF97A9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1280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5E17-11A8-44B7-8390-14950BA0B0D0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5380-3FA8-40E9-9588-9A1ABBF97A9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58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5E17-11A8-44B7-8390-14950BA0B0D0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5380-3FA8-40E9-9588-9A1ABBF97A9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449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5E17-11A8-44B7-8390-14950BA0B0D0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5380-3FA8-40E9-9588-9A1ABBF97A9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0621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45E17-11A8-44B7-8390-14950BA0B0D0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A5380-3FA8-40E9-9588-9A1ABBF97A9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913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Índice de </a:t>
            </a:r>
            <a:r>
              <a:rPr lang="pt-BR" dirty="0" err="1" smtClean="0"/>
              <a:t>Atkison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Cap. 5 – Distribuição de renda – Medidas de desigualdade e Pobreza – Rodolfo Hoffmann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40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índice de Atkinson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Vamos integrar</a:t>
            </a:r>
            <a:endParaRPr lang="pt-BR" dirty="0"/>
          </a:p>
        </p:txBody>
      </p:sp>
      <p:sp>
        <p:nvSpPr>
          <p:cNvPr id="5" name="Estrela de 5 pontas 4"/>
          <p:cNvSpPr/>
          <p:nvPr/>
        </p:nvSpPr>
        <p:spPr>
          <a:xfrm>
            <a:off x="3491880" y="1628800"/>
            <a:ext cx="576064" cy="504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/>
        </p:nvGraphicFramePr>
        <p:xfrm>
          <a:off x="539552" y="2462783"/>
          <a:ext cx="8240713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ção" r:id="rId3" imgW="3429000" imgH="431640" progId="Equation.3">
                  <p:embed/>
                </p:oleObj>
              </mc:Choice>
              <mc:Fallback>
                <p:oleObj name="Equação" r:id="rId3" imgW="342900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462783"/>
                        <a:ext cx="8240713" cy="103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539552" y="3805147"/>
          <a:ext cx="6840760" cy="1640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ção" r:id="rId5" imgW="2755800" imgH="660240" progId="Equation.3">
                  <p:embed/>
                </p:oleObj>
              </mc:Choice>
              <mc:Fallback>
                <p:oleObj name="Equação" r:id="rId5" imgW="2755800" imgH="660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805147"/>
                        <a:ext cx="6840760" cy="16400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 índice de Atkinson</a:t>
            </a:r>
            <a:endParaRPr lang="pt-BR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683568" y="1308299"/>
          <a:ext cx="3567112" cy="154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ção" r:id="rId3" imgW="1409400" imgH="609480" progId="Equation.3">
                  <p:embed/>
                </p:oleObj>
              </mc:Choice>
              <mc:Fallback>
                <p:oleObj name="Equação" r:id="rId3" imgW="1409400" imgH="609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308299"/>
                        <a:ext cx="3567112" cy="1544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/>
        </p:nvGraphicFramePr>
        <p:xfrm>
          <a:off x="595313" y="3151188"/>
          <a:ext cx="5972175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ção" r:id="rId5" imgW="2425680" imgH="1015920" progId="Equation.3">
                  <p:embed/>
                </p:oleObj>
              </mc:Choice>
              <mc:Fallback>
                <p:oleObj name="Equação" r:id="rId5" imgW="2425680" imgH="10159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3" y="3151188"/>
                        <a:ext cx="5972175" cy="2500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índice de Atkinson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Substituindo essas expressões no índice de Atkinson apresentado anteriormente:</a:t>
            </a:r>
            <a:endParaRPr lang="pt-BR" dirty="0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/>
        </p:nvGraphicFramePr>
        <p:xfrm>
          <a:off x="638175" y="3006725"/>
          <a:ext cx="7189788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ção" r:id="rId3" imgW="2920680" imgH="1015920" progId="Equation.3">
                  <p:embed/>
                </p:oleObj>
              </mc:Choice>
              <mc:Fallback>
                <p:oleObj name="Equação" r:id="rId3" imgW="2920680" imgH="10159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" y="3006725"/>
                        <a:ext cx="7189788" cy="250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Casos particulares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Para uma distribuição perfeitamente igualitária: A = 0 independente de </a:t>
            </a:r>
            <a:r>
              <a:rPr lang="pt-BR" dirty="0" smtClean="0">
                <a:sym typeface="Symbol"/>
              </a:rPr>
              <a:t></a:t>
            </a:r>
          </a:p>
          <a:p>
            <a:r>
              <a:rPr lang="pt-BR" dirty="0" smtClean="0">
                <a:sym typeface="Symbol"/>
              </a:rPr>
              <a:t>Se 0 &lt;  &lt; 1 e um único indivíduo se apropria de toda a renda, temos:</a:t>
            </a:r>
          </a:p>
          <a:p>
            <a:endParaRPr lang="pt-BR" dirty="0" smtClean="0">
              <a:sym typeface="Symbol"/>
            </a:endParaRPr>
          </a:p>
          <a:p>
            <a:endParaRPr lang="pt-BR" dirty="0" smtClean="0">
              <a:sym typeface="Symbol"/>
            </a:endParaRPr>
          </a:p>
          <a:p>
            <a:endParaRPr lang="pt-BR" dirty="0" smtClean="0">
              <a:sym typeface="Symbol"/>
            </a:endParaRPr>
          </a:p>
          <a:p>
            <a:r>
              <a:rPr lang="pt-BR" dirty="0" smtClean="0">
                <a:sym typeface="Symbol"/>
              </a:rPr>
              <a:t>Se   1, basta haver uma pessoa com renda nula para que tenhamos A() = 1.</a:t>
            </a:r>
          </a:p>
          <a:p>
            <a:endParaRPr lang="pt-BR" dirty="0" smtClean="0">
              <a:sym typeface="Symbol"/>
            </a:endParaRPr>
          </a:p>
          <a:p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899591" y="3501008"/>
          <a:ext cx="4930065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ção" r:id="rId3" imgW="2654280" imgH="736560" progId="Equation.3">
                  <p:embed/>
                </p:oleObj>
              </mc:Choice>
              <mc:Fallback>
                <p:oleObj name="Equação" r:id="rId3" imgW="2654280" imgH="736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1" y="3501008"/>
                        <a:ext cx="4930065" cy="1368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Casos particulares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Quando </a:t>
            </a:r>
            <a:r>
              <a:rPr lang="pt-BR" dirty="0" smtClean="0">
                <a:sym typeface="Symbol"/>
              </a:rPr>
              <a:t> = 0, significa que o benefício marginal é constante. Ou seja, independente de </a:t>
            </a:r>
            <a:r>
              <a:rPr lang="pt-BR" dirty="0" err="1" smtClean="0">
                <a:sym typeface="Symbol"/>
              </a:rPr>
              <a:t>vc</a:t>
            </a:r>
            <a:r>
              <a:rPr lang="pt-BR" dirty="0" smtClean="0">
                <a:sym typeface="Symbol"/>
              </a:rPr>
              <a:t> dar renda para uma pessoa pobre ou rica, o bem-estar cresce da mesma forma. Nesse caso, dizemos que a sociedade não se importa com a desigualdade.</a:t>
            </a:r>
          </a:p>
          <a:p>
            <a:r>
              <a:rPr lang="pt-BR" dirty="0" smtClean="0">
                <a:sym typeface="Symbol"/>
              </a:rPr>
              <a:t> = parâmetro de aversão à desigualdade </a:t>
            </a:r>
            <a:r>
              <a:rPr lang="pt-BR" dirty="0" smtClean="0">
                <a:sym typeface="Wingdings" pitchFamily="2" charset="2"/>
              </a:rPr>
              <a:t></a:t>
            </a:r>
            <a:r>
              <a:rPr lang="pt-BR" dirty="0" smtClean="0">
                <a:sym typeface="Symbol"/>
              </a:rPr>
              <a:t> quanto maior  , maior é aversão da sociedade à desigualdade.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X = [1   1   2   6   30]</a:t>
            </a:r>
          </a:p>
          <a:p>
            <a:endParaRPr lang="pt-BR" dirty="0" smtClean="0"/>
          </a:p>
          <a:p>
            <a:r>
              <a:rPr lang="pt-BR" dirty="0" smtClean="0"/>
              <a:t>Calcule o índice da Atkinson para os seguintes valores de </a:t>
            </a:r>
            <a:r>
              <a:rPr lang="pt-BR" dirty="0" smtClean="0">
                <a:sym typeface="Symbol"/>
              </a:rPr>
              <a:t>: 0,5; 1; 1,5 e 2.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 de Atkinson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331640" y="1988840"/>
          <a:ext cx="4176464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</a:tblGrid>
              <a:tr h="504056">
                <a:tc>
                  <a:txBody>
                    <a:bodyPr/>
                    <a:lstStyle/>
                    <a:p>
                      <a:r>
                        <a:rPr lang="pt-BR" dirty="0" smtClean="0">
                          <a:sym typeface="Symbol"/>
                        </a:rPr>
                        <a:t>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Atkinson</a:t>
                      </a:r>
                      <a:endParaRPr lang="pt-BR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pt-BR" dirty="0" smtClean="0"/>
                        <a:t>0,5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0,3569</a:t>
                      </a:r>
                      <a:endParaRPr lang="pt-BR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0,5943</a:t>
                      </a:r>
                      <a:endParaRPr lang="pt-BR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pt-BR" dirty="0" smtClean="0"/>
                        <a:t>1,5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0,7127</a:t>
                      </a:r>
                      <a:endParaRPr lang="pt-BR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0,7685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Função de bem-estar social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t-BR" dirty="0" smtClean="0"/>
                  <a:t>Atckison (1970) criou um conjunto de medidas de desigualdade derivadas de uma função de bem estar social</a:t>
                </a:r>
              </a:p>
              <a:p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𝑊</m:t>
                    </m:r>
                    <m:r>
                      <a:rPr lang="pt-BR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pt-BR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b="0" i="1" smtClean="0">
                            <a:latin typeface="Cambria Math"/>
                          </a:rPr>
                          <m:t>𝑖</m:t>
                        </m:r>
                        <m:r>
                          <a:rPr lang="pt-BR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pt-BR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pt-BR" b="0" i="1" smtClean="0">
                            <a:latin typeface="Cambria Math"/>
                          </a:rPr>
                          <m:t>𝑈</m:t>
                        </m:r>
                        <m:r>
                          <a:rPr lang="pt-BR" b="0" i="1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pt-BR" dirty="0" smtClean="0"/>
                  <a:t>)</a:t>
                </a:r>
              </a:p>
              <a:p>
                <a:r>
                  <a:rPr lang="pt-BR" i="1" dirty="0" smtClean="0"/>
                  <a:t>U(x</a:t>
                </a:r>
                <a:r>
                  <a:rPr lang="pt-BR" i="1" baseline="-25000" dirty="0" smtClean="0"/>
                  <a:t>i</a:t>
                </a:r>
                <a:r>
                  <a:rPr lang="pt-BR" i="1" dirty="0" smtClean="0"/>
                  <a:t>)</a:t>
                </a:r>
                <a:r>
                  <a:rPr lang="pt-BR" dirty="0" smtClean="0"/>
                  <a:t> = é o bem estar que a </a:t>
                </a:r>
                <a:r>
                  <a:rPr lang="pt-BR" u="sng" dirty="0" smtClean="0"/>
                  <a:t>sociedade</a:t>
                </a:r>
                <a:r>
                  <a:rPr lang="pt-BR" dirty="0" smtClean="0"/>
                  <a:t> associa a renda da i-</a:t>
                </a:r>
                <a:r>
                  <a:rPr lang="pt-BR" dirty="0" err="1" smtClean="0"/>
                  <a:t>ésima</a:t>
                </a:r>
                <a:r>
                  <a:rPr lang="pt-BR" dirty="0" smtClean="0"/>
                  <a:t> pessoa</a:t>
                </a:r>
              </a:p>
              <a:p>
                <a:pPr lvl="1"/>
                <a:r>
                  <a:rPr lang="pt-BR" dirty="0" smtClean="0"/>
                  <a:t>É simétrica: seu valor não é alterado por permutações de renda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 t="-1752" r="-2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074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Nível de renda equivalente numa distribuição igualitária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Nível de renda equivalente numa distribuição igualitária  = x* = é o nível de renda que cada um deveria receber para que o nível de bem-estar social fosse igual ao da distribuição observada</a:t>
            </a:r>
            <a:r>
              <a:rPr lang="pt-BR" dirty="0"/>
              <a:t> </a:t>
            </a:r>
            <a:endParaRPr lang="pt-BR" dirty="0" smtClean="0"/>
          </a:p>
          <a:p>
            <a:r>
              <a:rPr lang="pt-BR" dirty="0" smtClean="0"/>
              <a:t>Note que é x*, sem indexador i, porque a ideia é que todos recebam a mesma renda.</a:t>
            </a:r>
          </a:p>
        </p:txBody>
      </p:sp>
    </p:spTree>
    <p:extLst>
      <p:ext uri="{BB962C8B-B14F-4D97-AF65-F5344CB8AC3E}">
        <p14:creationId xmlns:p14="http://schemas.microsoft.com/office/powerpoint/2010/main" val="366952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renda equivalente numa distribuição igualitária e </a:t>
            </a:r>
            <a:r>
              <a:rPr lang="pt-BR" dirty="0" smtClean="0">
                <a:sym typeface="Symbol"/>
              </a:rPr>
              <a:t>a renda média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783357"/>
                <a:ext cx="8784976" cy="45259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𝑊</m:t>
                    </m:r>
                    <m:r>
                      <a:rPr lang="pt-BR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pt-BR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b="0" i="1" smtClean="0">
                            <a:latin typeface="Cambria Math"/>
                          </a:rPr>
                          <m:t>𝑖</m:t>
                        </m:r>
                        <m:r>
                          <a:rPr lang="pt-BR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pt-BR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pt-BR" b="0" i="1" smtClean="0">
                            <a:latin typeface="Cambria Math"/>
                          </a:rPr>
                          <m:t>𝑈</m:t>
                        </m:r>
                        <m:d>
                          <m:dPr>
                            <m:ctrlPr>
                              <a:rPr lang="pt-BR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pt-BR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pt-BR" b="0" i="1" smtClean="0">
                            <a:latin typeface="Cambria Math"/>
                          </a:rPr>
                          <m:t>=</m:t>
                        </m:r>
                        <m:nary>
                          <m:naryPr>
                            <m:chr m:val="∑"/>
                            <m:ctrlPr>
                              <a:rPr lang="pt-BR" b="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pt-BR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pt-BR" b="0" i="1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𝑈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pt-BR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pt-BR" b="0" i="1" smtClean="0">
                                    <a:latin typeface="Cambria Math"/>
                                  </a:rPr>
                                  <m:t>∗</m:t>
                                </m:r>
                              </m:sub>
                            </m:sSub>
                          </m:e>
                        </m:nary>
                      </m:e>
                    </m:nary>
                    <m:r>
                      <a:rPr lang="pt-BR" b="0" i="1" smtClean="0">
                        <a:latin typeface="Cambria Math"/>
                      </a:rPr>
                      <m:t>)=</m:t>
                    </m:r>
                    <m:r>
                      <a:rPr lang="pt-BR" b="0" i="1" smtClean="0">
                        <a:latin typeface="Cambria Math"/>
                      </a:rPr>
                      <m:t>𝑛𝑈</m:t>
                    </m:r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/>
                              </a:rPr>
                              <m:t>∗</m:t>
                            </m:r>
                          </m:sub>
                        </m:sSub>
                      </m:e>
                    </m:d>
                    <m:r>
                      <a:rPr lang="pt-BR" b="0" i="1" smtClean="0">
                        <a:latin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</a:rPr>
                      <m:t>𝑜𝑢</m:t>
                    </m:r>
                    <m:r>
                      <a:rPr lang="pt-BR" b="0" i="1" smtClean="0">
                        <a:latin typeface="Cambria Math"/>
                      </a:rPr>
                      <m:t> </m:t>
                    </m:r>
                  </m:oMath>
                </a14:m>
                <a:endParaRPr lang="pt-BR" b="0" dirty="0" smtClean="0"/>
              </a:p>
              <a:p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𝑈</m:t>
                    </m:r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/>
                              </a:rPr>
                              <m:t>∗</m:t>
                            </m:r>
                          </m:sub>
                        </m:sSub>
                      </m:e>
                    </m:d>
                    <m:r>
                      <a:rPr lang="pt-B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pt-BR" b="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pt-BR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pt-BR" b="0" i="1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𝑈</m:t>
                            </m:r>
                            <m:d>
                              <m:dPr>
                                <m:ctrlPr>
                                  <a:rPr lang="pt-BR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pt-B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num>
                      <m:den>
                        <m:r>
                          <a:rPr lang="pt-BR" b="0" i="1" smtClean="0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endParaRPr lang="pt-BR" b="0" dirty="0" smtClean="0"/>
              </a:p>
              <a:p>
                <a:r>
                  <a:rPr lang="pt-BR" dirty="0" smtClean="0"/>
                  <a:t>Se U(x</a:t>
                </a:r>
                <a:r>
                  <a:rPr lang="pt-BR" baseline="-25000" dirty="0" smtClean="0"/>
                  <a:t>i</a:t>
                </a:r>
                <a:r>
                  <a:rPr lang="pt-BR" dirty="0" smtClean="0"/>
                  <a:t>) for uma função côncava: x</a:t>
                </a:r>
                <a:r>
                  <a:rPr lang="pt-BR" baseline="-25000" dirty="0" smtClean="0"/>
                  <a:t>*</a:t>
                </a:r>
                <a:r>
                  <a:rPr lang="pt-BR" dirty="0" smtClean="0"/>
                  <a:t> &lt;= </a:t>
                </a:r>
                <a:r>
                  <a:rPr lang="pt-BR" dirty="0" smtClean="0">
                    <a:sym typeface="Symbol"/>
                  </a:rPr>
                  <a:t>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pt-BR" i="1" smtClean="0">
                                <a:latin typeface="Cambria Math"/>
                                <a:sym typeface="Symbol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pt-BR" b="0" i="1" smtClean="0">
                                <a:latin typeface="Cambria Math"/>
                                <a:sym typeface="Symbol"/>
                              </a:rPr>
                              <m:t>𝑖</m:t>
                            </m:r>
                            <m:r>
                              <a:rPr lang="pt-BR" b="0" i="1" smtClean="0">
                                <a:latin typeface="Cambria Math"/>
                                <a:sym typeface="Symbol"/>
                              </a:rPr>
                              <m:t>=1</m:t>
                            </m:r>
                          </m:sub>
                          <m:sup>
                            <m:r>
                              <a:rPr lang="pt-BR" b="0" i="1" smtClean="0">
                                <a:latin typeface="Cambria Math"/>
                                <a:sym typeface="Symbol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pt-BR" b="0" i="1" smtClean="0">
                                    <a:latin typeface="Cambria Math"/>
                                    <a:sym typeface="Symbol"/>
                                  </a:rPr>
                                </m:ctrlPr>
                              </m:sSubPr>
                              <m:e>
                                <m:r>
                                  <a:rPr lang="pt-BR" b="0" i="1" smtClean="0">
                                    <a:latin typeface="Cambria Math"/>
                                    <a:sym typeface="Symbol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pt-BR" b="0" i="1" smtClean="0">
                                    <a:latin typeface="Cambria Math"/>
                                    <a:sym typeface="Symbol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pt-BR" b="0" i="1" smtClean="0">
                            <a:latin typeface="Cambria Math"/>
                            <a:sym typeface="Symbol"/>
                          </a:rPr>
                          <m:t>𝑛</m:t>
                        </m:r>
                      </m:den>
                    </m:f>
                    <m:r>
                      <a:rPr lang="pt-BR" b="0" i="1" smtClean="0">
                        <a:latin typeface="Cambria Math"/>
                        <a:sym typeface="Symbol"/>
                      </a:rPr>
                      <m:t>,</m:t>
                    </m:r>
                  </m:oMath>
                </a14:m>
                <a:r>
                  <a:rPr lang="pt-BR" b="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b="0" i="0" smtClean="0">
                        <a:latin typeface="Cambria Math"/>
                        <a:sym typeface="Symbol"/>
                      </a:rPr>
                      <m:t>com</m:t>
                    </m:r>
                    <m:r>
                      <a:rPr lang="pt-BR" b="0" i="0" smtClean="0">
                        <a:latin typeface="Cambria Math"/>
                        <a:sym typeface="Symbol"/>
                      </a:rPr>
                      <m:t> </m:t>
                    </m:r>
                  </m:oMath>
                </a14:m>
                <a:r>
                  <a:rPr lang="pt-BR" b="0" dirty="0" smtClean="0"/>
                  <a:t>x</a:t>
                </a:r>
                <a:r>
                  <a:rPr lang="pt-BR" b="0" baseline="-25000" dirty="0" smtClean="0"/>
                  <a:t>*</a:t>
                </a:r>
                <a:r>
                  <a:rPr lang="pt-BR" b="0" dirty="0" smtClean="0"/>
                  <a:t>= </a:t>
                </a:r>
                <a:r>
                  <a:rPr lang="pt-BR" b="0" dirty="0" smtClean="0">
                    <a:sym typeface="Symbol"/>
                  </a:rPr>
                  <a:t> apenas quando todas as rendas são iguais.</a:t>
                </a:r>
                <a:endParaRPr lang="pt-BR" b="0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783357"/>
                <a:ext cx="8784976" cy="4525963"/>
              </a:xfrm>
              <a:blipFill rotWithShape="1">
                <a:blip r:embed="rId2" cstate="print"/>
                <a:stretch>
                  <a:fillRect l="-152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027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</a:t>
            </a:r>
            <a:r>
              <a:rPr lang="pt-BR" dirty="0"/>
              <a:t>í</a:t>
            </a:r>
            <a:r>
              <a:rPr lang="pt-BR" dirty="0" smtClean="0"/>
              <a:t>ndice de Atkinson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 cstate="print"/>
            <a:stretch>
              <a:fillRect l="-1630" r="-1407" b="-1213"/>
            </a:stretch>
          </a:blipFill>
        </p:spPr>
        <p:txBody>
          <a:bodyPr/>
          <a:lstStyle/>
          <a:p>
            <a:pPr>
              <a:buNone/>
            </a:pPr>
            <a:endParaRPr lang="pt-BR" dirty="0" smtClean="0">
              <a:noFill/>
            </a:endParaRPr>
          </a:p>
          <a:p>
            <a:endParaRPr lang="pt-BR" dirty="0" smtClean="0">
              <a:noFill/>
            </a:endParaRPr>
          </a:p>
          <a:p>
            <a:endParaRPr lang="pt-BR" dirty="0">
              <a:noFill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195736" y="3501008"/>
            <a:ext cx="100811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>
            <a:stCxn id="4" idx="3"/>
          </p:cNvCxnSpPr>
          <p:nvPr/>
        </p:nvCxnSpPr>
        <p:spPr>
          <a:xfrm>
            <a:off x="3203848" y="3681028"/>
            <a:ext cx="864096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4211960" y="386104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Renda total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195736" y="2996952"/>
            <a:ext cx="100811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de seta reta 9"/>
          <p:cNvCxnSpPr/>
          <p:nvPr/>
        </p:nvCxnSpPr>
        <p:spPr>
          <a:xfrm flipV="1">
            <a:off x="2987824" y="2996952"/>
            <a:ext cx="1224136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4355976" y="2636912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Renda total numa sociedade com renda equivalente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995936" y="5445224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numa distribuição igualitária.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9875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U(x</a:t>
            </a:r>
            <a:r>
              <a:rPr lang="pt-BR" baseline="-25000" dirty="0" smtClean="0"/>
              <a:t>i</a:t>
            </a:r>
            <a:r>
              <a:rPr lang="pt-BR" dirty="0" smtClean="0"/>
              <a:t>) = (x</a:t>
            </a:r>
            <a:r>
              <a:rPr lang="pt-BR" baseline="-25000" dirty="0" smtClean="0"/>
              <a:t>i</a:t>
            </a:r>
            <a:r>
              <a:rPr lang="pt-BR" dirty="0" smtClean="0"/>
              <a:t>)</a:t>
            </a:r>
            <a:r>
              <a:rPr lang="pt-BR" baseline="30000" dirty="0" smtClean="0"/>
              <a:t>1/2</a:t>
            </a:r>
            <a:r>
              <a:rPr lang="pt-BR" dirty="0" smtClean="0">
                <a:sym typeface="Wingdings" pitchFamily="2" charset="2"/>
              </a:rPr>
              <a:t> função côncava</a:t>
            </a:r>
          </a:p>
          <a:p>
            <a:endParaRPr lang="pt-BR" dirty="0" smtClean="0">
              <a:sym typeface="Wingdings" pitchFamily="2" charset="2"/>
            </a:endParaRPr>
          </a:p>
          <a:p>
            <a:endParaRPr lang="pt-BR" dirty="0" smtClean="0">
              <a:sym typeface="Wingdings" pitchFamily="2" charset="2"/>
            </a:endParaRPr>
          </a:p>
          <a:p>
            <a:endParaRPr lang="pt-BR" dirty="0" smtClean="0">
              <a:sym typeface="Wingdings" pitchFamily="2" charset="2"/>
            </a:endParaRPr>
          </a:p>
          <a:p>
            <a:endParaRPr lang="pt-BR" dirty="0" smtClean="0">
              <a:sym typeface="Wingdings" pitchFamily="2" charset="2"/>
            </a:endParaRPr>
          </a:p>
          <a:p>
            <a:r>
              <a:rPr lang="pt-BR" dirty="0" smtClean="0">
                <a:sym typeface="Wingdings" pitchFamily="2" charset="2"/>
              </a:rPr>
              <a:t>U(x*) = W/n = 24/6 = 4</a:t>
            </a:r>
          </a:p>
          <a:p>
            <a:endParaRPr lang="pt-BR" dirty="0" smtClean="0">
              <a:sym typeface="Wingdings" pitchFamily="2" charset="2"/>
            </a:endParaRPr>
          </a:p>
          <a:p>
            <a:endParaRPr lang="pt-BR" dirty="0" smtClean="0">
              <a:sym typeface="Wingdings" pitchFamily="2" charset="2"/>
            </a:endParaRPr>
          </a:p>
          <a:p>
            <a:endParaRPr lang="pt-BR" dirty="0" smtClean="0">
              <a:sym typeface="Wingdings" pitchFamily="2" charset="2"/>
            </a:endParaRPr>
          </a:p>
          <a:p>
            <a:endParaRPr lang="pt-BR" dirty="0" smtClean="0">
              <a:sym typeface="Wingdings" pitchFamily="2" charset="2"/>
            </a:endParaRPr>
          </a:p>
          <a:p>
            <a:endParaRPr lang="pt-BR" dirty="0" smtClean="0">
              <a:sym typeface="Wingdings" pitchFamily="2" charset="2"/>
            </a:endParaRPr>
          </a:p>
          <a:p>
            <a:endParaRPr lang="pt-BR" dirty="0" smtClean="0">
              <a:sym typeface="Wingdings" pitchFamily="2" charset="2"/>
            </a:endParaRPr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27584" y="2564904"/>
          <a:ext cx="6095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x</a:t>
                      </a:r>
                      <a:r>
                        <a:rPr lang="pt-BR" baseline="-25000" dirty="0" smtClean="0"/>
                        <a:t>i</a:t>
                      </a:r>
                      <a:endParaRPr lang="pt-B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/>
        </p:nvGraphicFramePr>
        <p:xfrm>
          <a:off x="827584" y="3717032"/>
          <a:ext cx="6944772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ção" r:id="rId3" imgW="2755800" imgH="228600" progId="Equation.3">
                  <p:embed/>
                </p:oleObj>
              </mc:Choice>
              <mc:Fallback>
                <p:oleObj name="Equação" r:id="rId3" imgW="27558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717032"/>
                        <a:ext cx="6944772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257547"/>
              </p:ext>
            </p:extLst>
          </p:nvPr>
        </p:nvGraphicFramePr>
        <p:xfrm>
          <a:off x="467544" y="5445224"/>
          <a:ext cx="791368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ção" r:id="rId5" imgW="3111480" imgH="291960" progId="Equation.3">
                  <p:embed/>
                </p:oleObj>
              </mc:Choice>
              <mc:Fallback>
                <p:oleObj name="Equação" r:id="rId5" imgW="3111480" imgH="291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5445224"/>
                        <a:ext cx="7913688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tângulo 6"/>
          <p:cNvSpPr/>
          <p:nvPr/>
        </p:nvSpPr>
        <p:spPr>
          <a:xfrm>
            <a:off x="7164288" y="5561530"/>
            <a:ext cx="1224136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U(x</a:t>
            </a:r>
            <a:r>
              <a:rPr lang="pt-BR" baseline="-25000" dirty="0" smtClean="0"/>
              <a:t>i</a:t>
            </a:r>
            <a:r>
              <a:rPr lang="pt-BR" dirty="0" smtClean="0"/>
              <a:t>) = (x</a:t>
            </a:r>
            <a:r>
              <a:rPr lang="pt-BR" baseline="-25000" dirty="0" smtClean="0"/>
              <a:t>i</a:t>
            </a:r>
            <a:r>
              <a:rPr lang="pt-BR" dirty="0" smtClean="0"/>
              <a:t>)</a:t>
            </a:r>
            <a:r>
              <a:rPr lang="pt-BR" baseline="30000" dirty="0" smtClean="0"/>
              <a:t>1/2</a:t>
            </a:r>
            <a:r>
              <a:rPr lang="pt-BR" dirty="0" smtClean="0">
                <a:sym typeface="Wingdings" pitchFamily="2" charset="2"/>
              </a:rPr>
              <a:t> função côncava</a:t>
            </a:r>
          </a:p>
          <a:p>
            <a:endParaRPr lang="pt-BR" dirty="0" smtClean="0">
              <a:sym typeface="Wingdings" pitchFamily="2" charset="2"/>
            </a:endParaRPr>
          </a:p>
          <a:p>
            <a:endParaRPr lang="pt-BR" dirty="0" smtClean="0">
              <a:sym typeface="Wingdings" pitchFamily="2" charset="2"/>
            </a:endParaRPr>
          </a:p>
          <a:p>
            <a:endParaRPr lang="pt-BR" dirty="0" smtClean="0">
              <a:sym typeface="Wingdings" pitchFamily="2" charset="2"/>
            </a:endParaRPr>
          </a:p>
          <a:p>
            <a:endParaRPr lang="pt-BR" dirty="0" smtClean="0">
              <a:sym typeface="Wingdings" pitchFamily="2" charset="2"/>
            </a:endParaRPr>
          </a:p>
          <a:p>
            <a:endParaRPr lang="pt-BR" dirty="0" smtClean="0">
              <a:sym typeface="Wingdings" pitchFamily="2" charset="2"/>
            </a:endParaRPr>
          </a:p>
          <a:p>
            <a:endParaRPr lang="pt-BR" dirty="0" smtClean="0">
              <a:sym typeface="Wingdings" pitchFamily="2" charset="2"/>
            </a:endParaRPr>
          </a:p>
          <a:p>
            <a:endParaRPr lang="pt-BR" dirty="0" smtClean="0">
              <a:sym typeface="Wingdings" pitchFamily="2" charset="2"/>
            </a:endParaRPr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27584" y="2564904"/>
          <a:ext cx="6095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x</a:t>
                      </a:r>
                      <a:r>
                        <a:rPr lang="pt-BR" baseline="-25000" dirty="0" smtClean="0"/>
                        <a:t>i</a:t>
                      </a:r>
                      <a:endParaRPr lang="pt-B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468313" y="3695601"/>
          <a:ext cx="7364412" cy="232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ção" r:id="rId3" imgW="2895480" imgH="914400" progId="Equation.3">
                  <p:embed/>
                </p:oleObj>
              </mc:Choice>
              <mc:Fallback>
                <p:oleObj name="Equação" r:id="rId3" imgW="2895480" imgH="914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695601"/>
                        <a:ext cx="7364412" cy="2325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Renda total em uma sociedade igualitária = 16*6 = 96</a:t>
            </a:r>
          </a:p>
          <a:p>
            <a:r>
              <a:rPr lang="pt-BR" dirty="0" smtClean="0"/>
              <a:t>Renda total nessa sociedade = 110</a:t>
            </a:r>
          </a:p>
          <a:p>
            <a:endParaRPr lang="pt-BR" dirty="0" smtClean="0">
              <a:sym typeface="Wingdings" pitchFamily="2" charset="2"/>
            </a:endParaRPr>
          </a:p>
          <a:p>
            <a:endParaRPr lang="pt-BR" dirty="0" smtClean="0">
              <a:sym typeface="Wingdings" pitchFamily="2" charset="2"/>
            </a:endParaRPr>
          </a:p>
          <a:p>
            <a:r>
              <a:rPr lang="pt-BR" dirty="0" smtClean="0">
                <a:sym typeface="Wingdings" pitchFamily="2" charset="2"/>
              </a:rPr>
              <a:t>Eu precisaria de 87% da renda total da sociedade para ter uma sociedade igualitária com o mesmo nível de bem-estar observado </a:t>
            </a:r>
          </a:p>
          <a:p>
            <a:endParaRPr lang="pt-BR" dirty="0" smtClean="0">
              <a:sym typeface="Wingdings" pitchFamily="2" charset="2"/>
            </a:endParaRPr>
          </a:p>
          <a:p>
            <a:endParaRPr lang="pt-BR" dirty="0" smtClean="0">
              <a:sym typeface="Wingdings" pitchFamily="2" charset="2"/>
            </a:endParaRPr>
          </a:p>
          <a:p>
            <a:endParaRPr lang="pt-BR" dirty="0" smtClean="0">
              <a:sym typeface="Wingdings" pitchFamily="2" charset="2"/>
            </a:endParaRPr>
          </a:p>
          <a:p>
            <a:endParaRPr lang="pt-BR" dirty="0" smtClean="0">
              <a:sym typeface="Wingdings" pitchFamily="2" charset="2"/>
            </a:endParaRPr>
          </a:p>
          <a:p>
            <a:endParaRPr lang="pt-BR" dirty="0" smtClean="0">
              <a:sym typeface="Wingdings" pitchFamily="2" charset="2"/>
            </a:endParaRPr>
          </a:p>
          <a:p>
            <a:endParaRPr lang="pt-BR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899592" y="3429000"/>
          <a:ext cx="4360862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ção" r:id="rId3" imgW="1714320" imgH="393480" progId="Equation.3">
                  <p:embed/>
                </p:oleObj>
              </mc:Choice>
              <mc:Fallback>
                <p:oleObj name="Equação" r:id="rId3" imgW="171432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429000"/>
                        <a:ext cx="4360862" cy="1001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índice de Atkinson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Para obter o índice de Atkinson é necessária estabelecer uma forma funcional para U(x</a:t>
            </a:r>
            <a:r>
              <a:rPr lang="pt-BR" baseline="-25000" dirty="0" smtClean="0"/>
              <a:t>i</a:t>
            </a:r>
            <a:r>
              <a:rPr lang="pt-BR" dirty="0" smtClean="0"/>
              <a:t>)</a:t>
            </a:r>
          </a:p>
          <a:p>
            <a:r>
              <a:rPr lang="pt-BR" dirty="0" smtClean="0"/>
              <a:t>Vamos admitir que o bem-estar marginal é inversamente proporcional a x</a:t>
            </a:r>
            <a:r>
              <a:rPr lang="pt-BR" baseline="-25000" dirty="0" smtClean="0"/>
              <a:t>i</a:t>
            </a:r>
            <a:r>
              <a:rPr lang="pt-BR" baseline="30000" dirty="0" smtClean="0">
                <a:sym typeface="Symbol"/>
              </a:rPr>
              <a:t></a:t>
            </a:r>
            <a:r>
              <a:rPr lang="pt-BR" dirty="0" smtClean="0">
                <a:sym typeface="Symbol"/>
              </a:rPr>
              <a:t>:</a:t>
            </a:r>
          </a:p>
          <a:p>
            <a:endParaRPr lang="pt-BR" dirty="0" smtClean="0">
              <a:sym typeface="Symbol"/>
            </a:endParaRPr>
          </a:p>
          <a:p>
            <a:endParaRPr lang="pt-BR" dirty="0" smtClean="0">
              <a:sym typeface="Symbol"/>
            </a:endParaRPr>
          </a:p>
          <a:p>
            <a:r>
              <a:rPr lang="pt-BR" dirty="0" smtClean="0">
                <a:sym typeface="Symbol"/>
              </a:rPr>
              <a:t>Com os parâmetros positivos, garantimos que  o benefício marginal é decrescente e, que portanto, a função U(x</a:t>
            </a:r>
            <a:r>
              <a:rPr lang="pt-BR" baseline="-25000" dirty="0" smtClean="0">
                <a:sym typeface="Symbol"/>
              </a:rPr>
              <a:t>i</a:t>
            </a:r>
            <a:r>
              <a:rPr lang="pt-BR" dirty="0" smtClean="0">
                <a:sym typeface="Symbol"/>
              </a:rPr>
              <a:t>) é côncava.</a:t>
            </a:r>
          </a:p>
          <a:p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703956" y="3599036"/>
          <a:ext cx="4156076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ção" r:id="rId3" imgW="1701720" imgH="431640" progId="Equation.3">
                  <p:embed/>
                </p:oleObj>
              </mc:Choice>
              <mc:Fallback>
                <p:oleObj name="Equação" r:id="rId3" imgW="170172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956" y="3599036"/>
                        <a:ext cx="4156076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Estrela de 5 pontas 4"/>
          <p:cNvSpPr/>
          <p:nvPr/>
        </p:nvSpPr>
        <p:spPr>
          <a:xfrm>
            <a:off x="5004048" y="3789040"/>
            <a:ext cx="576064" cy="504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605</Words>
  <Application>Microsoft Office PowerPoint</Application>
  <PresentationFormat>Apresentação na tela (4:3)</PresentationFormat>
  <Paragraphs>113</Paragraphs>
  <Slides>16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16</vt:i4>
      </vt:variant>
    </vt:vector>
  </HeadingPairs>
  <TitlesOfParts>
    <vt:vector size="19" baseType="lpstr">
      <vt:lpstr>Tema do Office</vt:lpstr>
      <vt:lpstr>Equação</vt:lpstr>
      <vt:lpstr>Microsoft Equation 3.0</vt:lpstr>
      <vt:lpstr>O Índice de Atkison</vt:lpstr>
      <vt:lpstr>Função de bem-estar social</vt:lpstr>
      <vt:lpstr>Nível de renda equivalente numa distribuição igualitária</vt:lpstr>
      <vt:lpstr>renda equivalente numa distribuição igualitária e a renda média</vt:lpstr>
      <vt:lpstr>O índice de Atkinson</vt:lpstr>
      <vt:lpstr>Exemplo</vt:lpstr>
      <vt:lpstr>Exemplo</vt:lpstr>
      <vt:lpstr>Exemplo</vt:lpstr>
      <vt:lpstr>O índice de Atkinson</vt:lpstr>
      <vt:lpstr>O índice de Atkinson</vt:lpstr>
      <vt:lpstr>O índice de Atkinson</vt:lpstr>
      <vt:lpstr>O índice de Atkinson</vt:lpstr>
      <vt:lpstr>Casos particulares</vt:lpstr>
      <vt:lpstr>Casos particulares</vt:lpstr>
      <vt:lpstr>Exercício</vt:lpstr>
      <vt:lpstr>Índice de Atkinson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Entropia da distribuição</dc:title>
  <dc:creator>Elaine</dc:creator>
  <cp:lastModifiedBy>Elaine</cp:lastModifiedBy>
  <cp:revision>22</cp:revision>
  <dcterms:created xsi:type="dcterms:W3CDTF">2015-05-13T13:41:14Z</dcterms:created>
  <dcterms:modified xsi:type="dcterms:W3CDTF">2015-05-15T01:59:36Z</dcterms:modified>
</cp:coreProperties>
</file>