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5"/>
  </p:notesMasterIdLst>
  <p:sldIdLst>
    <p:sldId id="256" r:id="rId2"/>
    <p:sldId id="257" r:id="rId3"/>
    <p:sldId id="288" r:id="rId4"/>
    <p:sldId id="269" r:id="rId5"/>
    <p:sldId id="260" r:id="rId6"/>
    <p:sldId id="273" r:id="rId7"/>
    <p:sldId id="272" r:id="rId8"/>
    <p:sldId id="274" r:id="rId9"/>
    <p:sldId id="275" r:id="rId10"/>
    <p:sldId id="278" r:id="rId11"/>
    <p:sldId id="281" r:id="rId12"/>
    <p:sldId id="289" r:id="rId13"/>
    <p:sldId id="261" r:id="rId14"/>
    <p:sldId id="280" r:id="rId15"/>
    <p:sldId id="279" r:id="rId16"/>
    <p:sldId id="277" r:id="rId17"/>
    <p:sldId id="266" r:id="rId18"/>
    <p:sldId id="268" r:id="rId19"/>
    <p:sldId id="283" r:id="rId20"/>
    <p:sldId id="284" r:id="rId21"/>
    <p:sldId id="285" r:id="rId22"/>
    <p:sldId id="286" r:id="rId23"/>
    <p:sldId id="290" r:id="rId24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olange" initials="s" lastIdx="15" clrIdx="0">
    <p:extLst>
      <p:ext uri="{19B8F6BF-5375-455C-9EA6-DF929625EA0E}">
        <p15:presenceInfo xmlns:p15="http://schemas.microsoft.com/office/powerpoint/2012/main" userId="solange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7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79911B-CF90-44D0-AFF4-D8FAC24B125D}" type="datetimeFigureOut">
              <a:rPr lang="en-GB" smtClean="0"/>
              <a:t>05/06/2018</a:t>
            </a:fld>
            <a:endParaRPr lang="en-GB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GB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1FB0B9-155B-4E1C-AC06-BE8D54F6A9F4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86056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1FB0B9-155B-4E1C-AC06-BE8D54F6A9F4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652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1FB0B9-155B-4E1C-AC06-BE8D54F6A9F4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33381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1FB0B9-155B-4E1C-AC06-BE8D54F6A9F4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74596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1FB0B9-155B-4E1C-AC06-BE8D54F6A9F4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58612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1712935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pt-BR" dirty="0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516520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26F93-5B2F-4A20-BD2A-91448E15A93B}" type="datetimeFigureOut">
              <a:rPr lang="pt-BR" smtClean="0"/>
              <a:t>05/06/2018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35B74-FF0E-4D20-AA6C-50071789F27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835602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26F93-5B2F-4A20-BD2A-91448E15A93B}" type="datetimeFigureOut">
              <a:rPr lang="pt-BR" smtClean="0"/>
              <a:t>05/06/2018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35B74-FF0E-4D20-AA6C-50071789F27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256902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26F93-5B2F-4A20-BD2A-91448E15A93B}" type="datetimeFigureOut">
              <a:rPr lang="pt-BR" smtClean="0"/>
              <a:t>05/06/2018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35B74-FF0E-4D20-AA6C-50071789F27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10476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205" y="1093154"/>
            <a:ext cx="9038745" cy="5203235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26F93-5B2F-4A20-BD2A-91448E15A93B}" type="datetimeFigureOut">
              <a:rPr lang="pt-BR" smtClean="0"/>
              <a:t>05/06/2018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35B74-FF0E-4D20-AA6C-50071789F27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496099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0"/>
            <a:ext cx="7886700" cy="2086008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pt-BR" dirty="0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26F93-5B2F-4A20-BD2A-91448E15A93B}" type="datetimeFigureOut">
              <a:rPr lang="pt-BR" smtClean="0"/>
              <a:t>05/06/2018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35B74-FF0E-4D20-AA6C-50071789F27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350144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205" y="922749"/>
            <a:ext cx="4455645" cy="5372796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922749"/>
            <a:ext cx="4468800" cy="5372796"/>
          </a:xfrm>
        </p:spPr>
        <p:txBody>
          <a:bodyPr/>
          <a:lstStyle/>
          <a:p>
            <a:pPr lvl="0"/>
            <a:r>
              <a:rPr lang="pt-BR" dirty="0" smtClean="0"/>
              <a:t>Editar estilos de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26F93-5B2F-4A20-BD2A-91448E15A93B}" type="datetimeFigureOut">
              <a:rPr lang="pt-BR" smtClean="0"/>
              <a:t>05/06/2018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35B74-FF0E-4D20-AA6C-50071789F27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807359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502" y="0"/>
            <a:ext cx="9006496" cy="828881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502" y="1076147"/>
            <a:ext cx="44144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502" y="1986929"/>
            <a:ext cx="4415680" cy="4317618"/>
          </a:xfrm>
        </p:spPr>
        <p:txBody>
          <a:bodyPr/>
          <a:lstStyle/>
          <a:p>
            <a:pPr lvl="0"/>
            <a:r>
              <a:rPr lang="pt-BR" dirty="0" smtClean="0"/>
              <a:t>Editar estilos de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7959" y="1076147"/>
            <a:ext cx="4461039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986929"/>
            <a:ext cx="4459848" cy="431761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26F93-5B2F-4A20-BD2A-91448E15A93B}" type="datetimeFigureOut">
              <a:rPr lang="pt-BR" smtClean="0"/>
              <a:t>05/06/2018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35B74-FF0E-4D20-AA6C-50071789F27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98606745"/>
      </p:ext>
    </p:extLst>
  </p:cSld>
  <p:clrMapOvr>
    <a:masterClrMapping/>
  </p:clrMapOvr>
  <p:timing>
    <p:tnLst>
      <p:par>
        <p:cTn id="1" dur="indefinite" restart="never" nodeType="tmRoot"/>
      </p:par>
    </p:tnLst>
  </p:timing>
  <p:extLst>
    <p:ext uri="{DCECCB84-F9BA-43D5-87BE-67443E8EF086}">
      <p15:sldGuideLst xmlns:p15="http://schemas.microsoft.com/office/powerpoint/2012/main">
        <p15:guide id="1" orient="horz" pos="527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26F93-5B2F-4A20-BD2A-91448E15A93B}" type="datetimeFigureOut">
              <a:rPr lang="pt-BR" smtClean="0"/>
              <a:t>05/06/2018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35B74-FF0E-4D20-AA6C-50071789F27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18441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26F93-5B2F-4A20-BD2A-91448E15A93B}" type="datetimeFigureOut">
              <a:rPr lang="pt-BR" smtClean="0"/>
              <a:t>05/06/2018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35B74-FF0E-4D20-AA6C-50071789F27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033541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529" y="0"/>
            <a:ext cx="365732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0731" y="128028"/>
            <a:ext cx="5195825" cy="617651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6529" y="1686139"/>
            <a:ext cx="3657323" cy="4618407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26F93-5B2F-4A20-BD2A-91448E15A93B}" type="datetimeFigureOut">
              <a:rPr lang="pt-BR" smtClean="0"/>
              <a:t>05/06/2018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35B74-FF0E-4D20-AA6C-50071789F27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703120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449" y="10315"/>
            <a:ext cx="371528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6200" y="73026"/>
            <a:ext cx="5257800" cy="621777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449" y="1706765"/>
            <a:ext cx="3715280" cy="458403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26F93-5B2F-4A20-BD2A-91448E15A93B}" type="datetimeFigureOut">
              <a:rPr lang="pt-BR" smtClean="0"/>
              <a:t>05/06/2018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35B74-FF0E-4D20-AA6C-50071789F27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305471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9205" y="0"/>
            <a:ext cx="9038745" cy="7433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205" y="1093154"/>
            <a:ext cx="9038745" cy="52032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A26F93-5B2F-4A20-BD2A-91448E15A93B}" type="datetimeFigureOut">
              <a:rPr lang="pt-BR" smtClean="0"/>
              <a:t>05/06/2018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35B74-FF0E-4D20-AA6C-50071789F278}" type="slidenum">
              <a:rPr lang="pt-BR" smtClean="0"/>
              <a:t>‹nº›</a:t>
            </a:fld>
            <a:endParaRPr lang="pt-BR"/>
          </a:p>
        </p:txBody>
      </p:sp>
      <p:cxnSp>
        <p:nvCxnSpPr>
          <p:cNvPr id="7" name="Conector reto 6"/>
          <p:cNvCxnSpPr/>
          <p:nvPr userDrawn="1"/>
        </p:nvCxnSpPr>
        <p:spPr>
          <a:xfrm>
            <a:off x="0" y="6296390"/>
            <a:ext cx="91440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2317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ccountingforsustainability.org/en/index.html" TargetMode="External"/><Relationship Id="rId2" Type="http://schemas.openxmlformats.org/officeDocument/2006/relationships/hyperlink" Target="http://integratedreporting.org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relatointegradobrasil.com.br/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mfbovespa.com.br/pt_br/institucional/sustentabilidade/nas-empresas/relate-ou-explique/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relatointegradobrasil.com.br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RELATO INTEGRADO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4256109"/>
            <a:ext cx="6858000" cy="1655762"/>
          </a:xfrm>
        </p:spPr>
        <p:txBody>
          <a:bodyPr>
            <a:normAutofit fontScale="77500" lnSpcReduction="20000"/>
          </a:bodyPr>
          <a:lstStyle/>
          <a:p>
            <a:r>
              <a:rPr lang="pt-BR" dirty="0" smtClean="0"/>
              <a:t>Conteúdo da disciplina </a:t>
            </a:r>
          </a:p>
          <a:p>
            <a:r>
              <a:rPr lang="pt-BR" b="1" dirty="0" smtClean="0"/>
              <a:t>RCC 0114 - Contabilidade e Responsabilidade Social</a:t>
            </a:r>
          </a:p>
          <a:p>
            <a:r>
              <a:rPr lang="pt-BR" dirty="0" smtClean="0"/>
              <a:t>FEA USP Ribeirão Preto SP</a:t>
            </a:r>
          </a:p>
          <a:p>
            <a:r>
              <a:rPr lang="pt-BR" dirty="0" err="1" smtClean="0"/>
              <a:t>Profa</a:t>
            </a:r>
            <a:r>
              <a:rPr lang="pt-BR" dirty="0" smtClean="0"/>
              <a:t> Solange Garcia</a:t>
            </a:r>
          </a:p>
          <a:p>
            <a:r>
              <a:rPr lang="pt-BR" dirty="0" smtClean="0"/>
              <a:t>1º. Semestre de 2018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96754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Processo de Geração de Valor</a:t>
            </a:r>
            <a:endParaRPr lang="en-GB" dirty="0"/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37849"/>
            <a:ext cx="9144000" cy="54512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8304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O que é?</a:t>
            </a:r>
            <a:endParaRPr lang="en-GB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49623" y="1093155"/>
            <a:ext cx="8364071" cy="5146280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spcBef>
                <a:spcPts val="600"/>
              </a:spcBef>
              <a:buNone/>
            </a:pPr>
            <a:r>
              <a:rPr lang="pt-BR" b="1" i="1" dirty="0" smtClean="0"/>
              <a:t>Relatório </a:t>
            </a:r>
            <a:r>
              <a:rPr lang="pt-BR" b="1" i="1" dirty="0"/>
              <a:t>integrado</a:t>
            </a:r>
            <a:r>
              <a:rPr lang="pt-BR" i="1" dirty="0"/>
              <a:t>: </a:t>
            </a:r>
            <a:r>
              <a:rPr lang="pt-BR" dirty="0" smtClean="0"/>
              <a:t>É </a:t>
            </a:r>
            <a:r>
              <a:rPr lang="pt-BR" dirty="0"/>
              <a:t>um relatório </a:t>
            </a:r>
            <a:r>
              <a:rPr lang="pt-BR" dirty="0" smtClean="0">
                <a:solidFill>
                  <a:srgbClr val="00B0F0"/>
                </a:solidFill>
              </a:rPr>
              <a:t>conciso</a:t>
            </a:r>
            <a:r>
              <a:rPr lang="pt-BR" dirty="0" smtClean="0"/>
              <a:t> sobre </a:t>
            </a:r>
            <a:r>
              <a:rPr lang="pt-BR" dirty="0"/>
              <a:t>como a estratégia, a governança, </a:t>
            </a:r>
            <a:r>
              <a:rPr lang="pt-BR" dirty="0" smtClean="0"/>
              <a:t>o desempenho </a:t>
            </a:r>
            <a:r>
              <a:rPr lang="pt-BR" dirty="0"/>
              <a:t>e as </a:t>
            </a:r>
            <a:r>
              <a:rPr lang="pt-BR" dirty="0" smtClean="0"/>
              <a:t>perspectivas </a:t>
            </a:r>
            <a:r>
              <a:rPr lang="pt-BR" dirty="0"/>
              <a:t>de </a:t>
            </a:r>
            <a:r>
              <a:rPr lang="pt-BR" dirty="0" smtClean="0"/>
              <a:t>uma organização</a:t>
            </a:r>
            <a:r>
              <a:rPr lang="pt-BR" dirty="0"/>
              <a:t>, no âmbito de seu </a:t>
            </a:r>
            <a:r>
              <a:rPr lang="pt-BR" dirty="0" smtClean="0"/>
              <a:t>ambiente externo</a:t>
            </a:r>
            <a:r>
              <a:rPr lang="pt-BR" dirty="0"/>
              <a:t>, levam à </a:t>
            </a:r>
            <a:r>
              <a:rPr lang="pt-BR" dirty="0">
                <a:solidFill>
                  <a:srgbClr val="00B0F0"/>
                </a:solidFill>
              </a:rPr>
              <a:t>geração de valor </a:t>
            </a:r>
            <a:r>
              <a:rPr lang="pt-BR" dirty="0"/>
              <a:t>em curto</a:t>
            </a:r>
            <a:r>
              <a:rPr lang="pt-BR" dirty="0" smtClean="0"/>
              <a:t>, </a:t>
            </a:r>
            <a:r>
              <a:rPr lang="en-GB" dirty="0" err="1" smtClean="0"/>
              <a:t>médio</a:t>
            </a:r>
            <a:r>
              <a:rPr lang="en-GB" dirty="0" smtClean="0"/>
              <a:t> </a:t>
            </a:r>
            <a:r>
              <a:rPr lang="en-GB" dirty="0"/>
              <a:t>e </a:t>
            </a:r>
            <a:r>
              <a:rPr lang="en-GB" dirty="0" err="1"/>
              <a:t>longo</a:t>
            </a:r>
            <a:r>
              <a:rPr lang="en-GB" dirty="0"/>
              <a:t> </a:t>
            </a:r>
            <a:r>
              <a:rPr lang="en-GB" dirty="0" err="1"/>
              <a:t>prazo</a:t>
            </a:r>
            <a:r>
              <a:rPr lang="en-GB" dirty="0"/>
              <a:t>.</a:t>
            </a:r>
          </a:p>
          <a:p>
            <a:pPr marL="0" indent="0">
              <a:lnSpc>
                <a:spcPct val="150000"/>
              </a:lnSpc>
              <a:spcBef>
                <a:spcPts val="600"/>
              </a:spcBef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60774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472615"/>
            <a:ext cx="7886700" cy="2068880"/>
          </a:xfrm>
        </p:spPr>
        <p:txBody>
          <a:bodyPr/>
          <a:lstStyle/>
          <a:p>
            <a:r>
              <a:rPr lang="pt-BR" dirty="0" smtClean="0"/>
              <a:t>Relato Integrado</a:t>
            </a:r>
            <a:endParaRPr lang="en-GB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3888" y="3500258"/>
            <a:ext cx="7886700" cy="520418"/>
          </a:xfrm>
        </p:spPr>
        <p:txBody>
          <a:bodyPr>
            <a:normAutofit fontScale="92500" lnSpcReduction="10000"/>
          </a:bodyPr>
          <a:lstStyle/>
          <a:p>
            <a:r>
              <a:rPr lang="pt-BR" sz="3600" dirty="0" smtClean="0"/>
              <a:t>Estrutura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1777257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sz="4000" dirty="0" smtClean="0"/>
              <a:t>Estrutura Internacional para Relato Integrado</a:t>
            </a:r>
            <a:endParaRPr lang="en-GB" sz="40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9205" y="1062318"/>
            <a:ext cx="9038745" cy="5234071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6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pt-BR" sz="2400" dirty="0"/>
              <a:t>A estrutura </a:t>
            </a:r>
            <a:r>
              <a:rPr lang="pt-BR" sz="2400" dirty="0" smtClean="0"/>
              <a:t>proposta contém </a:t>
            </a:r>
            <a:r>
              <a:rPr lang="pt-BR" sz="2400" dirty="0"/>
              <a:t>7 </a:t>
            </a:r>
            <a:r>
              <a:rPr lang="pt-BR" sz="2400" dirty="0" smtClean="0"/>
              <a:t>Princípios Básicos </a:t>
            </a:r>
            <a:r>
              <a:rPr lang="pt-BR" sz="2400" dirty="0"/>
              <a:t>e 8 </a:t>
            </a:r>
            <a:r>
              <a:rPr lang="pt-BR" sz="2400" dirty="0" smtClean="0"/>
              <a:t>Elementos </a:t>
            </a:r>
            <a:r>
              <a:rPr lang="pt-BR" sz="2400" dirty="0"/>
              <a:t>de </a:t>
            </a:r>
            <a:r>
              <a:rPr lang="pt-BR" sz="2400" dirty="0" err="1" smtClean="0"/>
              <a:t>Contéudo</a:t>
            </a:r>
            <a:r>
              <a:rPr lang="pt-BR" sz="2400" dirty="0"/>
              <a:t> </a:t>
            </a:r>
            <a:r>
              <a:rPr lang="pt-BR" sz="2400" dirty="0" smtClean="0"/>
              <a:t>para guiar a </a:t>
            </a:r>
            <a:r>
              <a:rPr lang="pt-BR" sz="2400" dirty="0" smtClean="0">
                <a:solidFill>
                  <a:srgbClr val="00B0F0"/>
                </a:solidFill>
              </a:rPr>
              <a:t>elaboração do relatório integrado </a:t>
            </a:r>
            <a:r>
              <a:rPr lang="pt-BR" sz="2400" dirty="0"/>
              <a:t>e explicar </a:t>
            </a:r>
            <a:r>
              <a:rPr lang="pt-BR" sz="2400" dirty="0" smtClean="0"/>
              <a:t>os conceitos </a:t>
            </a:r>
            <a:r>
              <a:rPr lang="en-GB" sz="2400" dirty="0" err="1" smtClean="0"/>
              <a:t>fundamentais</a:t>
            </a:r>
            <a:r>
              <a:rPr lang="en-GB" sz="2400" dirty="0" smtClean="0"/>
              <a:t> </a:t>
            </a:r>
            <a:r>
              <a:rPr lang="en-GB" sz="2400" dirty="0"/>
              <a:t>que </a:t>
            </a:r>
            <a:r>
              <a:rPr lang="en-GB" sz="2400" dirty="0" err="1"/>
              <a:t>os</a:t>
            </a:r>
            <a:r>
              <a:rPr lang="en-GB" sz="2400" dirty="0"/>
              <a:t> </a:t>
            </a:r>
            <a:r>
              <a:rPr lang="en-GB" sz="2400" dirty="0" err="1" smtClean="0"/>
              <a:t>sustentam</a:t>
            </a:r>
            <a:r>
              <a:rPr lang="en-GB" sz="2400" dirty="0" smtClean="0"/>
              <a:t>;</a:t>
            </a:r>
            <a:endParaRPr lang="pt-BR" sz="2400" dirty="0"/>
          </a:p>
          <a:p>
            <a:pPr>
              <a:lnSpc>
                <a:spcPct val="16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pt-BR" sz="2400" dirty="0" smtClean="0"/>
              <a:t>O relatório explica </a:t>
            </a:r>
            <a:r>
              <a:rPr lang="pt-BR" sz="2400" dirty="0"/>
              <a:t>como </a:t>
            </a:r>
            <a:r>
              <a:rPr lang="pt-BR" sz="2400" dirty="0" smtClean="0"/>
              <a:t>uma organização </a:t>
            </a:r>
            <a:r>
              <a:rPr lang="pt-BR" sz="2400" dirty="0"/>
              <a:t>gera valor ao longo do tempo</a:t>
            </a:r>
            <a:r>
              <a:rPr lang="pt-BR" sz="2400" dirty="0" smtClean="0"/>
              <a:t>. Valor </a:t>
            </a:r>
            <a:r>
              <a:rPr lang="pt-BR" sz="2400" dirty="0">
                <a:solidFill>
                  <a:srgbClr val="00B0F0"/>
                </a:solidFill>
              </a:rPr>
              <a:t>não é gerado apenas pela </a:t>
            </a:r>
            <a:r>
              <a:rPr lang="pt-BR" sz="2400" dirty="0" smtClean="0">
                <a:solidFill>
                  <a:srgbClr val="00B0F0"/>
                </a:solidFill>
              </a:rPr>
              <a:t>organização </a:t>
            </a:r>
            <a:r>
              <a:rPr lang="pt-BR" sz="2400" dirty="0" smtClean="0"/>
              <a:t>ou </a:t>
            </a:r>
            <a:r>
              <a:rPr lang="pt-BR" sz="2400" dirty="0"/>
              <a:t>dentro dela. </a:t>
            </a:r>
            <a:r>
              <a:rPr lang="pt-BR" sz="2400" dirty="0" smtClean="0"/>
              <a:t>É i</a:t>
            </a:r>
            <a:r>
              <a:rPr lang="en-GB" sz="2400" dirty="0" err="1" smtClean="0"/>
              <a:t>nfluenciado</a:t>
            </a:r>
            <a:r>
              <a:rPr lang="en-GB" sz="2400" dirty="0" smtClean="0"/>
              <a:t> </a:t>
            </a:r>
            <a:r>
              <a:rPr lang="en-GB" sz="2400" dirty="0" err="1"/>
              <a:t>pelo</a:t>
            </a:r>
            <a:r>
              <a:rPr lang="en-GB" sz="2400" dirty="0"/>
              <a:t> </a:t>
            </a:r>
            <a:r>
              <a:rPr lang="en-GB" sz="2400" dirty="0" err="1"/>
              <a:t>ambiente</a:t>
            </a:r>
            <a:r>
              <a:rPr lang="en-GB" sz="2400" dirty="0"/>
              <a:t> </a:t>
            </a:r>
            <a:r>
              <a:rPr lang="en-GB" sz="2400" dirty="0" err="1" smtClean="0"/>
              <a:t>externo</a:t>
            </a:r>
            <a:r>
              <a:rPr lang="en-GB" sz="2400" dirty="0" smtClean="0"/>
              <a:t>; c</a:t>
            </a:r>
            <a:r>
              <a:rPr lang="pt-BR" sz="2400" dirty="0" err="1" smtClean="0"/>
              <a:t>riado</a:t>
            </a:r>
            <a:r>
              <a:rPr lang="pt-BR" sz="2400" dirty="0" smtClean="0"/>
              <a:t> </a:t>
            </a:r>
            <a:r>
              <a:rPr lang="pt-BR" sz="2400" dirty="0"/>
              <a:t>por meio das relações com as </a:t>
            </a:r>
            <a:r>
              <a:rPr lang="pt-BR" sz="2400" dirty="0" smtClean="0"/>
              <a:t>partes </a:t>
            </a:r>
            <a:r>
              <a:rPr lang="en-GB" sz="2400" dirty="0" err="1" smtClean="0"/>
              <a:t>interessadas</a:t>
            </a:r>
            <a:r>
              <a:rPr lang="en-GB" sz="2400" dirty="0" smtClean="0"/>
              <a:t> e </a:t>
            </a:r>
            <a:r>
              <a:rPr lang="en-GB" sz="2400" dirty="0" err="1" smtClean="0"/>
              <a:t>depende</a:t>
            </a:r>
            <a:r>
              <a:rPr lang="en-GB" sz="2400" dirty="0" smtClean="0"/>
              <a:t> </a:t>
            </a:r>
            <a:r>
              <a:rPr lang="en-GB" sz="2400" dirty="0"/>
              <a:t>de </a:t>
            </a:r>
            <a:r>
              <a:rPr lang="en-GB" sz="2400" dirty="0" err="1"/>
              <a:t>diversos</a:t>
            </a:r>
            <a:r>
              <a:rPr lang="en-GB" sz="2400" dirty="0"/>
              <a:t> </a:t>
            </a:r>
            <a:r>
              <a:rPr lang="en-GB" sz="2400" dirty="0" err="1" smtClean="0"/>
              <a:t>recursos</a:t>
            </a:r>
            <a:r>
              <a:rPr lang="en-GB" sz="2400" dirty="0" smtClean="0"/>
              <a:t>;</a:t>
            </a:r>
            <a:endParaRPr lang="pt-BR" sz="2400" dirty="0" smtClean="0"/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t-BR" sz="2400" dirty="0" smtClean="0"/>
              <a:t>O </a:t>
            </a:r>
            <a:r>
              <a:rPr lang="pt-BR" sz="2400" dirty="0"/>
              <a:t>objetivo </a:t>
            </a:r>
            <a:r>
              <a:rPr lang="pt-BR" sz="2400" dirty="0" smtClean="0"/>
              <a:t>do relatório é explicar </a:t>
            </a:r>
            <a:r>
              <a:rPr lang="pt-BR" sz="2400" dirty="0"/>
              <a:t>a </a:t>
            </a:r>
            <a:r>
              <a:rPr lang="pt-BR" sz="2400" dirty="0">
                <a:solidFill>
                  <a:srgbClr val="00B0F0"/>
                </a:solidFill>
              </a:rPr>
              <a:t>provedores de capital </a:t>
            </a:r>
            <a:r>
              <a:rPr lang="pt-BR" sz="2400" dirty="0" smtClean="0">
                <a:solidFill>
                  <a:srgbClr val="00B0F0"/>
                </a:solidFill>
              </a:rPr>
              <a:t>financeiro </a:t>
            </a:r>
            <a:r>
              <a:rPr lang="pt-BR" sz="2400" dirty="0" smtClean="0"/>
              <a:t>como se dá a geração de valor. </a:t>
            </a:r>
            <a:r>
              <a:rPr lang="pt-BR" sz="2400" dirty="0"/>
              <a:t>Portanto, </a:t>
            </a:r>
            <a:r>
              <a:rPr lang="pt-BR" sz="2400" dirty="0" smtClean="0"/>
              <a:t>contém informações relevantes</a:t>
            </a:r>
            <a:r>
              <a:rPr lang="pt-BR" sz="2400" dirty="0"/>
              <a:t>, sejam elas financeiras ou de </a:t>
            </a:r>
            <a:r>
              <a:rPr lang="pt-BR" sz="2400" dirty="0" smtClean="0"/>
              <a:t>outra </a:t>
            </a:r>
            <a:r>
              <a:rPr lang="en-GB" sz="2400" dirty="0" err="1" smtClean="0"/>
              <a:t>natureza</a:t>
            </a:r>
            <a:r>
              <a:rPr lang="en-GB" sz="2400" dirty="0" smtClean="0"/>
              <a:t>;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pt-BR" sz="2400" dirty="0"/>
          </a:p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532130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sz="4000" dirty="0" smtClean="0"/>
              <a:t>Estrutura Internacional para Relato Integrado</a:t>
            </a:r>
            <a:endParaRPr lang="en-GB" sz="40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pt-BR" sz="2400" dirty="0" smtClean="0"/>
              <a:t>É </a:t>
            </a:r>
            <a:r>
              <a:rPr lang="pt-BR" sz="2400" dirty="0"/>
              <a:t>feito, principalmente, tendo em mente o </a:t>
            </a:r>
            <a:r>
              <a:rPr lang="pt-BR" sz="2400" dirty="0" smtClean="0">
                <a:solidFill>
                  <a:srgbClr val="00B0F0"/>
                </a:solidFill>
              </a:rPr>
              <a:t>setor privado</a:t>
            </a:r>
            <a:r>
              <a:rPr lang="pt-BR" sz="2400" dirty="0"/>
              <a:t>, empresas com fins lucrativos </a:t>
            </a:r>
            <a:r>
              <a:rPr lang="pt-BR" sz="2400" dirty="0" smtClean="0"/>
              <a:t>de qualquer </a:t>
            </a:r>
            <a:r>
              <a:rPr lang="pt-BR" sz="2400" dirty="0"/>
              <a:t>porte, mas pode ser aplicado </a:t>
            </a:r>
            <a:r>
              <a:rPr lang="pt-BR" sz="2400" dirty="0" smtClean="0"/>
              <a:t>e </a:t>
            </a:r>
            <a:r>
              <a:rPr lang="en-GB" sz="2400" dirty="0" err="1" smtClean="0"/>
              <a:t>adequado</a:t>
            </a:r>
            <a:r>
              <a:rPr lang="en-GB" sz="2400" dirty="0" smtClean="0"/>
              <a:t> para </a:t>
            </a:r>
            <a:r>
              <a:rPr lang="pt-BR" sz="2400" dirty="0" smtClean="0"/>
              <a:t>organizações </a:t>
            </a:r>
            <a:r>
              <a:rPr lang="pt-BR" sz="2400" dirty="0"/>
              <a:t>do setor público e sem </a:t>
            </a:r>
            <a:r>
              <a:rPr lang="pt-BR" sz="2400" dirty="0" smtClean="0"/>
              <a:t>fins </a:t>
            </a:r>
            <a:r>
              <a:rPr lang="en-GB" sz="2400" dirty="0" err="1" smtClean="0"/>
              <a:t>lucrativos</a:t>
            </a:r>
            <a:r>
              <a:rPr lang="en-GB" sz="2400" dirty="0"/>
              <a:t>;</a:t>
            </a:r>
            <a:endParaRPr lang="en-GB" sz="2400" dirty="0" smtClean="0"/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pt-BR" sz="2400" dirty="0" smtClean="0"/>
              <a:t>A divulgação é de natureza </a:t>
            </a:r>
            <a:r>
              <a:rPr lang="pt-BR" sz="2400" dirty="0" smtClean="0">
                <a:solidFill>
                  <a:srgbClr val="00B0F0"/>
                </a:solidFill>
              </a:rPr>
              <a:t>voluntária</a:t>
            </a:r>
            <a:r>
              <a:rPr lang="pt-BR" sz="2400" dirty="0" smtClean="0"/>
              <a:t>, podendo ser um relatório </a:t>
            </a:r>
            <a:r>
              <a:rPr lang="pt-BR" sz="2400" dirty="0" smtClean="0">
                <a:solidFill>
                  <a:srgbClr val="00B0F0"/>
                </a:solidFill>
              </a:rPr>
              <a:t>independente ou parte </a:t>
            </a:r>
            <a:r>
              <a:rPr lang="pt-BR" sz="2400" dirty="0" smtClean="0"/>
              <a:t>de outros informes obrigatórios da organização;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pt-BR" sz="2400" dirty="0" smtClean="0"/>
              <a:t>Não é um </a:t>
            </a:r>
            <a:r>
              <a:rPr lang="pt-BR" sz="2400" dirty="0" err="1" smtClean="0"/>
              <a:t>check-list</a:t>
            </a:r>
            <a:r>
              <a:rPr lang="pt-BR" sz="2400" dirty="0" smtClean="0"/>
              <a:t> de itens a serem relatados. Não </a:t>
            </a:r>
            <a:r>
              <a:rPr lang="pt-BR" sz="2400" dirty="0"/>
              <a:t>impõe indicadores </a:t>
            </a:r>
            <a:r>
              <a:rPr lang="pt-BR" sz="2400" dirty="0" smtClean="0"/>
              <a:t>de desempenho </a:t>
            </a:r>
            <a:r>
              <a:rPr lang="pt-BR" sz="2400" dirty="0"/>
              <a:t>específicos (</a:t>
            </a:r>
            <a:r>
              <a:rPr lang="pt-BR" sz="2400" dirty="0" err="1"/>
              <a:t>KPIs</a:t>
            </a:r>
            <a:r>
              <a:rPr lang="pt-BR" sz="2400" dirty="0"/>
              <a:t>), métodos </a:t>
            </a:r>
            <a:r>
              <a:rPr lang="pt-BR" sz="2400" dirty="0" smtClean="0"/>
              <a:t>de mensuração </a:t>
            </a:r>
            <a:r>
              <a:rPr lang="pt-BR" sz="2400" dirty="0"/>
              <a:t>ou divulgação de </a:t>
            </a:r>
            <a:r>
              <a:rPr lang="pt-BR" sz="2400" dirty="0" smtClean="0"/>
              <a:t>temas individuais;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GB" sz="2400" dirty="0" err="1"/>
              <a:t>Deverá</a:t>
            </a:r>
            <a:r>
              <a:rPr lang="en-GB" sz="2400" dirty="0"/>
              <a:t> </a:t>
            </a:r>
            <a:r>
              <a:rPr lang="en-GB" sz="2400" dirty="0" err="1" smtClean="0"/>
              <a:t>incluir</a:t>
            </a:r>
            <a:r>
              <a:rPr lang="en-GB" sz="2400" dirty="0"/>
              <a:t> </a:t>
            </a:r>
            <a:r>
              <a:rPr lang="en-GB" sz="2400" dirty="0" smtClean="0"/>
              <a:t>u</a:t>
            </a:r>
            <a:r>
              <a:rPr lang="pt-BR" sz="2400" dirty="0" err="1" smtClean="0"/>
              <a:t>ma</a:t>
            </a:r>
            <a:r>
              <a:rPr lang="pt-BR" sz="2400" dirty="0" smtClean="0"/>
              <a:t> </a:t>
            </a:r>
            <a:r>
              <a:rPr lang="pt-BR" sz="2400" dirty="0"/>
              <a:t>declaração dos </a:t>
            </a:r>
            <a:r>
              <a:rPr lang="pt-BR" sz="2400" dirty="0">
                <a:solidFill>
                  <a:srgbClr val="00B0F0"/>
                </a:solidFill>
              </a:rPr>
              <a:t>responsáveis </a:t>
            </a:r>
            <a:r>
              <a:rPr lang="pt-BR" sz="2400" dirty="0" smtClean="0">
                <a:solidFill>
                  <a:srgbClr val="00B0F0"/>
                </a:solidFill>
              </a:rPr>
              <a:t>pela governança</a:t>
            </a:r>
            <a:r>
              <a:rPr lang="pt-BR" sz="2400" dirty="0"/>
              <a:t>, em que estes assumem </a:t>
            </a:r>
            <a:r>
              <a:rPr lang="pt-BR" sz="2400" dirty="0" smtClean="0"/>
              <a:t>a </a:t>
            </a:r>
            <a:r>
              <a:rPr lang="en-GB" sz="2400" dirty="0" err="1" smtClean="0"/>
              <a:t>responsabilidade</a:t>
            </a:r>
            <a:r>
              <a:rPr lang="en-GB" sz="2400" dirty="0" smtClean="0"/>
              <a:t> </a:t>
            </a:r>
            <a:r>
              <a:rPr lang="en-GB" sz="2400" dirty="0" err="1"/>
              <a:t>pelo</a:t>
            </a:r>
            <a:r>
              <a:rPr lang="en-GB" sz="2400" dirty="0"/>
              <a:t> </a:t>
            </a:r>
            <a:r>
              <a:rPr lang="en-GB" sz="2400" dirty="0" err="1"/>
              <a:t>relatório</a:t>
            </a:r>
            <a:r>
              <a:rPr lang="en-GB" sz="2400" dirty="0"/>
              <a:t>.</a:t>
            </a:r>
            <a:endParaRPr lang="en-GB" sz="2400" dirty="0" smtClean="0"/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pt-BR" sz="2400" dirty="0"/>
          </a:p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396579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Limites do Relatório</a:t>
            </a:r>
            <a:endParaRPr lang="en-GB" dirty="0"/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5809" y="1647480"/>
            <a:ext cx="7385535" cy="43429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4587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Princípios Básicos</a:t>
            </a:r>
            <a:endParaRPr lang="en-GB" dirty="0"/>
          </a:p>
        </p:txBody>
      </p:sp>
      <p:graphicFrame>
        <p:nvGraphicFramePr>
          <p:cNvPr id="3" name="Espaço Reservado para Conteúd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22953715"/>
              </p:ext>
            </p:extLst>
          </p:nvPr>
        </p:nvGraphicFramePr>
        <p:xfrm>
          <a:off x="67235" y="820271"/>
          <a:ext cx="9030715" cy="53476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8075"/>
                <a:gridCol w="7242640"/>
              </a:tblGrid>
              <a:tr h="338321">
                <a:tc>
                  <a:txBody>
                    <a:bodyPr/>
                    <a:lstStyle/>
                    <a:p>
                      <a:pPr algn="just"/>
                      <a:r>
                        <a:rPr lang="pt-BR" sz="1600" b="0" dirty="0" smtClean="0">
                          <a:latin typeface="+mn-lt"/>
                        </a:rPr>
                        <a:t>Elemento</a:t>
                      </a:r>
                      <a:endParaRPr lang="en-GB" sz="1600" b="0" dirty="0">
                        <a:latin typeface="+mn-lt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600" b="0" dirty="0" smtClean="0">
                          <a:latin typeface="+mn-lt"/>
                        </a:rPr>
                        <a:t>Descrição</a:t>
                      </a:r>
                      <a:endParaRPr lang="en-GB" sz="1600" b="0" dirty="0">
                        <a:latin typeface="+mn-lt"/>
                      </a:endParaRPr>
                    </a:p>
                  </a:txBody>
                  <a:tcPr marL="45720" marR="45720"/>
                </a:tc>
              </a:tr>
              <a:tr h="827556">
                <a:tc>
                  <a:txBody>
                    <a:bodyPr/>
                    <a:lstStyle/>
                    <a:p>
                      <a:pPr algn="l"/>
                      <a:r>
                        <a:rPr lang="pt-BR" sz="1600" i="1" dirty="0" smtClean="0">
                          <a:latin typeface="+mn-lt"/>
                        </a:rPr>
                        <a:t>1.Foco estratégico e orientação para o futuro</a:t>
                      </a:r>
                      <a:endParaRPr lang="en-GB" sz="1600" b="0" dirty="0">
                        <a:latin typeface="+mn-lt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r>
                        <a:rPr lang="pt-BR" sz="1600" dirty="0" smtClean="0">
                          <a:latin typeface="+mn-lt"/>
                        </a:rPr>
                        <a:t>Oferecer uma visão da estratégia da organização e como esta se relaciona com a capacidade de gerar valor no curto, médio e longo prazos, bem como com o uso que faz dos capitais e seus impactos sobre eles.</a:t>
                      </a:r>
                      <a:endParaRPr lang="en-GB" sz="1600" b="0" dirty="0">
                        <a:latin typeface="+mn-lt"/>
                      </a:endParaRPr>
                    </a:p>
                  </a:txBody>
                  <a:tcPr marL="45720" marR="45720"/>
                </a:tc>
              </a:tr>
              <a:tr h="833599">
                <a:tc>
                  <a:txBody>
                    <a:bodyPr/>
                    <a:lstStyle/>
                    <a:p>
                      <a:pPr algn="l"/>
                      <a:r>
                        <a:rPr lang="pt-BR" sz="1600" i="1" dirty="0" smtClean="0">
                          <a:latin typeface="+mn-lt"/>
                        </a:rPr>
                        <a:t>2.Conectividade da informação</a:t>
                      </a:r>
                      <a:endParaRPr lang="en-GB" sz="1600" b="0" dirty="0">
                        <a:latin typeface="+mn-lt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r>
                        <a:rPr lang="pt-BR" sz="1600" dirty="0" smtClean="0">
                          <a:latin typeface="+mn-lt"/>
                        </a:rPr>
                        <a:t>Mostrar uma imagem holística da combinação, do inter-relacionamento e das dependências entre os fatores que afetam a capacidade de gerar valor ao longo do tempo.</a:t>
                      </a:r>
                      <a:endParaRPr lang="en-GB" sz="1600" b="0" dirty="0">
                        <a:latin typeface="+mn-lt"/>
                      </a:endParaRPr>
                    </a:p>
                  </a:txBody>
                  <a:tcPr marL="45720" marR="45720"/>
                </a:tc>
              </a:tr>
              <a:tr h="853694">
                <a:tc>
                  <a:txBody>
                    <a:bodyPr/>
                    <a:lstStyle/>
                    <a:p>
                      <a:pPr algn="l"/>
                      <a:r>
                        <a:rPr lang="pt-BR" sz="1600" i="1" dirty="0" smtClean="0">
                          <a:latin typeface="+mn-lt"/>
                        </a:rPr>
                        <a:t>3.Relações com partes interessadas</a:t>
                      </a:r>
                      <a:endParaRPr lang="en-GB" sz="1600" b="0" dirty="0">
                        <a:latin typeface="+mn-lt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r>
                        <a:rPr lang="pt-BR" sz="1600" dirty="0" smtClean="0">
                          <a:latin typeface="+mn-lt"/>
                        </a:rPr>
                        <a:t>Prover uma visão da natureza e da qualidade das relações que mantém com suas principais partes interessadas;</a:t>
                      </a:r>
                      <a:r>
                        <a:rPr lang="pt-BR" sz="1600" baseline="0" dirty="0" smtClean="0">
                          <a:latin typeface="+mn-lt"/>
                        </a:rPr>
                        <a:t> </a:t>
                      </a:r>
                      <a:r>
                        <a:rPr lang="pt-BR" sz="1600" dirty="0" smtClean="0">
                          <a:latin typeface="+mn-lt"/>
                        </a:rPr>
                        <a:t>como e até que ponto entende, leva em conta e responde aos seus legítimos interesses e necessidades.</a:t>
                      </a:r>
                      <a:endParaRPr lang="en-GB" sz="1600" b="0" dirty="0">
                        <a:latin typeface="+mn-lt"/>
                      </a:endParaRPr>
                    </a:p>
                  </a:txBody>
                  <a:tcPr marL="45720" marR="45720"/>
                </a:tc>
              </a:tr>
              <a:tr h="656511">
                <a:tc>
                  <a:txBody>
                    <a:bodyPr/>
                    <a:lstStyle/>
                    <a:p>
                      <a:pPr algn="l"/>
                      <a:r>
                        <a:rPr lang="pt-BR" sz="1600" i="1" dirty="0" smtClean="0">
                          <a:latin typeface="+mn-lt"/>
                        </a:rPr>
                        <a:t>4.Materialidade</a:t>
                      </a:r>
                      <a:endParaRPr lang="en-GB" sz="1600" b="0" dirty="0">
                        <a:latin typeface="+mn-lt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r>
                        <a:rPr lang="pt-BR" sz="1600" dirty="0" smtClean="0">
                          <a:latin typeface="+mn-lt"/>
                        </a:rPr>
                        <a:t>Deve divulgar informações sobre assuntos que afetam, de maneira significativa, a capacidade de uma organização de gerar valor em curto, médio e longo prazo.</a:t>
                      </a:r>
                      <a:endParaRPr lang="en-GB" sz="1600" b="0" dirty="0">
                        <a:latin typeface="+mn-lt"/>
                      </a:endParaRPr>
                    </a:p>
                  </a:txBody>
                  <a:tcPr marL="45720" marR="45720"/>
                </a:tc>
              </a:tr>
              <a:tr h="413614">
                <a:tc>
                  <a:txBody>
                    <a:bodyPr/>
                    <a:lstStyle/>
                    <a:p>
                      <a:pPr algn="l"/>
                      <a:r>
                        <a:rPr lang="pt-BR" sz="1600" i="1" dirty="0" smtClean="0">
                          <a:latin typeface="+mn-lt"/>
                        </a:rPr>
                        <a:t>5.Concisão</a:t>
                      </a:r>
                      <a:endParaRPr lang="en-GB" sz="1600" b="0" dirty="0">
                        <a:latin typeface="+mn-lt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r>
                        <a:rPr lang="pt-BR" sz="1600" dirty="0" smtClean="0">
                          <a:latin typeface="+mn-lt"/>
                        </a:rPr>
                        <a:t>Um relatório integrado deve ser conciso.</a:t>
                      </a:r>
                    </a:p>
                  </a:txBody>
                  <a:tcPr marL="45720" marR="45720"/>
                </a:tc>
              </a:tr>
              <a:tr h="596774">
                <a:tc>
                  <a:txBody>
                    <a:bodyPr/>
                    <a:lstStyle/>
                    <a:p>
                      <a:pPr algn="l"/>
                      <a:r>
                        <a:rPr lang="pt-BR" sz="1600" i="1" dirty="0" smtClean="0">
                          <a:latin typeface="+mn-lt"/>
                        </a:rPr>
                        <a:t>6.Confiabilidade e completude</a:t>
                      </a:r>
                      <a:endParaRPr lang="en-GB" sz="1600" b="0" dirty="0">
                        <a:latin typeface="+mn-lt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r>
                        <a:rPr lang="pt-BR" sz="1600" dirty="0" smtClean="0">
                          <a:latin typeface="+mn-lt"/>
                        </a:rPr>
                        <a:t>Um relatório integrado deve abranger todos os assuntos relevantes, tanto positivos quanto negativos, de maneira equilibrada e isento de erros materiais.</a:t>
                      </a:r>
                      <a:endParaRPr lang="en-GB" sz="1600" b="0" dirty="0">
                        <a:latin typeface="+mn-lt"/>
                      </a:endParaRPr>
                    </a:p>
                  </a:txBody>
                  <a:tcPr marL="45720" marR="45720"/>
                </a:tc>
              </a:tr>
              <a:tr h="827556">
                <a:tc>
                  <a:txBody>
                    <a:bodyPr/>
                    <a:lstStyle/>
                    <a:p>
                      <a:pPr algn="l"/>
                      <a:r>
                        <a:rPr lang="pt-BR" sz="1600" i="1" dirty="0" smtClean="0">
                          <a:latin typeface="+mn-lt"/>
                        </a:rPr>
                        <a:t>7.Coerência e comparabilidade</a:t>
                      </a:r>
                      <a:endParaRPr lang="en-GB" sz="1600" b="0" dirty="0">
                        <a:latin typeface="+mn-lt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r>
                        <a:rPr lang="pt-BR" sz="1600" dirty="0" smtClean="0">
                          <a:latin typeface="+mn-lt"/>
                        </a:rPr>
                        <a:t>Apresentar informações em bases coerentes ao longo do tempo; para permitir comparação com outras organizações na medida em que seja material para a capacidade da própria organização de gerar valor ao longo do tempo.</a:t>
                      </a:r>
                      <a:endParaRPr lang="en-GB" sz="1600" b="0" i="1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73804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2311" y="-13447"/>
            <a:ext cx="9038745" cy="649232"/>
          </a:xfrm>
        </p:spPr>
        <p:txBody>
          <a:bodyPr/>
          <a:lstStyle/>
          <a:p>
            <a:pPr algn="ctr"/>
            <a:r>
              <a:rPr lang="pt-BR" dirty="0" smtClean="0"/>
              <a:t>Elementos de Conteúdo</a:t>
            </a:r>
            <a:endParaRPr lang="en-GB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24148561"/>
              </p:ext>
            </p:extLst>
          </p:nvPr>
        </p:nvGraphicFramePr>
        <p:xfrm>
          <a:off x="67235" y="793378"/>
          <a:ext cx="9003821" cy="53255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01153"/>
                <a:gridCol w="6502668"/>
              </a:tblGrid>
              <a:tr h="336442">
                <a:tc>
                  <a:txBody>
                    <a:bodyPr/>
                    <a:lstStyle/>
                    <a:p>
                      <a:pPr algn="just"/>
                      <a:r>
                        <a:rPr lang="pt-BR" sz="1600" b="0" dirty="0" smtClean="0"/>
                        <a:t>Elemento</a:t>
                      </a:r>
                      <a:endParaRPr lang="en-GB" sz="1600" b="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600" b="0" dirty="0" smtClean="0"/>
                        <a:t>Pergunta</a:t>
                      </a:r>
                      <a:endParaRPr lang="en-GB" sz="1600" b="0" dirty="0"/>
                    </a:p>
                  </a:txBody>
                  <a:tcPr marL="45720" marR="45720"/>
                </a:tc>
              </a:tr>
              <a:tr h="581127">
                <a:tc>
                  <a:txBody>
                    <a:bodyPr/>
                    <a:lstStyle/>
                    <a:p>
                      <a:pPr algn="l"/>
                      <a:r>
                        <a:rPr lang="pt-BR" sz="1600" b="0" i="1" dirty="0" smtClean="0"/>
                        <a:t>1. </a:t>
                      </a:r>
                      <a:r>
                        <a:rPr lang="en-GB" sz="1600" b="0" i="1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Visão</a:t>
                      </a:r>
                      <a:r>
                        <a:rPr lang="en-GB" sz="1600" b="0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600" b="0" i="1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geral</a:t>
                      </a:r>
                      <a:r>
                        <a:rPr lang="en-GB" sz="1600" b="0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600" b="0" i="1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organizacional</a:t>
                      </a:r>
                      <a:r>
                        <a:rPr lang="en-GB" sz="1600" b="0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e </a:t>
                      </a:r>
                      <a:r>
                        <a:rPr lang="en-GB" sz="1600" b="0" i="1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ambiente</a:t>
                      </a:r>
                      <a:r>
                        <a:rPr lang="en-GB" sz="1600" b="0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600" b="0" i="1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externo</a:t>
                      </a:r>
                      <a:endParaRPr lang="en-GB" sz="1600" b="0" i="1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r>
                        <a:rPr lang="pt-BR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 que a organização faz e quais são as circunstâncias em que ela atua?</a:t>
                      </a:r>
                      <a:endParaRPr lang="en-GB" sz="1600" b="0" i="0" dirty="0"/>
                    </a:p>
                  </a:txBody>
                  <a:tcPr marL="45720" marR="45720"/>
                </a:tc>
              </a:tr>
              <a:tr h="581127">
                <a:tc>
                  <a:txBody>
                    <a:bodyPr/>
                    <a:lstStyle/>
                    <a:p>
                      <a:pPr algn="l"/>
                      <a:r>
                        <a:rPr lang="pt-BR" sz="1600" b="0" i="1" dirty="0" smtClean="0"/>
                        <a:t>2. Governança</a:t>
                      </a:r>
                      <a:endParaRPr lang="en-GB" sz="1600" b="0" i="1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Como a estrutura de governança da organização apoia sua capacidade de gerar valor em curto, médio e longo prazo?</a:t>
                      </a:r>
                      <a:endParaRPr lang="en-GB" sz="1600" b="0" i="0" dirty="0"/>
                    </a:p>
                  </a:txBody>
                  <a:tcPr marL="45720" marR="45720"/>
                </a:tc>
              </a:tr>
              <a:tr h="388094">
                <a:tc>
                  <a:txBody>
                    <a:bodyPr/>
                    <a:lstStyle/>
                    <a:p>
                      <a:pPr algn="l"/>
                      <a:r>
                        <a:rPr lang="en-GB" sz="1600" b="0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 </a:t>
                      </a:r>
                      <a:r>
                        <a:rPr lang="en-GB" sz="1600" b="0" i="1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Modelo</a:t>
                      </a:r>
                      <a:r>
                        <a:rPr lang="en-GB" sz="1600" b="0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de </a:t>
                      </a:r>
                      <a:r>
                        <a:rPr lang="en-GB" sz="1600" b="0" i="1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negócios</a:t>
                      </a:r>
                      <a:endParaRPr lang="en-GB" sz="1600" b="0" i="1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Qual é o modelo de negócios da </a:t>
                      </a:r>
                      <a:r>
                        <a:rPr lang="en-GB" sz="16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organização</a:t>
                      </a:r>
                      <a:r>
                        <a:rPr lang="en-GB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?</a:t>
                      </a:r>
                      <a:endParaRPr lang="en-GB" sz="1600" b="0" i="0" dirty="0"/>
                    </a:p>
                  </a:txBody>
                  <a:tcPr marL="45720" marR="45720"/>
                </a:tc>
              </a:tr>
              <a:tr h="825812">
                <a:tc>
                  <a:txBody>
                    <a:bodyPr/>
                    <a:lstStyle/>
                    <a:p>
                      <a:pPr algn="l"/>
                      <a:r>
                        <a:rPr lang="en-GB" sz="1600" b="0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4. </a:t>
                      </a:r>
                      <a:r>
                        <a:rPr lang="en-GB" sz="1600" b="0" i="1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Riscos</a:t>
                      </a:r>
                      <a:r>
                        <a:rPr lang="en-GB" sz="1600" b="0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e </a:t>
                      </a:r>
                      <a:r>
                        <a:rPr lang="en-GB" sz="1600" b="0" i="1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oportunidades</a:t>
                      </a:r>
                      <a:endParaRPr lang="en-GB" sz="1600" b="0" i="1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Quais são os riscos e oportunidades específicos que afetam a</a:t>
                      </a:r>
                    </a:p>
                    <a:p>
                      <a:pPr algn="just"/>
                      <a:r>
                        <a:rPr lang="pt-BR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capacidade que a organização tem de gerar valor em curto, médio e longo prazo, e como a organização lida com eles?</a:t>
                      </a:r>
                      <a:endParaRPr lang="en-GB" sz="1600" b="0" i="0" dirty="0"/>
                    </a:p>
                  </a:txBody>
                  <a:tcPr marL="45720" marR="45720"/>
                </a:tc>
              </a:tr>
              <a:tr h="460901">
                <a:tc>
                  <a:txBody>
                    <a:bodyPr/>
                    <a:lstStyle/>
                    <a:p>
                      <a:pPr algn="l"/>
                      <a:r>
                        <a:rPr lang="pt-BR" sz="1600" b="0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 Estratégia e alocação de recursos</a:t>
                      </a:r>
                      <a:endParaRPr lang="en-GB" sz="1600" b="0" i="1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Para onde a organização deseja ir e como ela pretende chegar lá?</a:t>
                      </a:r>
                      <a:endParaRPr lang="en-GB" sz="1600" b="0" i="0" dirty="0"/>
                    </a:p>
                  </a:txBody>
                  <a:tcPr marL="45720" marR="45720"/>
                </a:tc>
              </a:tr>
              <a:tr h="581028">
                <a:tc>
                  <a:txBody>
                    <a:bodyPr/>
                    <a:lstStyle/>
                    <a:p>
                      <a:pPr algn="l"/>
                      <a:r>
                        <a:rPr lang="pt-BR" sz="1600" b="0" i="1" dirty="0" smtClean="0"/>
                        <a:t>6. Desempenho</a:t>
                      </a:r>
                      <a:endParaRPr lang="en-GB" sz="1600" b="0" i="1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Até que ponto a organização já alcançou seus objetivos estratégicos para o período e quais são os impactos no tocante aos efeitos sobre os capitais?</a:t>
                      </a:r>
                      <a:endParaRPr lang="en-GB" sz="1600" b="0" i="0" dirty="0"/>
                    </a:p>
                  </a:txBody>
                  <a:tcPr marL="45720" marR="45720"/>
                </a:tc>
              </a:tr>
              <a:tr h="860613">
                <a:tc>
                  <a:txBody>
                    <a:bodyPr/>
                    <a:lstStyle/>
                    <a:p>
                      <a:pPr algn="l"/>
                      <a:r>
                        <a:rPr lang="pt-BR" sz="1600" b="0" i="1" dirty="0" smtClean="0"/>
                        <a:t>7. Perspectiva</a:t>
                      </a:r>
                      <a:endParaRPr lang="en-GB" sz="1600" b="0" i="1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Quais são os desafios e as </a:t>
                      </a:r>
                      <a:r>
                        <a:rPr lang="en-GB" sz="16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incertezas</a:t>
                      </a:r>
                      <a:r>
                        <a:rPr lang="en-GB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que a </a:t>
                      </a:r>
                      <a:r>
                        <a:rPr lang="en-GB" sz="16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organização</a:t>
                      </a:r>
                      <a:r>
                        <a:rPr lang="en-GB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t-BR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provavelmente enfrentará ao perseguir sua estratégia e quais são as potenciais implicações para seu modelo de negócios e </a:t>
                      </a:r>
                      <a:r>
                        <a:rPr lang="en-GB" sz="16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seu</a:t>
                      </a:r>
                      <a:r>
                        <a:rPr lang="en-GB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6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desempenho</a:t>
                      </a:r>
                      <a:r>
                        <a:rPr lang="en-GB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6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futuro</a:t>
                      </a:r>
                      <a:r>
                        <a:rPr lang="en-GB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?</a:t>
                      </a:r>
                      <a:endParaRPr lang="en-GB" sz="16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/>
                </a:tc>
              </a:tr>
              <a:tr h="592196">
                <a:tc>
                  <a:txBody>
                    <a:bodyPr/>
                    <a:lstStyle/>
                    <a:p>
                      <a:pPr algn="l"/>
                      <a:r>
                        <a:rPr lang="pt-BR" sz="1600" b="0" i="1" dirty="0" smtClean="0"/>
                        <a:t>8. </a:t>
                      </a:r>
                      <a:r>
                        <a:rPr lang="en-GB" sz="1600" b="0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Base para </a:t>
                      </a:r>
                      <a:r>
                        <a:rPr lang="en-GB" sz="1600" b="0" i="1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preparação</a:t>
                      </a:r>
                      <a:r>
                        <a:rPr lang="en-GB" sz="1600" b="0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e</a:t>
                      </a:r>
                    </a:p>
                    <a:p>
                      <a:pPr algn="l"/>
                      <a:r>
                        <a:rPr lang="en-GB" sz="1600" b="0" i="1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apresentação</a:t>
                      </a:r>
                      <a:endParaRPr lang="en-GB" sz="1600" b="0" i="1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r>
                        <a:rPr lang="en-GB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Como a </a:t>
                      </a:r>
                      <a:r>
                        <a:rPr lang="en-GB" sz="16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organização</a:t>
                      </a:r>
                      <a:r>
                        <a:rPr lang="en-GB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6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determina</a:t>
                      </a:r>
                      <a:r>
                        <a:rPr lang="en-GB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t-BR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os temas a serem incluídos no relatório integrado e como estes temas são </a:t>
                      </a:r>
                      <a:r>
                        <a:rPr lang="en-GB" sz="16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quantificados</a:t>
                      </a:r>
                      <a:r>
                        <a:rPr lang="en-GB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6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ou</a:t>
                      </a:r>
                      <a:r>
                        <a:rPr lang="en-GB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6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avaliados</a:t>
                      </a:r>
                      <a:r>
                        <a:rPr lang="en-GB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?</a:t>
                      </a:r>
                      <a:endParaRPr lang="en-GB" sz="1600" b="0" i="0" dirty="0"/>
                    </a:p>
                  </a:txBody>
                  <a:tcPr marL="45720" marR="4572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2459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Relato Integrado</a:t>
            </a:r>
            <a:endParaRPr lang="en-GB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sz="3600" dirty="0" smtClean="0"/>
              <a:t>Histórico e implementação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2084306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IIRC Internacional</a:t>
            </a:r>
            <a:endParaRPr lang="en-GB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9205" y="743361"/>
            <a:ext cx="9038745" cy="5509521"/>
          </a:xfrm>
        </p:spPr>
        <p:txBody>
          <a:bodyPr>
            <a:noAutofit/>
          </a:bodyPr>
          <a:lstStyle/>
          <a:p>
            <a:pPr>
              <a:lnSpc>
                <a:spcPct val="17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pt-BR" sz="1800" dirty="0" smtClean="0"/>
              <a:t>Constituído em </a:t>
            </a:r>
            <a:r>
              <a:rPr lang="pt-BR" sz="1800" dirty="0"/>
              <a:t>2010, o </a:t>
            </a:r>
            <a:r>
              <a:rPr lang="pt-BR" sz="1800" i="1" dirty="0" err="1"/>
              <a:t>International</a:t>
            </a:r>
            <a:r>
              <a:rPr lang="pt-BR" sz="1800" i="1" dirty="0"/>
              <a:t> </a:t>
            </a:r>
            <a:r>
              <a:rPr lang="pt-BR" sz="1800" i="1" dirty="0" err="1"/>
              <a:t>Integrated</a:t>
            </a:r>
            <a:r>
              <a:rPr lang="pt-BR" sz="1800" i="1" dirty="0"/>
              <a:t> </a:t>
            </a:r>
            <a:r>
              <a:rPr lang="pt-BR" sz="1800" i="1" dirty="0" err="1"/>
              <a:t>Reporting</a:t>
            </a:r>
            <a:r>
              <a:rPr lang="pt-BR" sz="1800" i="1" dirty="0"/>
              <a:t> </a:t>
            </a:r>
            <a:r>
              <a:rPr lang="pt-BR" sz="1800" i="1" dirty="0" err="1"/>
              <a:t>Council</a:t>
            </a:r>
            <a:r>
              <a:rPr lang="pt-BR" sz="1800" dirty="0"/>
              <a:t> (Conselho Internacional para Relato Integrado, </a:t>
            </a:r>
            <a:r>
              <a:rPr lang="pt-BR" sz="1800" dirty="0" smtClean="0"/>
              <a:t>IIRC) </a:t>
            </a:r>
            <a:r>
              <a:rPr lang="pt-BR" sz="1800" dirty="0"/>
              <a:t>é uma coalizão global de reguladores, investidores, empresas, definidores de padrões, profissionais do setor contábil e ONGs</a:t>
            </a:r>
            <a:r>
              <a:rPr lang="pt-BR" sz="1800" dirty="0" smtClean="0"/>
              <a:t>. Foi criado a partir do Fórum do Projeto A4S </a:t>
            </a:r>
            <a:r>
              <a:rPr lang="pt-BR" sz="1800" i="1" dirty="0" smtClean="0"/>
              <a:t>(</a:t>
            </a:r>
            <a:r>
              <a:rPr lang="en-GB" sz="1800" i="1" dirty="0"/>
              <a:t>Prince’s Accounting for Sustainability </a:t>
            </a:r>
            <a:r>
              <a:rPr lang="en-GB" sz="1800" i="1" dirty="0" smtClean="0"/>
              <a:t>Project</a:t>
            </a:r>
            <a:r>
              <a:rPr lang="pt-BR" sz="1800" dirty="0" smtClean="0"/>
              <a:t>) em dezembro de 2009 e foi constituído como organização separada em 2012.</a:t>
            </a:r>
            <a:endParaRPr lang="pt-BR" sz="1800" dirty="0"/>
          </a:p>
          <a:p>
            <a:pPr>
              <a:lnSpc>
                <a:spcPct val="17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t-BR" sz="1800" dirty="0"/>
              <a:t>Esta </a:t>
            </a:r>
            <a:r>
              <a:rPr lang="pt-BR" sz="1800" dirty="0" smtClean="0"/>
              <a:t>coalizão </a:t>
            </a:r>
            <a:r>
              <a:rPr lang="pt-BR" sz="1800" dirty="0"/>
              <a:t>compartilha a visão de que comunicar a geração de valor deverá ser o próximo passo evolutivo para </a:t>
            </a:r>
            <a:r>
              <a:rPr lang="pt-BR" sz="1800" dirty="0" smtClean="0"/>
              <a:t>os relatos </a:t>
            </a:r>
            <a:r>
              <a:rPr lang="pt-BR" sz="1800" dirty="0"/>
              <a:t>corporativos. </a:t>
            </a:r>
            <a:endParaRPr lang="pt-BR" sz="1800" dirty="0" smtClean="0"/>
          </a:p>
          <a:p>
            <a:pPr>
              <a:lnSpc>
                <a:spcPct val="17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t-BR" sz="1800" dirty="0" smtClean="0"/>
              <a:t>A primeira estrutura para relato integrado foi divulgada em dezembro de 2013.</a:t>
            </a:r>
          </a:p>
          <a:p>
            <a:pPr>
              <a:lnSpc>
                <a:spcPct val="17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t-BR" sz="1800" dirty="0" smtClean="0"/>
              <a:t>Site </a:t>
            </a:r>
            <a:r>
              <a:rPr lang="pt-BR" sz="1800" dirty="0"/>
              <a:t>do IIRC: </a:t>
            </a:r>
            <a:r>
              <a:rPr lang="pt-BR" sz="1800" dirty="0">
                <a:hlinkClick r:id="rId2"/>
              </a:rPr>
              <a:t>http://integratedreporting.org</a:t>
            </a:r>
            <a:r>
              <a:rPr lang="pt-BR" sz="1800" dirty="0" smtClean="0">
                <a:hlinkClick r:id="rId2"/>
              </a:rPr>
              <a:t>/</a:t>
            </a:r>
            <a:endParaRPr lang="pt-BR" sz="1800" dirty="0" smtClean="0"/>
          </a:p>
          <a:p>
            <a:pPr marL="0" indent="0">
              <a:lnSpc>
                <a:spcPct val="17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GB" sz="1400" dirty="0" smtClean="0"/>
              <a:t>OBS: </a:t>
            </a:r>
            <a:r>
              <a:rPr lang="en-GB" sz="1400" dirty="0" err="1" smtClean="0"/>
              <a:t>Projeto</a:t>
            </a:r>
            <a:r>
              <a:rPr lang="en-GB" sz="1400" dirty="0" smtClean="0"/>
              <a:t> A4S </a:t>
            </a:r>
            <a:r>
              <a:rPr lang="en-GB" sz="1400" dirty="0" err="1" smtClean="0"/>
              <a:t>foi</a:t>
            </a:r>
            <a:r>
              <a:rPr lang="en-GB" sz="1400" dirty="0" smtClean="0"/>
              <a:t> </a:t>
            </a:r>
            <a:r>
              <a:rPr lang="en-GB" sz="1400" dirty="0" err="1" smtClean="0"/>
              <a:t>criado</a:t>
            </a:r>
            <a:r>
              <a:rPr lang="en-GB" sz="1400" dirty="0" smtClean="0"/>
              <a:t> </a:t>
            </a:r>
            <a:r>
              <a:rPr lang="en-GB" sz="1400" dirty="0" err="1" smtClean="0"/>
              <a:t>em</a:t>
            </a:r>
            <a:r>
              <a:rPr lang="en-GB" sz="1400" dirty="0" smtClean="0"/>
              <a:t> 2004 </a:t>
            </a:r>
            <a:r>
              <a:rPr lang="en-GB" sz="1400" dirty="0" err="1" smtClean="0"/>
              <a:t>pelo</a:t>
            </a:r>
            <a:r>
              <a:rPr lang="en-GB" sz="1400" dirty="0" smtClean="0"/>
              <a:t> Príncipe de Gales:  </a:t>
            </a:r>
            <a:r>
              <a:rPr lang="en-GB" sz="1400" dirty="0"/>
              <a:t>“</a:t>
            </a:r>
            <a:r>
              <a:rPr lang="en-GB" sz="1400" i="1" dirty="0"/>
              <a:t>to help ensure that we are not battling to meet 21st century challenges with, at best, 20th century decision making and reporting </a:t>
            </a:r>
            <a:r>
              <a:rPr lang="en-GB" sz="1400" i="1" dirty="0" smtClean="0"/>
              <a:t>systems</a:t>
            </a:r>
            <a:r>
              <a:rPr lang="en-GB" sz="1400" dirty="0" smtClean="0"/>
              <a:t>” Site: </a:t>
            </a:r>
            <a:r>
              <a:rPr lang="en-GB" sz="1400" dirty="0" smtClean="0">
                <a:hlinkClick r:id="rId3"/>
              </a:rPr>
              <a:t>Project A4S</a:t>
            </a:r>
            <a:endParaRPr lang="en-GB" sz="1400" dirty="0" smtClean="0"/>
          </a:p>
          <a:p>
            <a:pPr marL="0" indent="0">
              <a:lnSpc>
                <a:spcPct val="17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251433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 Relato Integrado </a:t>
            </a:r>
            <a:endParaRPr lang="en-GB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01253" y="1308307"/>
            <a:ext cx="8304866" cy="3989834"/>
          </a:xfrm>
        </p:spPr>
        <p:txBody>
          <a:bodyPr/>
          <a:lstStyle/>
          <a:p>
            <a:r>
              <a:rPr lang="pt-BR" dirty="0" smtClean="0"/>
              <a:t>É Mais um relatório...?</a:t>
            </a:r>
          </a:p>
          <a:p>
            <a:r>
              <a:rPr lang="pt-BR" dirty="0" smtClean="0"/>
              <a:t>É Mais um protocolo para preparar informações sobre temas sociais, econômicos e ambientais?</a:t>
            </a:r>
          </a:p>
          <a:p>
            <a:r>
              <a:rPr lang="pt-BR" dirty="0"/>
              <a:t>Como é o formato</a:t>
            </a:r>
            <a:r>
              <a:rPr lang="pt-BR" dirty="0" smtClean="0"/>
              <a:t>?</a:t>
            </a:r>
          </a:p>
          <a:p>
            <a:r>
              <a:rPr lang="pt-BR" dirty="0" smtClean="0"/>
              <a:t>Como </a:t>
            </a:r>
            <a:r>
              <a:rPr lang="pt-BR" dirty="0" smtClean="0"/>
              <a:t>surgiu?</a:t>
            </a:r>
            <a:endParaRPr lang="pt-BR" dirty="0"/>
          </a:p>
          <a:p>
            <a:r>
              <a:rPr lang="pt-BR" dirty="0" smtClean="0"/>
              <a:t>Que empresas estão divulgando</a:t>
            </a:r>
            <a:r>
              <a:rPr lang="pt-BR" dirty="0" smtClean="0"/>
              <a:t>?</a:t>
            </a:r>
          </a:p>
          <a:p>
            <a:r>
              <a:rPr lang="pt-BR" dirty="0"/>
              <a:t>Por que é um tema de Contabilidade?</a:t>
            </a:r>
            <a:endParaRPr lang="en-GB" dirty="0"/>
          </a:p>
          <a:p>
            <a:pPr marL="0" indent="0">
              <a:buNone/>
            </a:pP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2400029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Comissão Brasileira do Relato Integrado</a:t>
            </a:r>
            <a:endParaRPr lang="en-GB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9205" y="743362"/>
            <a:ext cx="9038745" cy="5553028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t-BR" sz="2200" dirty="0" smtClean="0"/>
              <a:t>A </a:t>
            </a:r>
            <a:r>
              <a:rPr lang="pt-BR" sz="2200" dirty="0"/>
              <a:t>Comissão Brasileira de Acompanhamento do Relato Integrado (CBARI) é um grupo formado por pessoas físicas que visam discutir e fomentar a adoção do Relato Integrado no Brasil de forma voluntária. </a:t>
            </a:r>
            <a:r>
              <a:rPr lang="pt-BR" sz="2200" dirty="0" smtClean="0"/>
              <a:t>É uma iniciativa independente; </a:t>
            </a:r>
            <a:endParaRPr lang="pt-BR" sz="2200" dirty="0"/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t-BR" sz="2200" dirty="0" smtClean="0"/>
              <a:t>Conta com </a:t>
            </a:r>
            <a:r>
              <a:rPr lang="pt-BR" sz="2200" dirty="0"/>
              <a:t>o apoio dos seus membros (voluntários) </a:t>
            </a:r>
            <a:r>
              <a:rPr lang="pt-BR" sz="2200" dirty="0" smtClean="0"/>
              <a:t>e também </a:t>
            </a:r>
            <a:r>
              <a:rPr lang="pt-BR" sz="2200" dirty="0"/>
              <a:t>possui o apoio de Instituições como a FEBRABAN (Federação Brasileira de Bancos</a:t>
            </a:r>
            <a:r>
              <a:rPr lang="pt-BR" sz="2200" dirty="0" smtClean="0"/>
              <a:t>); </a:t>
            </a:r>
            <a:endParaRPr lang="pt-BR" sz="2200" dirty="0"/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t-BR" sz="2200" dirty="0" smtClean="0"/>
              <a:t>A </a:t>
            </a:r>
            <a:r>
              <a:rPr lang="pt-BR" sz="2200" dirty="0"/>
              <a:t>Comissão é dividida em 5 </a:t>
            </a:r>
            <a:r>
              <a:rPr lang="pt-BR" sz="2200" dirty="0" smtClean="0"/>
              <a:t>Grupos </a:t>
            </a:r>
            <a:r>
              <a:rPr lang="pt-BR" sz="2200" dirty="0"/>
              <a:t>de Trabalho </a:t>
            </a:r>
            <a:r>
              <a:rPr lang="pt-BR" sz="2200" dirty="0" smtClean="0"/>
              <a:t>(em </a:t>
            </a:r>
            <a:r>
              <a:rPr lang="pt-BR" sz="2200" dirty="0"/>
              <a:t>fase de reestruturação) </a:t>
            </a:r>
            <a:r>
              <a:rPr lang="pt-BR" sz="2200" dirty="0" smtClean="0"/>
              <a:t> GT1 – Gestão do Conhecimento; GT2 – Comunicação; GT3 – Investidores; GT4 – Acadêmico 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t-BR" sz="2200" dirty="0" smtClean="0"/>
              <a:t>Site da Comissão: </a:t>
            </a:r>
            <a:r>
              <a:rPr lang="pt-BR" sz="2200" dirty="0" smtClean="0">
                <a:hlinkClick r:id="rId2"/>
              </a:rPr>
              <a:t>http</a:t>
            </a:r>
            <a:r>
              <a:rPr lang="pt-BR" sz="2200" dirty="0">
                <a:hlinkClick r:id="rId2"/>
              </a:rPr>
              <a:t>://www.relatointegradobrasil.com.br</a:t>
            </a:r>
            <a:r>
              <a:rPr lang="pt-BR" sz="2200" dirty="0" smtClean="0">
                <a:hlinkClick r:id="rId2"/>
              </a:rPr>
              <a:t>/</a:t>
            </a:r>
            <a:endParaRPr lang="pt-BR" sz="2200" dirty="0" smtClean="0"/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pt-BR" sz="2200" dirty="0"/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en-GB" sz="2200" dirty="0"/>
          </a:p>
        </p:txBody>
      </p:sp>
    </p:spTree>
    <p:extLst>
      <p:ext uri="{BB962C8B-B14F-4D97-AF65-F5344CB8AC3E}">
        <p14:creationId xmlns:p14="http://schemas.microsoft.com/office/powerpoint/2010/main" val="2587667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B3 Brasil Bolsa Balcão</a:t>
            </a:r>
            <a:endParaRPr lang="en-GB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9205" y="999025"/>
            <a:ext cx="8883089" cy="4769763"/>
          </a:xfrm>
        </p:spPr>
        <p:txBody>
          <a:bodyPr>
            <a:noAutofit/>
          </a:bodyPr>
          <a:lstStyle/>
          <a:p>
            <a:pPr>
              <a:lnSpc>
                <a:spcPct val="17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t-BR" sz="2200" b="1" dirty="0" smtClean="0"/>
              <a:t>Iniciativa Relate ou Explique </a:t>
            </a:r>
            <a:r>
              <a:rPr lang="pt-BR" sz="2200" dirty="0" smtClean="0"/>
              <a:t>-  A </a:t>
            </a:r>
            <a:r>
              <a:rPr lang="pt-BR" sz="2200" dirty="0"/>
              <a:t>partir de </a:t>
            </a:r>
            <a:r>
              <a:rPr lang="pt-BR" sz="2200" dirty="0" smtClean="0"/>
              <a:t>2012 a B3 recomendava às </a:t>
            </a:r>
            <a:r>
              <a:rPr lang="pt-BR" sz="2200" dirty="0"/>
              <a:t>empresas listadas </a:t>
            </a:r>
            <a:r>
              <a:rPr lang="pt-BR" sz="2200" dirty="0" smtClean="0"/>
              <a:t>indicar no </a:t>
            </a:r>
            <a:r>
              <a:rPr lang="pt-BR" sz="2200" dirty="0"/>
              <a:t>Formulário de </a:t>
            </a:r>
            <a:r>
              <a:rPr lang="pt-BR" sz="2200" dirty="0" smtClean="0"/>
              <a:t>Referência - item 7.8: </a:t>
            </a:r>
            <a:r>
              <a:rPr lang="pt-BR" sz="2200" dirty="0"/>
              <a:t>se publicavam relatórios de sustentabilidade, integrado ou similar; </a:t>
            </a:r>
            <a:r>
              <a:rPr lang="pt-BR" sz="2200" dirty="0" smtClean="0"/>
              <a:t>onde estava disponível e, em caso contrário, explicar </a:t>
            </a:r>
            <a:r>
              <a:rPr lang="pt-BR" sz="2200" dirty="0"/>
              <a:t>por que não o </a:t>
            </a:r>
            <a:r>
              <a:rPr lang="pt-BR" sz="2200" dirty="0" smtClean="0"/>
              <a:t>faziam;</a:t>
            </a:r>
          </a:p>
          <a:p>
            <a:pPr>
              <a:lnSpc>
                <a:spcPct val="17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t-BR" sz="2200" dirty="0" smtClean="0"/>
              <a:t>Em 2015, na revisão do </a:t>
            </a:r>
            <a:r>
              <a:rPr lang="pt-BR" sz="2200" dirty="0"/>
              <a:t>Formulário de Referência, </a:t>
            </a:r>
            <a:r>
              <a:rPr lang="pt-BR" sz="2200" dirty="0" smtClean="0"/>
              <a:t>a </a:t>
            </a:r>
            <a:r>
              <a:rPr lang="pt-BR" sz="2200" dirty="0"/>
              <a:t>Comissão de Valores Mobiliários (CVM) tornou obrigatória essa </a:t>
            </a:r>
            <a:r>
              <a:rPr lang="pt-BR" sz="2200" dirty="0" smtClean="0"/>
              <a:t>informação a </a:t>
            </a:r>
            <a:r>
              <a:rPr lang="pt-BR" sz="2200" dirty="0"/>
              <a:t>partir de 2016. </a:t>
            </a:r>
            <a:r>
              <a:rPr lang="pt-BR" sz="2200" dirty="0" smtClean="0"/>
              <a:t>O  </a:t>
            </a:r>
            <a:r>
              <a:rPr lang="pt-BR" sz="2200" dirty="0"/>
              <a:t>compromisso </a:t>
            </a:r>
            <a:r>
              <a:rPr lang="pt-BR" sz="2200" dirty="0" smtClean="0"/>
              <a:t>é das </a:t>
            </a:r>
            <a:r>
              <a:rPr lang="pt-BR" sz="2200" dirty="0"/>
              <a:t>empresas </a:t>
            </a:r>
            <a:r>
              <a:rPr lang="pt-BR" sz="2200" dirty="0" smtClean="0"/>
              <a:t>com </a:t>
            </a:r>
            <a:r>
              <a:rPr lang="pt-BR" sz="2200" dirty="0"/>
              <a:t>o </a:t>
            </a:r>
            <a:r>
              <a:rPr lang="pt-BR" sz="2200" dirty="0" smtClean="0"/>
              <a:t>regulador.</a:t>
            </a:r>
            <a:endParaRPr lang="pt-BR" sz="2200" dirty="0"/>
          </a:p>
          <a:p>
            <a:pPr>
              <a:lnSpc>
                <a:spcPct val="17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t-BR" sz="2200" dirty="0" smtClean="0"/>
              <a:t>Site da B3: </a:t>
            </a:r>
            <a:r>
              <a:rPr lang="en-GB" sz="2200" dirty="0" smtClean="0">
                <a:hlinkClick r:id="rId2"/>
              </a:rPr>
              <a:t>Relate </a:t>
            </a:r>
            <a:r>
              <a:rPr lang="en-GB" sz="2200" dirty="0" err="1" smtClean="0">
                <a:hlinkClick r:id="rId2"/>
              </a:rPr>
              <a:t>ou</a:t>
            </a:r>
            <a:r>
              <a:rPr lang="en-GB" sz="2200" dirty="0" smtClean="0">
                <a:hlinkClick r:id="rId2"/>
              </a:rPr>
              <a:t> </a:t>
            </a:r>
            <a:r>
              <a:rPr lang="en-GB" sz="2200" dirty="0" err="1" smtClean="0">
                <a:hlinkClick r:id="rId2"/>
              </a:rPr>
              <a:t>Explique</a:t>
            </a:r>
            <a:endParaRPr lang="en-GB" sz="2200" dirty="0" smtClean="0"/>
          </a:p>
          <a:p>
            <a:pPr>
              <a:lnSpc>
                <a:spcPct val="17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en-GB" sz="2200" dirty="0"/>
          </a:p>
        </p:txBody>
      </p:sp>
    </p:spTree>
    <p:extLst>
      <p:ext uri="{BB962C8B-B14F-4D97-AF65-F5344CB8AC3E}">
        <p14:creationId xmlns:p14="http://schemas.microsoft.com/office/powerpoint/2010/main" val="751948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9205" y="26894"/>
            <a:ext cx="9038745" cy="743361"/>
          </a:xfrm>
        </p:spPr>
        <p:txBody>
          <a:bodyPr/>
          <a:lstStyle/>
          <a:p>
            <a:pPr algn="ctr"/>
            <a:r>
              <a:rPr lang="pt-BR" dirty="0" smtClean="0"/>
              <a:t>Contabilidade</a:t>
            </a:r>
            <a:endParaRPr lang="en-GB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2994" y="1173836"/>
            <a:ext cx="8587253" cy="4863893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7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t-BR" dirty="0" smtClean="0"/>
              <a:t>Responsabilidade pela prestação de contas da organização para os provedores de capital;</a:t>
            </a:r>
          </a:p>
          <a:p>
            <a:pPr>
              <a:lnSpc>
                <a:spcPct val="17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t-BR" dirty="0" smtClean="0"/>
              <a:t>Organização de informações de forma adequada, dando significado ao desempenho e possibilitando credibilidade e entendimento ao mercado (analistas e investidores);</a:t>
            </a:r>
            <a:endParaRPr lang="pt-BR" dirty="0" smtClean="0"/>
          </a:p>
          <a:p>
            <a:pPr>
              <a:lnSpc>
                <a:spcPct val="17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t-BR" dirty="0" smtClean="0"/>
              <a:t>Construção </a:t>
            </a:r>
            <a:r>
              <a:rPr lang="pt-BR" dirty="0"/>
              <a:t>sistemas contábeis mais amplos, com informações </a:t>
            </a:r>
            <a:r>
              <a:rPr lang="pt-BR" dirty="0" smtClean="0"/>
              <a:t>e ferramentas que </a:t>
            </a:r>
            <a:r>
              <a:rPr lang="pt-BR" dirty="0"/>
              <a:t>podem conectar a gestão com a </a:t>
            </a:r>
            <a:r>
              <a:rPr lang="pt-BR" dirty="0" smtClean="0"/>
              <a:t>divulgação</a:t>
            </a:r>
            <a:r>
              <a:rPr lang="pt-B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34175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Obrigada!!!</a:t>
            </a:r>
            <a:endParaRPr lang="en-GB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idx="1"/>
          </p:nvPr>
        </p:nvSpPr>
        <p:spPr>
          <a:xfrm>
            <a:off x="623888" y="5302155"/>
            <a:ext cx="7886700" cy="708677"/>
          </a:xfrm>
        </p:spPr>
        <p:txBody>
          <a:bodyPr/>
          <a:lstStyle/>
          <a:p>
            <a:r>
              <a:rPr lang="pt-BR" dirty="0" smtClean="0"/>
              <a:t>solangegarcia@fearp.usp.br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77092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Pauta</a:t>
            </a:r>
            <a:endParaRPr lang="en-GB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58758" y="1617589"/>
            <a:ext cx="7839637" cy="2026564"/>
          </a:xfrm>
        </p:spPr>
        <p:txBody>
          <a:bodyPr>
            <a:normAutofit/>
          </a:bodyPr>
          <a:lstStyle/>
          <a:p>
            <a:pPr marL="514350" indent="-514350">
              <a:spcAft>
                <a:spcPts val="600"/>
              </a:spcAft>
              <a:buFont typeface="+mj-lt"/>
              <a:buAutoNum type="arabicPeriod"/>
            </a:pPr>
            <a:r>
              <a:rPr lang="pt-BR" dirty="0" smtClean="0"/>
              <a:t>Conceitos</a:t>
            </a:r>
          </a:p>
          <a:p>
            <a:pPr marL="514350" indent="-514350">
              <a:spcAft>
                <a:spcPts val="600"/>
              </a:spcAft>
              <a:buFont typeface="+mj-lt"/>
              <a:buAutoNum type="arabicPeriod"/>
            </a:pPr>
            <a:r>
              <a:rPr lang="pt-BR" dirty="0" smtClean="0"/>
              <a:t>Estrutura do Relato </a:t>
            </a:r>
            <a:r>
              <a:rPr lang="pt-BR" dirty="0" smtClean="0"/>
              <a:t>Integrado</a:t>
            </a:r>
            <a:endParaRPr lang="pt-BR" dirty="0" smtClean="0"/>
          </a:p>
          <a:p>
            <a:pPr marL="514350" indent="-514350">
              <a:spcAft>
                <a:spcPts val="600"/>
              </a:spcAft>
              <a:buFont typeface="+mj-lt"/>
              <a:buAutoNum type="arabicPeriod"/>
            </a:pPr>
            <a:r>
              <a:rPr lang="pt-BR" dirty="0" smtClean="0"/>
              <a:t>Histórico e Implementação</a:t>
            </a:r>
          </a:p>
          <a:p>
            <a:pPr marL="0" indent="0">
              <a:spcAft>
                <a:spcPts val="600"/>
              </a:spcAft>
              <a:buNone/>
            </a:pPr>
            <a:endParaRPr lang="pt-BR" dirty="0"/>
          </a:p>
          <a:p>
            <a:pPr marL="514350" indent="-514350">
              <a:spcAft>
                <a:spcPts val="600"/>
              </a:spcAft>
              <a:buFont typeface="+mj-lt"/>
              <a:buAutoNum type="arabicPeriod"/>
            </a:pPr>
            <a:endParaRPr lang="pt-BR" dirty="0" smtClean="0"/>
          </a:p>
          <a:p>
            <a:pPr marL="0" indent="0">
              <a:spcAft>
                <a:spcPts val="600"/>
              </a:spcAft>
              <a:buNone/>
            </a:pPr>
            <a:endParaRPr lang="en-GB" dirty="0"/>
          </a:p>
        </p:txBody>
      </p:sp>
      <p:sp>
        <p:nvSpPr>
          <p:cNvPr id="4" name="Retângulo 3"/>
          <p:cNvSpPr/>
          <p:nvPr/>
        </p:nvSpPr>
        <p:spPr>
          <a:xfrm>
            <a:off x="712472" y="4887597"/>
            <a:ext cx="8202927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400" b="1" dirty="0">
                <a:solidFill>
                  <a:srgbClr val="222222"/>
                </a:solidFill>
              </a:rPr>
              <a:t>Fontes: </a:t>
            </a:r>
            <a:endParaRPr lang="pt-BR" sz="1400" b="1" dirty="0" smtClean="0">
              <a:solidFill>
                <a:srgbClr val="222222"/>
              </a:solidFill>
            </a:endParaRPr>
          </a:p>
          <a:p>
            <a:r>
              <a:rPr lang="pt-BR" sz="1400" dirty="0" smtClean="0">
                <a:solidFill>
                  <a:srgbClr val="222222"/>
                </a:solidFill>
              </a:rPr>
              <a:t>Comissão Brasileira do Relato Integrado CBARI</a:t>
            </a:r>
            <a:r>
              <a:rPr lang="pt-BR" sz="1400" b="1" dirty="0" smtClean="0">
                <a:solidFill>
                  <a:srgbClr val="222222"/>
                </a:solidFill>
              </a:rPr>
              <a:t>. </a:t>
            </a:r>
            <a:r>
              <a:rPr lang="pt-BR" sz="1400" dirty="0">
                <a:hlinkClick r:id="rId2"/>
              </a:rPr>
              <a:t>http://www.relatointegradobrasil.com.br/</a:t>
            </a:r>
            <a:endParaRPr lang="pt-BR" sz="1400" dirty="0"/>
          </a:p>
          <a:p>
            <a:r>
              <a:rPr lang="pt-BR" sz="1400" dirty="0" smtClean="0"/>
              <a:t>Estrutura </a:t>
            </a:r>
            <a:r>
              <a:rPr lang="pt-BR" sz="1400" dirty="0"/>
              <a:t>Internacional para Relato Integrado. IIRC tradução FEBRABAN Federação Brasileira de Bancos, 2014</a:t>
            </a:r>
            <a:r>
              <a:rPr lang="pt-BR" sz="1400" dirty="0" smtClean="0"/>
              <a:t>.</a:t>
            </a:r>
          </a:p>
          <a:p>
            <a:r>
              <a:rPr lang="pt-BR" sz="1400" dirty="0" err="1">
                <a:solidFill>
                  <a:srgbClr val="222222"/>
                </a:solidFill>
              </a:rPr>
              <a:t>Gelbcke</a:t>
            </a:r>
            <a:r>
              <a:rPr lang="pt-BR" sz="1400" dirty="0">
                <a:solidFill>
                  <a:srgbClr val="222222"/>
                </a:solidFill>
              </a:rPr>
              <a:t>; Santos; </a:t>
            </a:r>
            <a:r>
              <a:rPr lang="pt-BR" sz="1400" dirty="0" err="1">
                <a:solidFill>
                  <a:srgbClr val="222222"/>
                </a:solidFill>
              </a:rPr>
              <a:t>Iudícibus</a:t>
            </a:r>
            <a:r>
              <a:rPr lang="pt-BR" sz="1400" dirty="0">
                <a:solidFill>
                  <a:srgbClr val="222222"/>
                </a:solidFill>
              </a:rPr>
              <a:t>; Martins. Manual de Contabilidade Societária.  </a:t>
            </a:r>
            <a:r>
              <a:rPr lang="pt-BR" sz="1400" i="1" dirty="0">
                <a:solidFill>
                  <a:srgbClr val="222222"/>
                </a:solidFill>
              </a:rPr>
              <a:t>São Paulo: Atlas</a:t>
            </a:r>
            <a:r>
              <a:rPr lang="pt-BR" sz="1400" dirty="0">
                <a:solidFill>
                  <a:srgbClr val="222222"/>
                </a:solidFill>
              </a:rPr>
              <a:t>, 880 (3) , Cap.45.</a:t>
            </a:r>
          </a:p>
          <a:p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3616790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472615"/>
            <a:ext cx="7886700" cy="2068880"/>
          </a:xfrm>
        </p:spPr>
        <p:txBody>
          <a:bodyPr/>
          <a:lstStyle/>
          <a:p>
            <a:r>
              <a:rPr lang="pt-BR" dirty="0" smtClean="0"/>
              <a:t>Relato Integrado</a:t>
            </a:r>
            <a:endParaRPr lang="en-GB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3888" y="3500258"/>
            <a:ext cx="7886700" cy="520418"/>
          </a:xfrm>
        </p:spPr>
        <p:txBody>
          <a:bodyPr>
            <a:normAutofit fontScale="92500" lnSpcReduction="10000"/>
          </a:bodyPr>
          <a:lstStyle/>
          <a:p>
            <a:r>
              <a:rPr lang="pt-BR" sz="3600" dirty="0" smtClean="0"/>
              <a:t>Conceitos 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952641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O que é?</a:t>
            </a:r>
            <a:endParaRPr lang="en-GB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49623" y="1093155"/>
            <a:ext cx="8364071" cy="5146280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spcBef>
                <a:spcPts val="600"/>
              </a:spcBef>
              <a:buNone/>
            </a:pPr>
            <a:r>
              <a:rPr lang="pt-BR" b="1" i="1" dirty="0" smtClean="0"/>
              <a:t>Relato </a:t>
            </a:r>
            <a:r>
              <a:rPr lang="pt-BR" b="1" i="1" dirty="0"/>
              <a:t>Integrado</a:t>
            </a:r>
            <a:r>
              <a:rPr lang="pt-BR" i="1" dirty="0"/>
              <a:t>: </a:t>
            </a:r>
            <a:r>
              <a:rPr lang="pt-BR" dirty="0"/>
              <a:t>Um processo baseado </a:t>
            </a:r>
            <a:r>
              <a:rPr lang="pt-BR" dirty="0" smtClean="0"/>
              <a:t>em </a:t>
            </a:r>
            <a:r>
              <a:rPr lang="pt-BR" dirty="0" smtClean="0">
                <a:solidFill>
                  <a:srgbClr val="00B0F0"/>
                </a:solidFill>
              </a:rPr>
              <a:t>pensamento </a:t>
            </a:r>
            <a:r>
              <a:rPr lang="pt-BR" dirty="0">
                <a:solidFill>
                  <a:srgbClr val="00B0F0"/>
                </a:solidFill>
              </a:rPr>
              <a:t>integrado</a:t>
            </a:r>
            <a:r>
              <a:rPr lang="pt-BR" dirty="0"/>
              <a:t>, que resulta em </a:t>
            </a:r>
            <a:r>
              <a:rPr lang="pt-BR" dirty="0" smtClean="0"/>
              <a:t>um relatório </a:t>
            </a:r>
            <a:r>
              <a:rPr lang="pt-BR" dirty="0"/>
              <a:t>integrado periódico por </a:t>
            </a:r>
            <a:r>
              <a:rPr lang="pt-BR" dirty="0" smtClean="0"/>
              <a:t>uma organização </a:t>
            </a:r>
            <a:r>
              <a:rPr lang="pt-BR" dirty="0"/>
              <a:t>sobre a </a:t>
            </a:r>
            <a:r>
              <a:rPr lang="pt-BR" dirty="0">
                <a:solidFill>
                  <a:srgbClr val="00B0F0"/>
                </a:solidFill>
              </a:rPr>
              <a:t>geração de valor ao </a:t>
            </a:r>
            <a:r>
              <a:rPr lang="pt-BR" dirty="0" smtClean="0">
                <a:solidFill>
                  <a:srgbClr val="00B0F0"/>
                </a:solidFill>
              </a:rPr>
              <a:t>longo do </a:t>
            </a:r>
            <a:r>
              <a:rPr lang="pt-BR" dirty="0">
                <a:solidFill>
                  <a:srgbClr val="00B0F0"/>
                </a:solidFill>
              </a:rPr>
              <a:t>tempo </a:t>
            </a:r>
            <a:r>
              <a:rPr lang="pt-BR" dirty="0"/>
              <a:t>e as respectivas </a:t>
            </a:r>
            <a:r>
              <a:rPr lang="pt-BR" dirty="0" smtClean="0"/>
              <a:t>comunicações sobre </a:t>
            </a:r>
            <a:r>
              <a:rPr lang="pt-BR" dirty="0"/>
              <a:t>aspectos da geração de valor</a:t>
            </a:r>
            <a:r>
              <a:rPr lang="pt-BR" dirty="0" smtClean="0"/>
              <a:t>.</a:t>
            </a:r>
          </a:p>
          <a:p>
            <a:pPr marL="0" indent="0">
              <a:lnSpc>
                <a:spcPct val="150000"/>
              </a:lnSpc>
              <a:spcBef>
                <a:spcPts val="600"/>
              </a:spcBef>
              <a:buNone/>
            </a:pPr>
            <a:endParaRPr lang="pt-BR" dirty="0"/>
          </a:p>
          <a:p>
            <a:pPr marL="0" indent="0">
              <a:lnSpc>
                <a:spcPct val="150000"/>
              </a:lnSpc>
              <a:spcBef>
                <a:spcPts val="600"/>
              </a:spcBef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00631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Conceitos Fundamentais</a:t>
            </a:r>
            <a:endParaRPr lang="en-GB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41592" y="1093154"/>
            <a:ext cx="8304867" cy="5203235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pt-BR" b="1" dirty="0" smtClean="0">
                <a:solidFill>
                  <a:srgbClr val="00B0F0"/>
                </a:solidFill>
              </a:rPr>
              <a:t>Geração de Valor</a:t>
            </a:r>
            <a:r>
              <a:rPr lang="pt-BR" dirty="0" smtClean="0"/>
              <a:t>: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pt-BR" sz="2400" dirty="0" smtClean="0"/>
              <a:t>É o </a:t>
            </a:r>
            <a:r>
              <a:rPr lang="pt-BR" sz="2400" dirty="0"/>
              <a:t>processo que resulta </a:t>
            </a:r>
            <a:r>
              <a:rPr lang="pt-BR" sz="2400" dirty="0" smtClean="0"/>
              <a:t>em </a:t>
            </a:r>
            <a:r>
              <a:rPr lang="en-GB" sz="2400" dirty="0" err="1" smtClean="0"/>
              <a:t>acréscimos</a:t>
            </a:r>
            <a:r>
              <a:rPr lang="en-GB" sz="2400" dirty="0"/>
              <a:t>, </a:t>
            </a:r>
            <a:r>
              <a:rPr lang="en-GB" sz="2400" dirty="0" err="1"/>
              <a:t>decréscimos</a:t>
            </a:r>
            <a:r>
              <a:rPr lang="en-GB" sz="2400" dirty="0"/>
              <a:t> </a:t>
            </a:r>
            <a:r>
              <a:rPr lang="en-GB" sz="2400" dirty="0" err="1"/>
              <a:t>ou</a:t>
            </a:r>
            <a:r>
              <a:rPr lang="en-GB" sz="2400" dirty="0"/>
              <a:t> </a:t>
            </a:r>
            <a:r>
              <a:rPr lang="en-GB" sz="2400" dirty="0" err="1" smtClean="0"/>
              <a:t>transformações</a:t>
            </a:r>
            <a:r>
              <a:rPr lang="en-GB" sz="2400" dirty="0" smtClean="0"/>
              <a:t> </a:t>
            </a:r>
            <a:r>
              <a:rPr lang="pt-BR" sz="2400" dirty="0" smtClean="0"/>
              <a:t>nos capitais, </a:t>
            </a:r>
            <a:r>
              <a:rPr lang="pt-BR" sz="2400" dirty="0"/>
              <a:t>ocasionados pelas </a:t>
            </a:r>
            <a:r>
              <a:rPr lang="pt-BR" sz="2400" dirty="0" smtClean="0"/>
              <a:t>atividades empresariais </a:t>
            </a:r>
            <a:r>
              <a:rPr lang="pt-BR" sz="2400" dirty="0"/>
              <a:t>e pelos produtos da organização</a:t>
            </a:r>
            <a:r>
              <a:rPr lang="pt-BR" sz="2400" dirty="0" smtClean="0"/>
              <a:t>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pt-BR" sz="2400" dirty="0" smtClean="0"/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pt-BR" b="1" dirty="0">
                <a:solidFill>
                  <a:srgbClr val="00B0F0"/>
                </a:solidFill>
              </a:rPr>
              <a:t>Capitais</a:t>
            </a:r>
            <a:r>
              <a:rPr lang="pt-BR" b="1" i="1" dirty="0">
                <a:solidFill>
                  <a:srgbClr val="00B0F0"/>
                </a:solidFill>
              </a:rPr>
              <a:t>:</a:t>
            </a:r>
            <a:r>
              <a:rPr lang="pt-BR" i="1" dirty="0"/>
              <a:t> </a:t>
            </a:r>
            <a:endParaRPr lang="pt-BR" i="1" dirty="0" smtClean="0"/>
          </a:p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pt-BR" sz="2400" dirty="0" smtClean="0"/>
              <a:t>São </a:t>
            </a:r>
            <a:r>
              <a:rPr lang="pt-BR" sz="2400" dirty="0"/>
              <a:t>classificados em financeiro, manufaturado, </a:t>
            </a:r>
            <a:r>
              <a:rPr lang="pt-BR" sz="2400" dirty="0" smtClean="0"/>
              <a:t>intelectual, humano</a:t>
            </a:r>
            <a:r>
              <a:rPr lang="pt-BR" sz="2400" dirty="0"/>
              <a:t>, social e </a:t>
            </a:r>
            <a:r>
              <a:rPr lang="en-GB" sz="2400" dirty="0"/>
              <a:t>de </a:t>
            </a:r>
            <a:r>
              <a:rPr lang="en-GB" sz="2400" dirty="0" err="1"/>
              <a:t>relacionamentos</a:t>
            </a:r>
            <a:r>
              <a:rPr lang="en-GB" sz="2400" dirty="0"/>
              <a:t>, e natural</a:t>
            </a:r>
            <a:r>
              <a:rPr lang="en-GB" sz="2400" dirty="0" smtClean="0"/>
              <a:t>. </a:t>
            </a:r>
            <a:r>
              <a:rPr lang="pt-BR" sz="2400" dirty="0" smtClean="0"/>
              <a:t>São estoques </a:t>
            </a:r>
            <a:r>
              <a:rPr lang="pt-BR" sz="2400" dirty="0"/>
              <a:t>de </a:t>
            </a:r>
            <a:r>
              <a:rPr lang="pt-BR" sz="2400" dirty="0" smtClean="0"/>
              <a:t>valor (recursos e relações) </a:t>
            </a:r>
            <a:r>
              <a:rPr lang="pt-BR" sz="2400" dirty="0"/>
              <a:t>dos quais todas </a:t>
            </a:r>
            <a:r>
              <a:rPr lang="pt-BR" sz="2400" dirty="0" smtClean="0"/>
              <a:t>as organizações </a:t>
            </a:r>
            <a:r>
              <a:rPr lang="pt-BR" sz="2400" dirty="0"/>
              <a:t>dependem para seu </a:t>
            </a:r>
            <a:r>
              <a:rPr lang="pt-BR" sz="2400" dirty="0" smtClean="0"/>
              <a:t>sucesso. Eles aumentam</a:t>
            </a:r>
            <a:r>
              <a:rPr lang="pt-BR" sz="2400" dirty="0"/>
              <a:t>, diminuem ou </a:t>
            </a:r>
            <a:r>
              <a:rPr lang="pt-BR" sz="2400" dirty="0" smtClean="0"/>
              <a:t>se </a:t>
            </a:r>
            <a:r>
              <a:rPr lang="en-GB" sz="2400" dirty="0" err="1" smtClean="0"/>
              <a:t>transformam</a:t>
            </a:r>
            <a:r>
              <a:rPr lang="en-GB" sz="2400" dirty="0" smtClean="0"/>
              <a:t> </a:t>
            </a:r>
            <a:r>
              <a:rPr lang="en-GB" sz="2400" dirty="0" err="1"/>
              <a:t>devido</a:t>
            </a:r>
            <a:r>
              <a:rPr lang="en-GB" sz="2400" dirty="0"/>
              <a:t> </a:t>
            </a:r>
            <a:r>
              <a:rPr lang="en-GB" sz="2400" dirty="0" err="1"/>
              <a:t>às</a:t>
            </a:r>
            <a:r>
              <a:rPr lang="en-GB" sz="2400" dirty="0"/>
              <a:t> </a:t>
            </a:r>
            <a:r>
              <a:rPr lang="en-GB" sz="2400" dirty="0" err="1" smtClean="0"/>
              <a:t>atividades</a:t>
            </a:r>
            <a:r>
              <a:rPr lang="en-GB" sz="2400" dirty="0" smtClean="0"/>
              <a:t> </a:t>
            </a:r>
            <a:r>
              <a:rPr lang="pt-BR" sz="2400" dirty="0" smtClean="0"/>
              <a:t>empresariais </a:t>
            </a:r>
            <a:r>
              <a:rPr lang="pt-BR" sz="2400" dirty="0"/>
              <a:t>e produtos da organização</a:t>
            </a:r>
            <a:r>
              <a:rPr lang="pt-BR" sz="2400" dirty="0" smtClean="0"/>
              <a:t>. Isto inclui a geração de valor para suas partes interessadas e para a sociedade quando afetar sua capacidade de gerar valor para si. (exemplo)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762934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Conceitos Fundamentais</a:t>
            </a:r>
            <a:endParaRPr lang="en-GB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88259" y="1093154"/>
            <a:ext cx="8619565" cy="52032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b="1" dirty="0" smtClean="0">
                <a:solidFill>
                  <a:srgbClr val="00B0F0"/>
                </a:solidFill>
              </a:rPr>
              <a:t>Pensamento Integrado</a:t>
            </a:r>
            <a:r>
              <a:rPr lang="pt-BR" dirty="0" smtClean="0"/>
              <a:t>: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pt-BR" sz="2400" dirty="0" smtClean="0"/>
              <a:t>É </a:t>
            </a:r>
            <a:r>
              <a:rPr lang="pt-BR" sz="2400" dirty="0"/>
              <a:t>a </a:t>
            </a:r>
            <a:r>
              <a:rPr lang="pt-BR" sz="2400" dirty="0" smtClean="0"/>
              <a:t>consideração efetiva que </a:t>
            </a:r>
            <a:r>
              <a:rPr lang="pt-BR" sz="2400" dirty="0"/>
              <a:t>uma organização dá aos </a:t>
            </a:r>
            <a:r>
              <a:rPr lang="pt-BR" sz="2400" dirty="0" smtClean="0"/>
              <a:t>relacionamentos entre </a:t>
            </a:r>
            <a:r>
              <a:rPr lang="pt-BR" sz="2400" dirty="0"/>
              <a:t>suas diversas unidades operacionais </a:t>
            </a:r>
            <a:r>
              <a:rPr lang="pt-BR" sz="2400" dirty="0" smtClean="0"/>
              <a:t>e funcionais</a:t>
            </a:r>
            <a:r>
              <a:rPr lang="pt-BR" sz="2400" dirty="0"/>
              <a:t>, bem como a</a:t>
            </a:r>
            <a:r>
              <a:rPr lang="pt-BR" sz="2400" dirty="0" smtClean="0"/>
              <a:t>os capitais que ela usa </a:t>
            </a:r>
            <a:r>
              <a:rPr lang="pt-BR" sz="2400" dirty="0"/>
              <a:t>ou afeta</a:t>
            </a:r>
            <a:r>
              <a:rPr lang="pt-BR" sz="2400" dirty="0" smtClean="0"/>
              <a:t>. Leva </a:t>
            </a:r>
            <a:r>
              <a:rPr lang="pt-BR" sz="2400" dirty="0"/>
              <a:t>em consideração a conectividade e </a:t>
            </a:r>
            <a:r>
              <a:rPr lang="pt-BR" sz="2400" dirty="0" smtClean="0"/>
              <a:t>as interdependências </a:t>
            </a:r>
            <a:r>
              <a:rPr lang="pt-BR" sz="2400" dirty="0"/>
              <a:t>com uma gama de fatores </a:t>
            </a:r>
            <a:r>
              <a:rPr lang="pt-BR" sz="2400" dirty="0" smtClean="0"/>
              <a:t>do ambiente interno e externo que afetam </a:t>
            </a:r>
            <a:r>
              <a:rPr lang="pt-BR" sz="2400" dirty="0"/>
              <a:t>a </a:t>
            </a:r>
            <a:r>
              <a:rPr lang="pt-BR" sz="2400" dirty="0" smtClean="0"/>
              <a:t>capacidade </a:t>
            </a:r>
            <a:r>
              <a:rPr lang="pt-BR" sz="2400" dirty="0"/>
              <a:t>de uma organização de </a:t>
            </a:r>
            <a:r>
              <a:rPr lang="pt-BR" sz="2400" dirty="0" smtClean="0"/>
              <a:t>gerar valor </a:t>
            </a:r>
            <a:r>
              <a:rPr lang="pt-BR" sz="2400" dirty="0"/>
              <a:t>ao longo do </a:t>
            </a:r>
            <a:r>
              <a:rPr lang="pt-BR" sz="2400" dirty="0" smtClean="0"/>
              <a:t>tempo.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508968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Capitais</a:t>
            </a:r>
            <a:endParaRPr lang="en-GB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49623" y="1093155"/>
            <a:ext cx="8364071" cy="5146280"/>
          </a:xfrm>
        </p:spPr>
        <p:txBody>
          <a:bodyPr>
            <a:normAutofit fontScale="85000" lnSpcReduction="10000"/>
          </a:bodyPr>
          <a:lstStyle/>
          <a:p>
            <a:pPr marL="0" indent="0">
              <a:lnSpc>
                <a:spcPct val="16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pt-BR" sz="2400" b="1" i="1" dirty="0" smtClean="0"/>
              <a:t>Capital </a:t>
            </a:r>
            <a:r>
              <a:rPr lang="pt-BR" sz="2400" b="1" i="1" dirty="0"/>
              <a:t>financeiro </a:t>
            </a:r>
            <a:r>
              <a:rPr lang="pt-BR" sz="2400" i="1" dirty="0"/>
              <a:t>–  Recursos disponíveis </a:t>
            </a:r>
            <a:r>
              <a:rPr lang="pt-BR" sz="2400" dirty="0"/>
              <a:t>para ser utilizado na produção de </a:t>
            </a:r>
            <a:r>
              <a:rPr lang="pt-BR" sz="2400" dirty="0" smtClean="0"/>
              <a:t>bens ou </a:t>
            </a:r>
            <a:r>
              <a:rPr lang="pt-BR" sz="2400" dirty="0"/>
              <a:t>na prestação de serviços: </a:t>
            </a:r>
            <a:r>
              <a:rPr lang="pt-BR" sz="2400" dirty="0" smtClean="0"/>
              <a:t>financiamentos</a:t>
            </a:r>
            <a:r>
              <a:rPr lang="pt-BR" sz="2400" dirty="0"/>
              <a:t>, tais como dívidas, ações ou subvenções, ou gerado por meio de </a:t>
            </a:r>
            <a:r>
              <a:rPr lang="en-GB" sz="2400" dirty="0" err="1" smtClean="0"/>
              <a:t>investimentos</a:t>
            </a:r>
            <a:r>
              <a:rPr lang="en-GB" sz="2400" dirty="0" smtClean="0"/>
              <a:t>;</a:t>
            </a:r>
          </a:p>
          <a:p>
            <a:pPr marL="0" indent="0">
              <a:lnSpc>
                <a:spcPct val="16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GB" sz="2400" b="1" i="1" dirty="0"/>
              <a:t>Capital </a:t>
            </a:r>
            <a:r>
              <a:rPr lang="en-GB" sz="2400" b="1" i="1" dirty="0" err="1"/>
              <a:t>manufaturado</a:t>
            </a:r>
            <a:r>
              <a:rPr lang="en-GB" sz="2400" b="1" i="1" dirty="0"/>
              <a:t> </a:t>
            </a:r>
            <a:r>
              <a:rPr lang="en-GB" sz="2400" i="1" dirty="0"/>
              <a:t>– </a:t>
            </a:r>
            <a:r>
              <a:rPr lang="en-GB" sz="2400" dirty="0" err="1"/>
              <a:t>Objetos</a:t>
            </a:r>
            <a:r>
              <a:rPr lang="en-GB" sz="2400" dirty="0"/>
              <a:t> </a:t>
            </a:r>
            <a:r>
              <a:rPr lang="en-GB" sz="2400" dirty="0" err="1" smtClean="0"/>
              <a:t>físicos</a:t>
            </a:r>
            <a:r>
              <a:rPr lang="en-GB" sz="2400" dirty="0" smtClean="0"/>
              <a:t> </a:t>
            </a:r>
            <a:r>
              <a:rPr lang="pt-BR" sz="2400" dirty="0" smtClean="0"/>
              <a:t>disponíveis para </a:t>
            </a:r>
            <a:r>
              <a:rPr lang="pt-BR" sz="2400" dirty="0"/>
              <a:t>uso na produção de bens ou </a:t>
            </a:r>
            <a:r>
              <a:rPr lang="pt-BR" sz="2400" dirty="0" smtClean="0"/>
              <a:t>na </a:t>
            </a:r>
            <a:r>
              <a:rPr lang="en-GB" sz="2400" dirty="0" err="1" smtClean="0"/>
              <a:t>prestação</a:t>
            </a:r>
            <a:r>
              <a:rPr lang="en-GB" sz="2400" dirty="0" smtClean="0"/>
              <a:t> </a:t>
            </a:r>
            <a:r>
              <a:rPr lang="en-GB" sz="2400" dirty="0"/>
              <a:t>de </a:t>
            </a:r>
            <a:r>
              <a:rPr lang="en-GB" sz="2400" dirty="0" err="1" smtClean="0"/>
              <a:t>serviços</a:t>
            </a:r>
            <a:r>
              <a:rPr lang="en-GB" sz="2400" dirty="0" smtClean="0"/>
              <a:t>: </a:t>
            </a:r>
            <a:r>
              <a:rPr lang="en-GB" sz="2400" dirty="0" err="1" smtClean="0"/>
              <a:t>prédios</a:t>
            </a:r>
            <a:r>
              <a:rPr lang="en-GB" sz="2400" dirty="0" smtClean="0"/>
              <a:t>; </a:t>
            </a:r>
            <a:r>
              <a:rPr lang="en-GB" sz="2400" dirty="0" err="1" smtClean="0"/>
              <a:t>equipamentos</a:t>
            </a:r>
            <a:r>
              <a:rPr lang="en-GB" sz="2400" dirty="0" smtClean="0"/>
              <a:t>; </a:t>
            </a:r>
            <a:r>
              <a:rPr lang="pt-BR" sz="2400" dirty="0" smtClean="0"/>
              <a:t>infraestrutura </a:t>
            </a:r>
            <a:r>
              <a:rPr lang="pt-BR" sz="2400" dirty="0"/>
              <a:t>(tais como estradas</a:t>
            </a:r>
            <a:r>
              <a:rPr lang="pt-BR" sz="2400" dirty="0" smtClean="0"/>
              <a:t>, portos</a:t>
            </a:r>
            <a:r>
              <a:rPr lang="pt-BR" sz="2400" dirty="0"/>
              <a:t>, pontes e plantas para </a:t>
            </a:r>
            <a:r>
              <a:rPr lang="pt-BR" sz="2400" dirty="0" smtClean="0"/>
              <a:t>o tratamento </a:t>
            </a:r>
            <a:r>
              <a:rPr lang="pt-BR" sz="2400" dirty="0"/>
              <a:t>de esgoto e água</a:t>
            </a:r>
            <a:r>
              <a:rPr lang="pt-BR" sz="2400" dirty="0" smtClean="0"/>
              <a:t>);</a:t>
            </a:r>
          </a:p>
          <a:p>
            <a:pPr marL="0" indent="0">
              <a:lnSpc>
                <a:spcPct val="16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pt-BR" sz="2400" b="1" i="1" dirty="0"/>
              <a:t>Capital intelectual </a:t>
            </a:r>
            <a:r>
              <a:rPr lang="pt-BR" sz="2400" dirty="0"/>
              <a:t>– são </a:t>
            </a:r>
            <a:r>
              <a:rPr lang="pt-BR" sz="2400" dirty="0" smtClean="0"/>
              <a:t>intangíveis organizacionais </a:t>
            </a:r>
            <a:r>
              <a:rPr lang="pt-BR" sz="2400" dirty="0"/>
              <a:t>baseados em </a:t>
            </a:r>
            <a:r>
              <a:rPr lang="pt-BR" sz="2400" dirty="0" smtClean="0"/>
              <a:t>conhecimento: propriedade </a:t>
            </a:r>
            <a:r>
              <a:rPr lang="pt-BR" sz="2400" dirty="0"/>
              <a:t>intelectual, tais </a:t>
            </a:r>
            <a:r>
              <a:rPr lang="pt-BR" sz="2400" dirty="0" smtClean="0"/>
              <a:t>como patentes</a:t>
            </a:r>
            <a:r>
              <a:rPr lang="pt-BR" sz="2400" dirty="0"/>
              <a:t>, direitos autorais, software</a:t>
            </a:r>
            <a:r>
              <a:rPr lang="pt-BR" sz="2400" dirty="0" smtClean="0"/>
              <a:t>, direitos </a:t>
            </a:r>
            <a:r>
              <a:rPr lang="pt-BR" sz="2400" dirty="0"/>
              <a:t>e </a:t>
            </a:r>
            <a:r>
              <a:rPr lang="pt-BR" sz="2400" dirty="0" smtClean="0"/>
              <a:t>licenças; “</a:t>
            </a:r>
            <a:r>
              <a:rPr lang="pt-BR" sz="2400" dirty="0"/>
              <a:t>capital organizacional", tais </a:t>
            </a:r>
            <a:r>
              <a:rPr lang="pt-BR" sz="2400" dirty="0" smtClean="0"/>
              <a:t>como conhecimento </a:t>
            </a:r>
            <a:r>
              <a:rPr lang="pt-BR" sz="2400" dirty="0"/>
              <a:t>tácito, sistemas</a:t>
            </a:r>
            <a:r>
              <a:rPr lang="pt-BR" sz="2400" dirty="0" smtClean="0"/>
              <a:t>, procedimentos </a:t>
            </a:r>
            <a:r>
              <a:rPr lang="pt-BR" sz="2400" dirty="0"/>
              <a:t>e </a:t>
            </a:r>
            <a:r>
              <a:rPr lang="pt-BR" sz="2400" dirty="0" smtClean="0"/>
              <a:t>protocolos;</a:t>
            </a:r>
            <a:endParaRPr lang="en-GB" sz="2400" dirty="0" smtClean="0"/>
          </a:p>
          <a:p>
            <a:pPr marL="0" indent="0">
              <a:lnSpc>
                <a:spcPct val="16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en-GB" sz="2400" dirty="0"/>
          </a:p>
          <a:p>
            <a:pPr marL="0" indent="0">
              <a:lnSpc>
                <a:spcPct val="16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en-GB" dirty="0"/>
          </a:p>
        </p:txBody>
      </p:sp>
      <p:sp>
        <p:nvSpPr>
          <p:cNvPr id="4" name="Retângulo 3"/>
          <p:cNvSpPr/>
          <p:nvPr/>
        </p:nvSpPr>
        <p:spPr>
          <a:xfrm>
            <a:off x="2286000" y="2136339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dirty="0" smtClean="0">
                <a:latin typeface="Arial" panose="020B0604020202020204" pitchFamily="34" charset="0"/>
              </a:rPr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91887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Capitais</a:t>
            </a:r>
            <a:endParaRPr lang="en-GB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49623" y="1093155"/>
            <a:ext cx="8364071" cy="5146280"/>
          </a:xfrm>
        </p:spPr>
        <p:txBody>
          <a:bodyPr>
            <a:noAutofit/>
          </a:bodyPr>
          <a:lstStyle/>
          <a:p>
            <a:pPr marL="0" indent="0">
              <a:lnSpc>
                <a:spcPct val="16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pt-BR" sz="2000" b="1" i="1" dirty="0"/>
              <a:t>Capital humano </a:t>
            </a:r>
            <a:r>
              <a:rPr lang="pt-BR" sz="2000" dirty="0"/>
              <a:t>– As competências</a:t>
            </a:r>
            <a:r>
              <a:rPr lang="pt-BR" sz="2000" dirty="0" smtClean="0"/>
              <a:t>, habilidades </a:t>
            </a:r>
            <a:r>
              <a:rPr lang="pt-BR" sz="2000" dirty="0"/>
              <a:t>e experiência das pessoas </a:t>
            </a:r>
            <a:r>
              <a:rPr lang="pt-BR" sz="2000" dirty="0" smtClean="0"/>
              <a:t>e suas </a:t>
            </a:r>
            <a:r>
              <a:rPr lang="pt-BR" sz="2000" dirty="0"/>
              <a:t>motivações para </a:t>
            </a:r>
            <a:r>
              <a:rPr lang="pt-BR" sz="2000" dirty="0" smtClean="0"/>
              <a:t>inovar: alinhamento; capacidade </a:t>
            </a:r>
            <a:r>
              <a:rPr lang="pt-BR" sz="2000" dirty="0"/>
              <a:t>de </a:t>
            </a:r>
            <a:r>
              <a:rPr lang="pt-BR" sz="2000" dirty="0" smtClean="0"/>
              <a:t>implementar </a:t>
            </a:r>
            <a:r>
              <a:rPr lang="pt-BR" sz="2000" dirty="0"/>
              <a:t>a </a:t>
            </a:r>
            <a:r>
              <a:rPr lang="pt-BR" sz="2000" dirty="0" smtClean="0"/>
              <a:t>estratégia; lealdade </a:t>
            </a:r>
            <a:r>
              <a:rPr lang="pt-BR" sz="2000" dirty="0"/>
              <a:t>e </a:t>
            </a:r>
            <a:r>
              <a:rPr lang="pt-BR" sz="2000" dirty="0" smtClean="0"/>
              <a:t>motivação; capacidade </a:t>
            </a:r>
            <a:r>
              <a:rPr lang="pt-BR" sz="2000" dirty="0"/>
              <a:t>de liderar, gerenciar </a:t>
            </a:r>
            <a:r>
              <a:rPr lang="pt-BR" sz="2000" dirty="0" smtClean="0"/>
              <a:t>e colaborar</a:t>
            </a:r>
            <a:r>
              <a:rPr lang="en-GB" sz="2000" dirty="0" smtClean="0"/>
              <a:t>;</a:t>
            </a:r>
          </a:p>
          <a:p>
            <a:pPr marL="0" indent="0">
              <a:lnSpc>
                <a:spcPct val="16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pt-BR" sz="2000" b="1" i="1" dirty="0"/>
              <a:t>Capital social e de relacionamento </a:t>
            </a:r>
            <a:r>
              <a:rPr lang="pt-BR" sz="2000" dirty="0"/>
              <a:t>– </a:t>
            </a:r>
            <a:r>
              <a:rPr lang="pt-BR" sz="2000" dirty="0" smtClean="0"/>
              <a:t>As instituições </a:t>
            </a:r>
            <a:r>
              <a:rPr lang="pt-BR" sz="2000" dirty="0"/>
              <a:t>e </a:t>
            </a:r>
            <a:r>
              <a:rPr lang="pt-BR" sz="2000" dirty="0" smtClean="0"/>
              <a:t>relacionamentos </a:t>
            </a:r>
            <a:r>
              <a:rPr lang="pt-BR" sz="2000" dirty="0"/>
              <a:t>dentro </a:t>
            </a:r>
            <a:r>
              <a:rPr lang="pt-BR" sz="2000" dirty="0" smtClean="0"/>
              <a:t>e entre </a:t>
            </a:r>
            <a:r>
              <a:rPr lang="pt-BR" sz="2000" dirty="0"/>
              <a:t>comunidades, grupos de </a:t>
            </a:r>
            <a:r>
              <a:rPr lang="pt-BR" sz="2000" dirty="0" smtClean="0"/>
              <a:t>partes interessadas </a:t>
            </a:r>
            <a:r>
              <a:rPr lang="pt-BR" sz="2000" dirty="0"/>
              <a:t>e </a:t>
            </a:r>
            <a:r>
              <a:rPr lang="pt-BR" sz="2000" dirty="0" smtClean="0"/>
              <a:t>redes; capacidade de </a:t>
            </a:r>
            <a:r>
              <a:rPr lang="pt-BR" sz="2000" dirty="0"/>
              <a:t>compartilhar informações </a:t>
            </a:r>
            <a:r>
              <a:rPr lang="pt-BR" sz="2000" dirty="0" smtClean="0"/>
              <a:t>para o </a:t>
            </a:r>
            <a:r>
              <a:rPr lang="pt-BR" sz="2000" dirty="0"/>
              <a:t>bem-estar individual e </a:t>
            </a:r>
            <a:r>
              <a:rPr lang="pt-BR" sz="2000" dirty="0" smtClean="0"/>
              <a:t>coletivo; </a:t>
            </a:r>
          </a:p>
          <a:p>
            <a:pPr marL="0" indent="0">
              <a:lnSpc>
                <a:spcPct val="16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pt-BR" sz="2000" b="1" i="1" dirty="0"/>
              <a:t>Capital natural </a:t>
            </a:r>
            <a:r>
              <a:rPr lang="pt-BR" sz="2000" dirty="0"/>
              <a:t>–</a:t>
            </a:r>
            <a:r>
              <a:rPr lang="pt-BR" sz="2000" b="1" i="1" dirty="0"/>
              <a:t> </a:t>
            </a:r>
            <a:r>
              <a:rPr lang="pt-BR" sz="2000" dirty="0"/>
              <a:t>Todos os </a:t>
            </a:r>
            <a:r>
              <a:rPr lang="pt-BR" sz="2000" dirty="0" smtClean="0"/>
              <a:t>recursos ambientais </a:t>
            </a:r>
            <a:r>
              <a:rPr lang="pt-BR" sz="2000" dirty="0"/>
              <a:t>renováveis e não renováveis </a:t>
            </a:r>
            <a:r>
              <a:rPr lang="pt-BR" sz="2000" dirty="0" smtClean="0"/>
              <a:t>e processos </a:t>
            </a:r>
            <a:r>
              <a:rPr lang="pt-BR" sz="2000" dirty="0"/>
              <a:t>ambientais que fornecem </a:t>
            </a:r>
            <a:r>
              <a:rPr lang="pt-BR" sz="2000" dirty="0" smtClean="0"/>
              <a:t>bens ou </a:t>
            </a:r>
            <a:r>
              <a:rPr lang="pt-BR" sz="2000" dirty="0"/>
              <a:t>serviços que apoiam a </a:t>
            </a:r>
            <a:r>
              <a:rPr lang="pt-BR" sz="2000" dirty="0" smtClean="0"/>
              <a:t>prosperidade passada</a:t>
            </a:r>
            <a:r>
              <a:rPr lang="pt-BR" sz="2000" dirty="0"/>
              <a:t>, presente e futura de </a:t>
            </a:r>
            <a:r>
              <a:rPr lang="pt-BR" sz="2000" dirty="0" smtClean="0"/>
              <a:t>uma organização: água</a:t>
            </a:r>
            <a:r>
              <a:rPr lang="pt-BR" sz="2000" dirty="0"/>
              <a:t>, terra, minerais e </a:t>
            </a:r>
            <a:r>
              <a:rPr lang="pt-BR" sz="2000" dirty="0" smtClean="0"/>
              <a:t>florestas;  </a:t>
            </a:r>
            <a:r>
              <a:rPr lang="pt-BR" sz="2000" dirty="0"/>
              <a:t>biodiversidade e a qualidade </a:t>
            </a:r>
            <a:r>
              <a:rPr lang="pt-BR" sz="2000" dirty="0" smtClean="0"/>
              <a:t>do ecossistema</a:t>
            </a:r>
            <a:r>
              <a:rPr lang="pt-BR" sz="2000" dirty="0"/>
              <a:t>.</a:t>
            </a:r>
            <a:endParaRPr lang="en-GB" sz="2000" dirty="0" smtClean="0"/>
          </a:p>
          <a:p>
            <a:pPr marL="0" indent="0">
              <a:lnSpc>
                <a:spcPct val="16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en-GB" sz="2000" dirty="0"/>
          </a:p>
        </p:txBody>
      </p:sp>
      <p:sp>
        <p:nvSpPr>
          <p:cNvPr id="4" name="Retângulo 3"/>
          <p:cNvSpPr/>
          <p:nvPr/>
        </p:nvSpPr>
        <p:spPr>
          <a:xfrm>
            <a:off x="2286000" y="2136339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dirty="0" smtClean="0">
                <a:latin typeface="Arial" panose="020B0604020202020204" pitchFamily="34" charset="0"/>
              </a:rPr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07426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2424</TotalTime>
  <Words>1590</Words>
  <Application>Microsoft Office PowerPoint</Application>
  <PresentationFormat>Apresentação na tela (4:3)</PresentationFormat>
  <Paragraphs>125</Paragraphs>
  <Slides>23</Slides>
  <Notes>4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23</vt:i4>
      </vt:variant>
    </vt:vector>
  </HeadingPairs>
  <TitlesOfParts>
    <vt:vector size="27" baseType="lpstr">
      <vt:lpstr>Arial</vt:lpstr>
      <vt:lpstr>Calibri</vt:lpstr>
      <vt:lpstr>Wingdings</vt:lpstr>
      <vt:lpstr>Tema do Office</vt:lpstr>
      <vt:lpstr>RELATO INTEGRADO</vt:lpstr>
      <vt:lpstr> Relato Integrado </vt:lpstr>
      <vt:lpstr>Pauta</vt:lpstr>
      <vt:lpstr>Relato Integrado</vt:lpstr>
      <vt:lpstr>O que é?</vt:lpstr>
      <vt:lpstr>Conceitos Fundamentais</vt:lpstr>
      <vt:lpstr>Conceitos Fundamentais</vt:lpstr>
      <vt:lpstr>Capitais</vt:lpstr>
      <vt:lpstr>Capitais</vt:lpstr>
      <vt:lpstr>Processo de Geração de Valor</vt:lpstr>
      <vt:lpstr>O que é?</vt:lpstr>
      <vt:lpstr>Relato Integrado</vt:lpstr>
      <vt:lpstr>Estrutura Internacional para Relato Integrado</vt:lpstr>
      <vt:lpstr>Estrutura Internacional para Relato Integrado</vt:lpstr>
      <vt:lpstr>Limites do Relatório</vt:lpstr>
      <vt:lpstr>Princípios Básicos</vt:lpstr>
      <vt:lpstr>Elementos de Conteúdo</vt:lpstr>
      <vt:lpstr>Relato Integrado</vt:lpstr>
      <vt:lpstr>IIRC Internacional</vt:lpstr>
      <vt:lpstr>Comissão Brasileira do Relato Integrado</vt:lpstr>
      <vt:lpstr>B3 Brasil Bolsa Balcão</vt:lpstr>
      <vt:lpstr>Contabilidade</vt:lpstr>
      <vt:lpstr>Obrigada!!!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FEARP</dc:creator>
  <cp:lastModifiedBy>solange</cp:lastModifiedBy>
  <cp:revision>137</cp:revision>
  <dcterms:created xsi:type="dcterms:W3CDTF">2017-12-08T16:45:04Z</dcterms:created>
  <dcterms:modified xsi:type="dcterms:W3CDTF">2018-06-05T13:40:00Z</dcterms:modified>
</cp:coreProperties>
</file>