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4" r:id="rId3"/>
    <p:sldId id="263" r:id="rId4"/>
    <p:sldId id="269" r:id="rId5"/>
    <p:sldId id="266" r:id="rId6"/>
    <p:sldId id="271" r:id="rId7"/>
    <p:sldId id="272" r:id="rId8"/>
    <p:sldId id="299" r:id="rId9"/>
    <p:sldId id="300" r:id="rId10"/>
    <p:sldId id="288" r:id="rId11"/>
    <p:sldId id="257" r:id="rId12"/>
    <p:sldId id="289" r:id="rId13"/>
    <p:sldId id="290" r:id="rId14"/>
    <p:sldId id="259" r:id="rId15"/>
    <p:sldId id="293" r:id="rId16"/>
    <p:sldId id="305" r:id="rId17"/>
    <p:sldId id="295" r:id="rId18"/>
    <p:sldId id="258" r:id="rId19"/>
    <p:sldId id="262" r:id="rId20"/>
    <p:sldId id="298" r:id="rId21"/>
    <p:sldId id="278" r:id="rId22"/>
    <p:sldId id="279" r:id="rId23"/>
    <p:sldId id="280" r:id="rId24"/>
    <p:sldId id="281" r:id="rId25"/>
    <p:sldId id="282" r:id="rId26"/>
    <p:sldId id="285" r:id="rId27"/>
    <p:sldId id="283" r:id="rId28"/>
    <p:sldId id="284" r:id="rId29"/>
    <p:sldId id="292" r:id="rId30"/>
    <p:sldId id="296" r:id="rId31"/>
    <p:sldId id="301" r:id="rId32"/>
    <p:sldId id="302" r:id="rId33"/>
    <p:sldId id="303" r:id="rId34"/>
    <p:sldId id="304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9B15"/>
    <a:srgbClr val="18AE18"/>
    <a:srgbClr val="FFFFFF"/>
    <a:srgbClr val="F87062"/>
    <a:srgbClr val="EBF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C75479-FA79-4A98-8CFD-8BDBDCC7D302}" type="doc">
      <dgm:prSet loTypeId="urn:microsoft.com/office/officeart/2005/8/layout/hChevron3" loCatId="process" qsTypeId="urn:microsoft.com/office/officeart/2005/8/quickstyle/3d2" qsCatId="3D" csTypeId="urn:microsoft.com/office/officeart/2005/8/colors/accent1_2" csCatId="accent1" phldr="1"/>
      <dgm:spPr/>
    </dgm:pt>
    <dgm:pt modelId="{0923F6F4-0787-439C-A1C8-CE3CE574525E}">
      <dgm:prSet phldrT="[Texto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65100" prst="coolSlant"/>
        </a:sp3d>
      </dgm:spPr>
      <dgm:t>
        <a:bodyPr/>
        <a:lstStyle/>
        <a:p>
          <a:r>
            <a:rPr lang="pt-BR" b="1" dirty="0"/>
            <a:t>Promotor</a:t>
          </a:r>
        </a:p>
      </dgm:t>
    </dgm:pt>
    <dgm:pt modelId="{0E50290D-C4D7-40A1-8E7E-ACB8ABDD0A0D}" type="parTrans" cxnId="{3A2F81C7-1943-4562-93D1-DB1DE56FDDC0}">
      <dgm:prSet/>
      <dgm:spPr/>
      <dgm:t>
        <a:bodyPr/>
        <a:lstStyle/>
        <a:p>
          <a:endParaRPr lang="pt-BR"/>
        </a:p>
      </dgm:t>
    </dgm:pt>
    <dgm:pt modelId="{CF662E87-43AC-464D-AEEC-8A7980743D7A}" type="sibTrans" cxnId="{3A2F81C7-1943-4562-93D1-DB1DE56FDDC0}">
      <dgm:prSet/>
      <dgm:spPr/>
      <dgm:t>
        <a:bodyPr/>
        <a:lstStyle/>
        <a:p>
          <a:endParaRPr lang="pt-BR"/>
        </a:p>
      </dgm:t>
    </dgm:pt>
    <dgm:pt modelId="{4FD901A6-3F5B-4382-9428-28C44B4E99A8}">
      <dgm:prSet phldrT="[Texto]"/>
      <dgm:spPr/>
      <dgm:t>
        <a:bodyPr/>
        <a:lstStyle/>
        <a:p>
          <a:r>
            <a:rPr lang="pt-BR" b="1" dirty="0"/>
            <a:t>Gene de interesse</a:t>
          </a:r>
        </a:p>
      </dgm:t>
    </dgm:pt>
    <dgm:pt modelId="{D26B954F-FFF2-4C45-9978-2867843CAA15}" type="parTrans" cxnId="{7DEA2AEC-9E42-4F27-9574-CB8DE5D1A0FF}">
      <dgm:prSet/>
      <dgm:spPr/>
      <dgm:t>
        <a:bodyPr/>
        <a:lstStyle/>
        <a:p>
          <a:endParaRPr lang="pt-BR"/>
        </a:p>
      </dgm:t>
    </dgm:pt>
    <dgm:pt modelId="{670B9E34-A551-4D6C-9A1B-C3C6F8196A1D}" type="sibTrans" cxnId="{7DEA2AEC-9E42-4F27-9574-CB8DE5D1A0FF}">
      <dgm:prSet/>
      <dgm:spPr/>
      <dgm:t>
        <a:bodyPr/>
        <a:lstStyle/>
        <a:p>
          <a:endParaRPr lang="pt-BR"/>
        </a:p>
      </dgm:t>
    </dgm:pt>
    <dgm:pt modelId="{BA95E10A-2910-4126-BA8A-360583550E2E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>
            <a:rot lat="0" lon="0" rev="7500000"/>
          </a:lightRig>
        </a:scene3d>
        <a:sp3d>
          <a:bevelT w="165100" prst="coolSlant"/>
        </a:sp3d>
      </dgm:spPr>
      <dgm:t>
        <a:bodyPr/>
        <a:lstStyle/>
        <a:p>
          <a:r>
            <a:rPr lang="pt-BR" b="1" dirty="0"/>
            <a:t>Gene</a:t>
          </a:r>
          <a:r>
            <a:rPr lang="pt-BR" dirty="0"/>
            <a:t> </a:t>
          </a:r>
          <a:r>
            <a:rPr lang="pt-BR" b="1" dirty="0"/>
            <a:t>marcador</a:t>
          </a:r>
          <a:r>
            <a:rPr lang="pt-BR" dirty="0"/>
            <a:t> </a:t>
          </a:r>
        </a:p>
      </dgm:t>
    </dgm:pt>
    <dgm:pt modelId="{ED60111A-DCD0-4826-AB7B-2CAC682CFCA5}" type="parTrans" cxnId="{24A71510-91C6-4376-B6B9-648A8235D096}">
      <dgm:prSet/>
      <dgm:spPr/>
      <dgm:t>
        <a:bodyPr/>
        <a:lstStyle/>
        <a:p>
          <a:endParaRPr lang="pt-BR"/>
        </a:p>
      </dgm:t>
    </dgm:pt>
    <dgm:pt modelId="{365C6A1B-337E-428D-AE07-94BC076882E1}" type="sibTrans" cxnId="{24A71510-91C6-4376-B6B9-648A8235D096}">
      <dgm:prSet/>
      <dgm:spPr/>
      <dgm:t>
        <a:bodyPr/>
        <a:lstStyle/>
        <a:p>
          <a:endParaRPr lang="pt-BR"/>
        </a:p>
      </dgm:t>
    </dgm:pt>
    <dgm:pt modelId="{846433EB-4C1E-4513-9FA6-E538862EDEFF}">
      <dgm:prSet phldrT="[Texto]"/>
      <dgm:spPr/>
      <dgm:t>
        <a:bodyPr/>
        <a:lstStyle/>
        <a:p>
          <a:r>
            <a:rPr lang="pt-BR" b="1" dirty="0"/>
            <a:t>Terminador</a:t>
          </a:r>
          <a:r>
            <a:rPr lang="pt-BR" dirty="0"/>
            <a:t> </a:t>
          </a:r>
        </a:p>
      </dgm:t>
    </dgm:pt>
    <dgm:pt modelId="{B0C82A7E-207D-438E-A9F7-83A9E549463A}" type="parTrans" cxnId="{86AB41E2-4014-4F15-AE57-A24B949A2D74}">
      <dgm:prSet/>
      <dgm:spPr/>
      <dgm:t>
        <a:bodyPr/>
        <a:lstStyle/>
        <a:p>
          <a:endParaRPr lang="pt-BR"/>
        </a:p>
      </dgm:t>
    </dgm:pt>
    <dgm:pt modelId="{AA40DB7D-8600-4C02-A9CE-9B623F3793E9}" type="sibTrans" cxnId="{86AB41E2-4014-4F15-AE57-A24B949A2D74}">
      <dgm:prSet/>
      <dgm:spPr/>
      <dgm:t>
        <a:bodyPr/>
        <a:lstStyle/>
        <a:p>
          <a:endParaRPr lang="pt-BR"/>
        </a:p>
      </dgm:t>
    </dgm:pt>
    <dgm:pt modelId="{2C0BCE23-AB36-4A13-9BEC-2D33288F09D0}" type="pres">
      <dgm:prSet presAssocID="{B0C75479-FA79-4A98-8CFD-8BDBDCC7D302}" presName="Name0" presStyleCnt="0">
        <dgm:presLayoutVars>
          <dgm:dir/>
          <dgm:resizeHandles val="exact"/>
        </dgm:presLayoutVars>
      </dgm:prSet>
      <dgm:spPr/>
    </dgm:pt>
    <dgm:pt modelId="{19A9AE26-D1AA-4298-BA61-34E46CE6A0E4}" type="pres">
      <dgm:prSet presAssocID="{0923F6F4-0787-439C-A1C8-CE3CE574525E}" presName="parTxOnly" presStyleLbl="node1" presStyleIdx="0" presStyleCnt="4">
        <dgm:presLayoutVars>
          <dgm:bulletEnabled val="1"/>
        </dgm:presLayoutVars>
      </dgm:prSet>
      <dgm:spPr/>
    </dgm:pt>
    <dgm:pt modelId="{4AAA9A5F-2ACB-428B-A7BA-0B59732D3587}" type="pres">
      <dgm:prSet presAssocID="{CF662E87-43AC-464D-AEEC-8A7980743D7A}" presName="parSpace" presStyleCnt="0"/>
      <dgm:spPr/>
    </dgm:pt>
    <dgm:pt modelId="{7C6728C9-E989-4A78-A41F-5B4DA53C563A}" type="pres">
      <dgm:prSet presAssocID="{4FD901A6-3F5B-4382-9428-28C44B4E99A8}" presName="parTxOnly" presStyleLbl="node1" presStyleIdx="1" presStyleCnt="4">
        <dgm:presLayoutVars>
          <dgm:bulletEnabled val="1"/>
        </dgm:presLayoutVars>
      </dgm:prSet>
      <dgm:spPr/>
    </dgm:pt>
    <dgm:pt modelId="{5FCEAD17-1122-43AE-A66E-520CF6FACAF2}" type="pres">
      <dgm:prSet presAssocID="{670B9E34-A551-4D6C-9A1B-C3C6F8196A1D}" presName="parSpace" presStyleCnt="0"/>
      <dgm:spPr/>
    </dgm:pt>
    <dgm:pt modelId="{7D0A6E52-D430-4305-B2A5-3EB8CF7A822D}" type="pres">
      <dgm:prSet presAssocID="{BA95E10A-2910-4126-BA8A-360583550E2E}" presName="parTxOnly" presStyleLbl="node1" presStyleIdx="2" presStyleCnt="4">
        <dgm:presLayoutVars>
          <dgm:bulletEnabled val="1"/>
        </dgm:presLayoutVars>
      </dgm:prSet>
      <dgm:spPr/>
    </dgm:pt>
    <dgm:pt modelId="{D5461156-4E01-4797-9E2D-E78926EDAB40}" type="pres">
      <dgm:prSet presAssocID="{365C6A1B-337E-428D-AE07-94BC076882E1}" presName="parSpace" presStyleCnt="0"/>
      <dgm:spPr/>
    </dgm:pt>
    <dgm:pt modelId="{571A1FB9-C50B-480F-A3F8-E7A3A899BD52}" type="pres">
      <dgm:prSet presAssocID="{846433EB-4C1E-4513-9FA6-E538862EDEF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24A71510-91C6-4376-B6B9-648A8235D096}" srcId="{B0C75479-FA79-4A98-8CFD-8BDBDCC7D302}" destId="{BA95E10A-2910-4126-BA8A-360583550E2E}" srcOrd="2" destOrd="0" parTransId="{ED60111A-DCD0-4826-AB7B-2CAC682CFCA5}" sibTransId="{365C6A1B-337E-428D-AE07-94BC076882E1}"/>
    <dgm:cxn modelId="{3D87D164-C649-42C2-ABEE-34F50860771F}" type="presOf" srcId="{0923F6F4-0787-439C-A1C8-CE3CE574525E}" destId="{19A9AE26-D1AA-4298-BA61-34E46CE6A0E4}" srcOrd="0" destOrd="0" presId="urn:microsoft.com/office/officeart/2005/8/layout/hChevron3"/>
    <dgm:cxn modelId="{06C76555-88CD-4153-908A-EB050741B781}" type="presOf" srcId="{846433EB-4C1E-4513-9FA6-E538862EDEFF}" destId="{571A1FB9-C50B-480F-A3F8-E7A3A899BD52}" srcOrd="0" destOrd="0" presId="urn:microsoft.com/office/officeart/2005/8/layout/hChevron3"/>
    <dgm:cxn modelId="{4C7C5955-E2FF-4D3D-9D78-BC14EF6C8F1D}" type="presOf" srcId="{4FD901A6-3F5B-4382-9428-28C44B4E99A8}" destId="{7C6728C9-E989-4A78-A41F-5B4DA53C563A}" srcOrd="0" destOrd="0" presId="urn:microsoft.com/office/officeart/2005/8/layout/hChevron3"/>
    <dgm:cxn modelId="{1A63638B-5DB5-44B7-8F62-85CD468510AE}" type="presOf" srcId="{BA95E10A-2910-4126-BA8A-360583550E2E}" destId="{7D0A6E52-D430-4305-B2A5-3EB8CF7A822D}" srcOrd="0" destOrd="0" presId="urn:microsoft.com/office/officeart/2005/8/layout/hChevron3"/>
    <dgm:cxn modelId="{3A2F81C7-1943-4562-93D1-DB1DE56FDDC0}" srcId="{B0C75479-FA79-4A98-8CFD-8BDBDCC7D302}" destId="{0923F6F4-0787-439C-A1C8-CE3CE574525E}" srcOrd="0" destOrd="0" parTransId="{0E50290D-C4D7-40A1-8E7E-ACB8ABDD0A0D}" sibTransId="{CF662E87-43AC-464D-AEEC-8A7980743D7A}"/>
    <dgm:cxn modelId="{86650FD0-8797-4293-A4F8-745796668E05}" type="presOf" srcId="{B0C75479-FA79-4A98-8CFD-8BDBDCC7D302}" destId="{2C0BCE23-AB36-4A13-9BEC-2D33288F09D0}" srcOrd="0" destOrd="0" presId="urn:microsoft.com/office/officeart/2005/8/layout/hChevron3"/>
    <dgm:cxn modelId="{86AB41E2-4014-4F15-AE57-A24B949A2D74}" srcId="{B0C75479-FA79-4A98-8CFD-8BDBDCC7D302}" destId="{846433EB-4C1E-4513-9FA6-E538862EDEFF}" srcOrd="3" destOrd="0" parTransId="{B0C82A7E-207D-438E-A9F7-83A9E549463A}" sibTransId="{AA40DB7D-8600-4C02-A9CE-9B623F3793E9}"/>
    <dgm:cxn modelId="{7DEA2AEC-9E42-4F27-9574-CB8DE5D1A0FF}" srcId="{B0C75479-FA79-4A98-8CFD-8BDBDCC7D302}" destId="{4FD901A6-3F5B-4382-9428-28C44B4E99A8}" srcOrd="1" destOrd="0" parTransId="{D26B954F-FFF2-4C45-9978-2867843CAA15}" sibTransId="{670B9E34-A551-4D6C-9A1B-C3C6F8196A1D}"/>
    <dgm:cxn modelId="{1D0B77DE-FA28-44FC-9214-F823DFF8BE02}" type="presParOf" srcId="{2C0BCE23-AB36-4A13-9BEC-2D33288F09D0}" destId="{19A9AE26-D1AA-4298-BA61-34E46CE6A0E4}" srcOrd="0" destOrd="0" presId="urn:microsoft.com/office/officeart/2005/8/layout/hChevron3"/>
    <dgm:cxn modelId="{A6935102-C8FF-4D3E-A616-0226A062B6A9}" type="presParOf" srcId="{2C0BCE23-AB36-4A13-9BEC-2D33288F09D0}" destId="{4AAA9A5F-2ACB-428B-A7BA-0B59732D3587}" srcOrd="1" destOrd="0" presId="urn:microsoft.com/office/officeart/2005/8/layout/hChevron3"/>
    <dgm:cxn modelId="{84AE7956-491B-430A-A1CC-07682A4B0DA5}" type="presParOf" srcId="{2C0BCE23-AB36-4A13-9BEC-2D33288F09D0}" destId="{7C6728C9-E989-4A78-A41F-5B4DA53C563A}" srcOrd="2" destOrd="0" presId="urn:microsoft.com/office/officeart/2005/8/layout/hChevron3"/>
    <dgm:cxn modelId="{48610604-9C51-4722-B0E0-8DBDB02136BB}" type="presParOf" srcId="{2C0BCE23-AB36-4A13-9BEC-2D33288F09D0}" destId="{5FCEAD17-1122-43AE-A66E-520CF6FACAF2}" srcOrd="3" destOrd="0" presId="urn:microsoft.com/office/officeart/2005/8/layout/hChevron3"/>
    <dgm:cxn modelId="{60046B38-2382-4BF4-BE87-E0777DDEE003}" type="presParOf" srcId="{2C0BCE23-AB36-4A13-9BEC-2D33288F09D0}" destId="{7D0A6E52-D430-4305-B2A5-3EB8CF7A822D}" srcOrd="4" destOrd="0" presId="urn:microsoft.com/office/officeart/2005/8/layout/hChevron3"/>
    <dgm:cxn modelId="{57A91DC5-D134-4192-A9B9-BD71BE146858}" type="presParOf" srcId="{2C0BCE23-AB36-4A13-9BEC-2D33288F09D0}" destId="{D5461156-4E01-4797-9E2D-E78926EDAB40}" srcOrd="5" destOrd="0" presId="urn:microsoft.com/office/officeart/2005/8/layout/hChevron3"/>
    <dgm:cxn modelId="{02641172-93ED-40C2-A5C8-9D94642EF181}" type="presParOf" srcId="{2C0BCE23-AB36-4A13-9BEC-2D33288F09D0}" destId="{571A1FB9-C50B-480F-A3F8-E7A3A899BD52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A323BE-DF72-40FE-9443-8CD00648DB4C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DF8479D-6036-455C-9DCF-1F88A45E04B7}">
      <dgm:prSet/>
      <dgm:spPr/>
      <dgm:t>
        <a:bodyPr/>
        <a:lstStyle/>
        <a:p>
          <a:r>
            <a:rPr lang="pt-BR"/>
            <a:t>Alto custo para obtenção de novos herbicidas; </a:t>
          </a:r>
          <a:endParaRPr lang="en-US"/>
        </a:p>
      </dgm:t>
    </dgm:pt>
    <dgm:pt modelId="{8F37A0DB-D692-4B69-A2FF-57F5D71B3C59}" type="parTrans" cxnId="{A00D05C0-08F5-4054-B59B-65D5A448DFC9}">
      <dgm:prSet/>
      <dgm:spPr/>
      <dgm:t>
        <a:bodyPr/>
        <a:lstStyle/>
        <a:p>
          <a:endParaRPr lang="en-US"/>
        </a:p>
      </dgm:t>
    </dgm:pt>
    <dgm:pt modelId="{18FBFBA1-4B6A-41CE-8C64-E10BEE1313E6}" type="sibTrans" cxnId="{A00D05C0-08F5-4054-B59B-65D5A448DFC9}">
      <dgm:prSet/>
      <dgm:spPr/>
      <dgm:t>
        <a:bodyPr/>
        <a:lstStyle/>
        <a:p>
          <a:endParaRPr lang="en-US"/>
        </a:p>
      </dgm:t>
    </dgm:pt>
    <dgm:pt modelId="{074A06F3-3460-4F4F-90A7-F93B0D33154C}">
      <dgm:prSet custT="1"/>
      <dgm:spPr/>
      <dgm:t>
        <a:bodyPr/>
        <a:lstStyle/>
        <a:p>
          <a:pPr algn="just"/>
          <a:r>
            <a:rPr lang="pt-BR" sz="3500" dirty="0"/>
            <a:t>Biotecnologia e engenharia genética: </a:t>
          </a:r>
          <a:r>
            <a:rPr lang="pt-BR" sz="3200" dirty="0"/>
            <a:t>grande impacto no desenvolvimento de culturas com </a:t>
          </a:r>
          <a:r>
            <a:rPr lang="pt-BR" sz="3200" b="1" dirty="0"/>
            <a:t>tolerância a múltiplos herbicidas.</a:t>
          </a:r>
          <a:endParaRPr lang="en-US" sz="3500" b="1" dirty="0"/>
        </a:p>
      </dgm:t>
    </dgm:pt>
    <dgm:pt modelId="{0496A2FF-B843-48A0-BB3A-61664AD5CE32}" type="parTrans" cxnId="{8D0F093E-2BAE-4613-BE5D-69B27E46438B}">
      <dgm:prSet/>
      <dgm:spPr/>
      <dgm:t>
        <a:bodyPr/>
        <a:lstStyle/>
        <a:p>
          <a:endParaRPr lang="en-US"/>
        </a:p>
      </dgm:t>
    </dgm:pt>
    <dgm:pt modelId="{CFF89C66-6BD5-4AB6-B3CF-BA3584BA1B2A}" type="sibTrans" cxnId="{8D0F093E-2BAE-4613-BE5D-69B27E46438B}">
      <dgm:prSet/>
      <dgm:spPr/>
      <dgm:t>
        <a:bodyPr/>
        <a:lstStyle/>
        <a:p>
          <a:endParaRPr lang="en-US"/>
        </a:p>
      </dgm:t>
    </dgm:pt>
    <dgm:pt modelId="{AE350E78-9DBA-462E-A024-82EA0FB09E3F}" type="pres">
      <dgm:prSet presAssocID="{76A323BE-DF72-40FE-9443-8CD00648DB4C}" presName="vert0" presStyleCnt="0">
        <dgm:presLayoutVars>
          <dgm:dir/>
          <dgm:animOne val="branch"/>
          <dgm:animLvl val="lvl"/>
        </dgm:presLayoutVars>
      </dgm:prSet>
      <dgm:spPr/>
    </dgm:pt>
    <dgm:pt modelId="{BA15BA99-FD21-43B5-A560-069F69122EC3}" type="pres">
      <dgm:prSet presAssocID="{4DF8479D-6036-455C-9DCF-1F88A45E04B7}" presName="thickLine" presStyleLbl="alignNode1" presStyleIdx="0" presStyleCnt="2"/>
      <dgm:spPr/>
    </dgm:pt>
    <dgm:pt modelId="{3F4720D4-0B11-4F88-9961-E011CEAF3EB5}" type="pres">
      <dgm:prSet presAssocID="{4DF8479D-6036-455C-9DCF-1F88A45E04B7}" presName="horz1" presStyleCnt="0"/>
      <dgm:spPr/>
    </dgm:pt>
    <dgm:pt modelId="{A430EEEF-DCA8-4A80-B44D-E1CC7FA9DE70}" type="pres">
      <dgm:prSet presAssocID="{4DF8479D-6036-455C-9DCF-1F88A45E04B7}" presName="tx1" presStyleLbl="revTx" presStyleIdx="0" presStyleCnt="2"/>
      <dgm:spPr/>
    </dgm:pt>
    <dgm:pt modelId="{64FE03C2-6E8D-42E8-8179-67E8E8569FEA}" type="pres">
      <dgm:prSet presAssocID="{4DF8479D-6036-455C-9DCF-1F88A45E04B7}" presName="vert1" presStyleCnt="0"/>
      <dgm:spPr/>
    </dgm:pt>
    <dgm:pt modelId="{28639D96-95DE-4255-A0A0-079A09AAC410}" type="pres">
      <dgm:prSet presAssocID="{074A06F3-3460-4F4F-90A7-F93B0D33154C}" presName="thickLine" presStyleLbl="alignNode1" presStyleIdx="1" presStyleCnt="2"/>
      <dgm:spPr/>
    </dgm:pt>
    <dgm:pt modelId="{84FEE976-9D2D-49BC-8C94-3AE07B149066}" type="pres">
      <dgm:prSet presAssocID="{074A06F3-3460-4F4F-90A7-F93B0D33154C}" presName="horz1" presStyleCnt="0"/>
      <dgm:spPr/>
    </dgm:pt>
    <dgm:pt modelId="{E12783C2-67E5-44EC-AEE0-8215FB4A8E97}" type="pres">
      <dgm:prSet presAssocID="{074A06F3-3460-4F4F-90A7-F93B0D33154C}" presName="tx1" presStyleLbl="revTx" presStyleIdx="1" presStyleCnt="2"/>
      <dgm:spPr/>
    </dgm:pt>
    <dgm:pt modelId="{F4E175C2-FFD1-41CB-A4C8-740E97D881FD}" type="pres">
      <dgm:prSet presAssocID="{074A06F3-3460-4F4F-90A7-F93B0D33154C}" presName="vert1" presStyleCnt="0"/>
      <dgm:spPr/>
    </dgm:pt>
  </dgm:ptLst>
  <dgm:cxnLst>
    <dgm:cxn modelId="{8D0F093E-2BAE-4613-BE5D-69B27E46438B}" srcId="{76A323BE-DF72-40FE-9443-8CD00648DB4C}" destId="{074A06F3-3460-4F4F-90A7-F93B0D33154C}" srcOrd="1" destOrd="0" parTransId="{0496A2FF-B843-48A0-BB3A-61664AD5CE32}" sibTransId="{CFF89C66-6BD5-4AB6-B3CF-BA3584BA1B2A}"/>
    <dgm:cxn modelId="{25643CAB-A012-4D62-AE70-1869F53FA005}" type="presOf" srcId="{074A06F3-3460-4F4F-90A7-F93B0D33154C}" destId="{E12783C2-67E5-44EC-AEE0-8215FB4A8E97}" srcOrd="0" destOrd="0" presId="urn:microsoft.com/office/officeart/2008/layout/LinedList"/>
    <dgm:cxn modelId="{A00D05C0-08F5-4054-B59B-65D5A448DFC9}" srcId="{76A323BE-DF72-40FE-9443-8CD00648DB4C}" destId="{4DF8479D-6036-455C-9DCF-1F88A45E04B7}" srcOrd="0" destOrd="0" parTransId="{8F37A0DB-D692-4B69-A2FF-57F5D71B3C59}" sibTransId="{18FBFBA1-4B6A-41CE-8C64-E10BEE1313E6}"/>
    <dgm:cxn modelId="{A8DDB1C0-C89D-434E-AD5F-7BDF44D9EC3B}" type="presOf" srcId="{76A323BE-DF72-40FE-9443-8CD00648DB4C}" destId="{AE350E78-9DBA-462E-A024-82EA0FB09E3F}" srcOrd="0" destOrd="0" presId="urn:microsoft.com/office/officeart/2008/layout/LinedList"/>
    <dgm:cxn modelId="{15B7D8F6-2CDB-4309-A5FD-586A65C6345E}" type="presOf" srcId="{4DF8479D-6036-455C-9DCF-1F88A45E04B7}" destId="{A430EEEF-DCA8-4A80-B44D-E1CC7FA9DE70}" srcOrd="0" destOrd="0" presId="urn:microsoft.com/office/officeart/2008/layout/LinedList"/>
    <dgm:cxn modelId="{2421BF29-3210-46C7-B78F-C267342ED451}" type="presParOf" srcId="{AE350E78-9DBA-462E-A024-82EA0FB09E3F}" destId="{BA15BA99-FD21-43B5-A560-069F69122EC3}" srcOrd="0" destOrd="0" presId="urn:microsoft.com/office/officeart/2008/layout/LinedList"/>
    <dgm:cxn modelId="{E558964D-672D-45F3-B598-A25920D3F323}" type="presParOf" srcId="{AE350E78-9DBA-462E-A024-82EA0FB09E3F}" destId="{3F4720D4-0B11-4F88-9961-E011CEAF3EB5}" srcOrd="1" destOrd="0" presId="urn:microsoft.com/office/officeart/2008/layout/LinedList"/>
    <dgm:cxn modelId="{939DBDDF-B282-4B69-A08B-4A99AC067EA4}" type="presParOf" srcId="{3F4720D4-0B11-4F88-9961-E011CEAF3EB5}" destId="{A430EEEF-DCA8-4A80-B44D-E1CC7FA9DE70}" srcOrd="0" destOrd="0" presId="urn:microsoft.com/office/officeart/2008/layout/LinedList"/>
    <dgm:cxn modelId="{6C34431D-8457-4CDA-9BE9-31291CDC6AC6}" type="presParOf" srcId="{3F4720D4-0B11-4F88-9961-E011CEAF3EB5}" destId="{64FE03C2-6E8D-42E8-8179-67E8E8569FEA}" srcOrd="1" destOrd="0" presId="urn:microsoft.com/office/officeart/2008/layout/LinedList"/>
    <dgm:cxn modelId="{94470015-D9EF-4803-8BE4-626DCC0B3E61}" type="presParOf" srcId="{AE350E78-9DBA-462E-A024-82EA0FB09E3F}" destId="{28639D96-95DE-4255-A0A0-079A09AAC410}" srcOrd="2" destOrd="0" presId="urn:microsoft.com/office/officeart/2008/layout/LinedList"/>
    <dgm:cxn modelId="{B5988DD6-E9AC-4A41-8AC1-8CBE62973A83}" type="presParOf" srcId="{AE350E78-9DBA-462E-A024-82EA0FB09E3F}" destId="{84FEE976-9D2D-49BC-8C94-3AE07B149066}" srcOrd="3" destOrd="0" presId="urn:microsoft.com/office/officeart/2008/layout/LinedList"/>
    <dgm:cxn modelId="{1B474A74-DEA0-499F-AB0A-40F0B3BEF59F}" type="presParOf" srcId="{84FEE976-9D2D-49BC-8C94-3AE07B149066}" destId="{E12783C2-67E5-44EC-AEE0-8215FB4A8E97}" srcOrd="0" destOrd="0" presId="urn:microsoft.com/office/officeart/2008/layout/LinedList"/>
    <dgm:cxn modelId="{196FBB59-37D2-4164-B688-7DD331F38B06}" type="presParOf" srcId="{84FEE976-9D2D-49BC-8C94-3AE07B149066}" destId="{F4E175C2-FFD1-41CB-A4C8-740E97D881F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9AE26-D1AA-4298-BA61-34E46CE6A0E4}">
      <dsp:nvSpPr>
        <dsp:cNvPr id="0" name=""/>
        <dsp:cNvSpPr/>
      </dsp:nvSpPr>
      <dsp:spPr>
        <a:xfrm>
          <a:off x="2007" y="386067"/>
          <a:ext cx="2014591" cy="805836"/>
        </a:xfrm>
        <a:prstGeom prst="homePlate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165100" prst="coolSlant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Promotor</a:t>
          </a:r>
        </a:p>
      </dsp:txBody>
      <dsp:txXfrm>
        <a:off x="2007" y="386067"/>
        <a:ext cx="1813132" cy="805836"/>
      </dsp:txXfrm>
    </dsp:sp>
    <dsp:sp modelId="{7C6728C9-E989-4A78-A41F-5B4DA53C563A}">
      <dsp:nvSpPr>
        <dsp:cNvPr id="0" name=""/>
        <dsp:cNvSpPr/>
      </dsp:nvSpPr>
      <dsp:spPr>
        <a:xfrm>
          <a:off x="1613681" y="386067"/>
          <a:ext cx="2014591" cy="80583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Gene de interesse</a:t>
          </a:r>
        </a:p>
      </dsp:txBody>
      <dsp:txXfrm>
        <a:off x="2016599" y="386067"/>
        <a:ext cx="1208755" cy="805836"/>
      </dsp:txXfrm>
    </dsp:sp>
    <dsp:sp modelId="{7D0A6E52-D430-4305-B2A5-3EB8CF7A822D}">
      <dsp:nvSpPr>
        <dsp:cNvPr id="0" name=""/>
        <dsp:cNvSpPr/>
      </dsp:nvSpPr>
      <dsp:spPr>
        <a:xfrm>
          <a:off x="3225354" y="386067"/>
          <a:ext cx="2014591" cy="805836"/>
        </a:xfrm>
        <a:prstGeom prst="chevron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165100" prst="coolSlant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Gene</a:t>
          </a:r>
          <a:r>
            <a:rPr lang="pt-BR" sz="1800" kern="1200" dirty="0"/>
            <a:t> </a:t>
          </a:r>
          <a:r>
            <a:rPr lang="pt-BR" sz="1800" b="1" kern="1200" dirty="0"/>
            <a:t>marcador</a:t>
          </a:r>
          <a:r>
            <a:rPr lang="pt-BR" sz="1800" kern="1200" dirty="0"/>
            <a:t> </a:t>
          </a:r>
        </a:p>
      </dsp:txBody>
      <dsp:txXfrm>
        <a:off x="3628272" y="386067"/>
        <a:ext cx="1208755" cy="805836"/>
      </dsp:txXfrm>
    </dsp:sp>
    <dsp:sp modelId="{571A1FB9-C50B-480F-A3F8-E7A3A899BD52}">
      <dsp:nvSpPr>
        <dsp:cNvPr id="0" name=""/>
        <dsp:cNvSpPr/>
      </dsp:nvSpPr>
      <dsp:spPr>
        <a:xfrm>
          <a:off x="4837028" y="386067"/>
          <a:ext cx="2014591" cy="805836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Terminador</a:t>
          </a:r>
          <a:r>
            <a:rPr lang="pt-BR" sz="1800" kern="1200" dirty="0"/>
            <a:t> </a:t>
          </a:r>
        </a:p>
      </dsp:txBody>
      <dsp:txXfrm>
        <a:off x="5239946" y="386067"/>
        <a:ext cx="1208755" cy="805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15BA99-FD21-43B5-A560-069F69122EC3}">
      <dsp:nvSpPr>
        <dsp:cNvPr id="0" name=""/>
        <dsp:cNvSpPr/>
      </dsp:nvSpPr>
      <dsp:spPr>
        <a:xfrm>
          <a:off x="0" y="0"/>
          <a:ext cx="7315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30EEEF-DCA8-4A80-B44D-E1CC7FA9DE70}">
      <dsp:nvSpPr>
        <dsp:cNvPr id="0" name=""/>
        <dsp:cNvSpPr/>
      </dsp:nvSpPr>
      <dsp:spPr>
        <a:xfrm>
          <a:off x="0" y="0"/>
          <a:ext cx="7315200" cy="2262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t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300" kern="1200"/>
            <a:t>Alto custo para obtenção de novos herbicidas; </a:t>
          </a:r>
          <a:endParaRPr lang="en-US" sz="5300" kern="1200"/>
        </a:p>
      </dsp:txBody>
      <dsp:txXfrm>
        <a:off x="0" y="0"/>
        <a:ext cx="7315200" cy="2262353"/>
      </dsp:txXfrm>
    </dsp:sp>
    <dsp:sp modelId="{28639D96-95DE-4255-A0A0-079A09AAC410}">
      <dsp:nvSpPr>
        <dsp:cNvPr id="0" name=""/>
        <dsp:cNvSpPr/>
      </dsp:nvSpPr>
      <dsp:spPr>
        <a:xfrm>
          <a:off x="0" y="2262353"/>
          <a:ext cx="731520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2783C2-67E5-44EC-AEE0-8215FB4A8E97}">
      <dsp:nvSpPr>
        <dsp:cNvPr id="0" name=""/>
        <dsp:cNvSpPr/>
      </dsp:nvSpPr>
      <dsp:spPr>
        <a:xfrm>
          <a:off x="0" y="2262353"/>
          <a:ext cx="7315200" cy="2262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just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 dirty="0"/>
            <a:t>Biotecnologia e engenharia genética: </a:t>
          </a:r>
          <a:r>
            <a:rPr lang="pt-BR" sz="3200" kern="1200" dirty="0"/>
            <a:t>grande impacto no desenvolvimento de culturas com </a:t>
          </a:r>
          <a:r>
            <a:rPr lang="pt-BR" sz="3200" b="1" kern="1200" dirty="0"/>
            <a:t>tolerância a múltiplos herbicidas.</a:t>
          </a:r>
          <a:endParaRPr lang="en-US" sz="3500" b="1" kern="1200" dirty="0"/>
        </a:p>
      </dsp:txBody>
      <dsp:txXfrm>
        <a:off x="0" y="2262353"/>
        <a:ext cx="7315200" cy="2262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FED26-17D3-4DB6-B602-45844B267801}" type="datetimeFigureOut">
              <a:rPr lang="pt-BR" smtClean="0"/>
              <a:t>04/10/2018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249D4-DD44-46B4-9D90-E6C42CA7B2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047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DB90A-16AF-4378-90BD-A0E5CAE41CB2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6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DB90A-16AF-4378-90BD-A0E5CAE41CB2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057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DB90A-16AF-4378-90BD-A0E5CAE41CB2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1506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DB90A-16AF-4378-90BD-A0E5CAE41CB2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672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DB90A-16AF-4378-90BD-A0E5CAE41CB2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911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DB90A-16AF-4378-90BD-A0E5CAE41CB2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8852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DB90A-16AF-4378-90BD-A0E5CAE41CB2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0910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89CF8-E667-41E1-89E2-2769EE03D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2F6E5B-29A3-4461-8970-394305146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B5CA12-EC3B-430E-8BB8-8B9406F30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31BC-295B-42FC-A9CB-90D7AE41835C}" type="datetimeFigureOut">
              <a:rPr lang="pt-BR" smtClean="0"/>
              <a:t>04/10/2018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D95339-9C54-4614-923E-A009C81AD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EE183E-CE61-45FB-9961-B5681D253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6C09-9410-4B7D-A33F-8A0DAF59C4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413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7AC30C-9494-4613-8D7D-91BC7E524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504444B-4F81-44A5-A8A7-E7BE582F8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C4145C-D80E-4A3A-B1F9-B5C7F0036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31BC-295B-42FC-A9CB-90D7AE41835C}" type="datetimeFigureOut">
              <a:rPr lang="pt-BR" smtClean="0"/>
              <a:t>04/10/2018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90C141-A26C-4942-96AA-541757799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14FF2E-747B-4412-A1E7-681A5FDAC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6C09-9410-4B7D-A33F-8A0DAF59C4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842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92BBAE-EE12-4CC0-8500-D29E47F4C9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D114A05-9921-4815-BCB7-E297AF87F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A2B5A-117F-42D5-9D05-DEB94A05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31BC-295B-42FC-A9CB-90D7AE41835C}" type="datetimeFigureOut">
              <a:rPr lang="pt-BR" smtClean="0"/>
              <a:t>04/10/2018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B72B7E6-F4E6-4337-9583-49D539A56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84A089-C863-4400-9DE1-5BF7BB54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6C09-9410-4B7D-A33F-8A0DAF59C4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791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34396-CE49-4777-BFE7-8688DD2AA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3221C9-781C-4761-B8BB-A189DFDA4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FE637D-7A2D-46E7-ABEE-9A13E1262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31BC-295B-42FC-A9CB-90D7AE41835C}" type="datetimeFigureOut">
              <a:rPr lang="pt-BR" smtClean="0"/>
              <a:t>04/10/2018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20886E-AF4F-4DA5-B27C-765D4107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CD6FE6-0383-44F7-B48C-C20B9947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6C09-9410-4B7D-A33F-8A0DAF59C4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740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1CC9D5-0518-41CE-84F7-0AE0E7AE8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DC62B3-5CB1-4516-9E0D-B3C3957AA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45F1626-DA93-4BB0-B23A-B51353E41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31BC-295B-42FC-A9CB-90D7AE41835C}" type="datetimeFigureOut">
              <a:rPr lang="pt-BR" smtClean="0"/>
              <a:t>04/10/2018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63DB94A-B0F3-4832-86A0-429E655C5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7F7B9B-CB54-43DF-BC5E-9D12E2C9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6C09-9410-4B7D-A33F-8A0DAF59C4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473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9C1AD-750F-4686-AC8B-6B2BBA4AC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B0021A-047C-42C4-BA2E-9FFDFA3A27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7088D6-BAD6-4F29-A476-A3321751A8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8DC0D0F-B1A5-413B-BF94-E41D7BD3E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31BC-295B-42FC-A9CB-90D7AE41835C}" type="datetimeFigureOut">
              <a:rPr lang="pt-BR" smtClean="0"/>
              <a:t>04/10/2018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22183A8-62F7-48DE-B02D-79D47778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F4283B6-E4A7-49F7-92FE-5ED106A0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6C09-9410-4B7D-A33F-8A0DAF59C4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0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7CBE5D-0ED1-469E-9B30-E4036086A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D9603F5-3C6C-433B-A5F9-38E069053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63E5839-4614-4981-867C-91BC3CB86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7033399-7B65-48CC-8A48-610747862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B8ACAAD-EFE1-44D8-B84C-2D564EF7D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F3D6588-73CB-4861-B3E8-9F8AF6A8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31BC-295B-42FC-A9CB-90D7AE41835C}" type="datetimeFigureOut">
              <a:rPr lang="pt-BR" smtClean="0"/>
              <a:t>04/10/2018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C30C0EE-8C9A-49CE-9487-F619021E0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41450A9-33E1-45DF-9A79-B7AC1079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6C09-9410-4B7D-A33F-8A0DAF59C4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709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619D8-8923-45D2-ADC9-F2EDEF38A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D097B1E-610D-4888-ADDC-ADE13D9AF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31BC-295B-42FC-A9CB-90D7AE41835C}" type="datetimeFigureOut">
              <a:rPr lang="pt-BR" smtClean="0"/>
              <a:t>04/10/2018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098466F-44DD-40FD-887F-ABFAC84E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3CC3287-2DE4-4531-9554-1E760FF4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6C09-9410-4B7D-A33F-8A0DAF59C4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39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F039290-B10D-4C7A-92A1-6A5AD17D3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31BC-295B-42FC-A9CB-90D7AE41835C}" type="datetimeFigureOut">
              <a:rPr lang="pt-BR" smtClean="0"/>
              <a:t>04/10/2018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20155D3-8717-4353-ADE8-38C9C8D3C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B8CD53E-8E60-49CE-BEFC-39B36A00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6C09-9410-4B7D-A33F-8A0DAF59C4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23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78C960-0821-4471-B01B-1E4ED2601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3B52E0-49D3-49C7-80C4-2ED904B61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A3C1CA-C8D7-4347-8DCF-1215538C9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CDD231D-8855-4026-AFC9-C08105304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31BC-295B-42FC-A9CB-90D7AE41835C}" type="datetimeFigureOut">
              <a:rPr lang="pt-BR" smtClean="0"/>
              <a:t>04/10/2018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FC83EA-78D3-4E3A-9056-443A9A03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4CB8BFC-9034-4B06-B566-A655E207D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6C09-9410-4B7D-A33F-8A0DAF59C4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701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169384-4B80-4FF1-ADBD-DED234BCC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A932D64-EF3D-4C52-ABD5-904351A942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5175B5-FFA1-4B02-929D-F4D6D618A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2C65A34-C558-4007-B274-700A774D3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331BC-295B-42FC-A9CB-90D7AE41835C}" type="datetimeFigureOut">
              <a:rPr lang="pt-BR" smtClean="0"/>
              <a:t>04/10/2018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F1871F-2763-4C37-A5C8-A8F903B07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8E579B0-D7F2-4659-B3D5-05342FAF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6C09-9410-4B7D-A33F-8A0DAF59C4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769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BF1B7DA-F135-409C-8ECD-C8EFA1E42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F46338-3C33-4C67-948C-111DFAF5F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8409D7-B1C6-484A-9B00-F79ACE10C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331BC-295B-42FC-A9CB-90D7AE41835C}" type="datetimeFigureOut">
              <a:rPr lang="pt-BR" smtClean="0"/>
              <a:t>04/10/2018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48D71D-9448-49E2-8313-FD929A0FF3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B33F51-0BAB-4CBA-B406-C7636E640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26C09-9410-4B7D-A33F-8A0DAF59C4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886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3.wdp"/><Relationship Id="rId7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50D7510-041C-45F6-A8B3-9B424B47D3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13" b="6873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7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ítulo 2">
            <a:extLst>
              <a:ext uri="{FF2B5EF4-FFF2-40B4-BE49-F238E27FC236}">
                <a16:creationId xmlns:a16="http://schemas.microsoft.com/office/drawing/2014/main" id="{B5DE4F7B-0964-4654-A817-7C657451F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4837" y="96364"/>
            <a:ext cx="7966364" cy="1264587"/>
          </a:xfrm>
        </p:spPr>
        <p:txBody>
          <a:bodyPr anchor="ctr">
            <a:norm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PROGRAMA DE PÓS-GRADUAÇÃO EM FITOTECNIA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pt-BR" sz="1600" b="1" dirty="0">
                <a:solidFill>
                  <a:schemeClr val="bg1"/>
                </a:solidFill>
              </a:rPr>
              <a:t>TÓPICOS ESPECIAIS EM MATOLOGIA/2018</a:t>
            </a:r>
            <a:endParaRPr lang="pt-BR" sz="1600" dirty="0">
              <a:solidFill>
                <a:schemeClr val="bg1"/>
              </a:solidFill>
            </a:endParaRPr>
          </a:p>
          <a:p>
            <a:pPr algn="l"/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FF6EC802-44EB-4014-9FC7-B8C7B063D6F5}"/>
              </a:ext>
            </a:extLst>
          </p:cNvPr>
          <p:cNvSpPr txBox="1">
            <a:spLocks/>
          </p:cNvSpPr>
          <p:nvPr/>
        </p:nvSpPr>
        <p:spPr>
          <a:xfrm>
            <a:off x="4184078" y="3653466"/>
            <a:ext cx="3117268" cy="126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 err="1">
                <a:solidFill>
                  <a:schemeClr val="bg1"/>
                </a:solidFill>
              </a:rPr>
              <a:t>L</a:t>
            </a:r>
            <a:r>
              <a:rPr lang="pt-BR" sz="1800" b="1" dirty="0" err="1">
                <a:solidFill>
                  <a:schemeClr val="bg1"/>
                </a:solidFill>
              </a:rPr>
              <a:t>uisa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2000" b="1" dirty="0">
                <a:solidFill>
                  <a:schemeClr val="bg1"/>
                </a:solidFill>
              </a:rPr>
              <a:t>C</a:t>
            </a:r>
            <a:r>
              <a:rPr lang="pt-BR" sz="1800" b="1" dirty="0">
                <a:solidFill>
                  <a:schemeClr val="bg1"/>
                </a:solidFill>
              </a:rPr>
              <a:t>arolina </a:t>
            </a:r>
            <a:r>
              <a:rPr lang="pt-BR" sz="2000" b="1" dirty="0" err="1">
                <a:solidFill>
                  <a:schemeClr val="bg1"/>
                </a:solidFill>
              </a:rPr>
              <a:t>B</a:t>
            </a:r>
            <a:r>
              <a:rPr lang="pt-BR" sz="1800" b="1" dirty="0" err="1">
                <a:solidFill>
                  <a:schemeClr val="bg1"/>
                </a:solidFill>
              </a:rPr>
              <a:t>accin</a:t>
            </a:r>
            <a:endParaRPr lang="pt-BR" sz="1800" b="1" dirty="0">
              <a:solidFill>
                <a:schemeClr val="bg1"/>
              </a:solidFill>
            </a:endParaRPr>
          </a:p>
          <a:p>
            <a:r>
              <a:rPr lang="pt-BR" sz="1600" b="1" dirty="0">
                <a:solidFill>
                  <a:schemeClr val="bg1"/>
                </a:solidFill>
              </a:rPr>
              <a:t>Prof. Ricardo Victoria Filho</a:t>
            </a:r>
            <a:endParaRPr lang="pt-BR" sz="1600" dirty="0">
              <a:solidFill>
                <a:schemeClr val="bg1"/>
              </a:solidFill>
            </a:endParaRPr>
          </a:p>
          <a:p>
            <a:pPr algn="l"/>
            <a:endParaRPr lang="pt-BR" sz="16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C4DC298-ED55-4746-9182-CC5E2BEE28BF}"/>
              </a:ext>
            </a:extLst>
          </p:cNvPr>
          <p:cNvSpPr/>
          <p:nvPr/>
        </p:nvSpPr>
        <p:spPr>
          <a:xfrm>
            <a:off x="8303713" y="5089015"/>
            <a:ext cx="521632" cy="12645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05F2942-ED63-416E-8F28-2D1C177D5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3313" y="5085965"/>
            <a:ext cx="7723892" cy="1264588"/>
          </a:xfrm>
        </p:spPr>
        <p:txBody>
          <a:bodyPr anchor="ctr">
            <a:normAutofit/>
          </a:bodyPr>
          <a:lstStyle/>
          <a:p>
            <a:pPr algn="r"/>
            <a:r>
              <a:rPr lang="pt-BR" b="1" dirty="0"/>
              <a:t>PLANTAS TRANSGÊNICAS </a:t>
            </a:r>
          </a:p>
        </p:txBody>
      </p:sp>
    </p:spTree>
    <p:extLst>
      <p:ext uri="{BB962C8B-B14F-4D97-AF65-F5344CB8AC3E}">
        <p14:creationId xmlns:p14="http://schemas.microsoft.com/office/powerpoint/2010/main" val="1590470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DFA9421-FF7C-41A0-B7A8-F9F6AAAA7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718C34-FD73-4415-B895-6001C53C8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5902" y="2710034"/>
            <a:ext cx="9698546" cy="3725485"/>
          </a:xfr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pt-BR" dirty="0"/>
          </a:p>
          <a:p>
            <a:pPr algn="ctr"/>
            <a:r>
              <a:rPr lang="pt-BR" dirty="0"/>
              <a:t>Tolerância dos transgênicos a fatores bióticos e abióticos;</a:t>
            </a:r>
          </a:p>
          <a:p>
            <a:pPr algn="ctr"/>
            <a:r>
              <a:rPr lang="pt-BR" dirty="0"/>
              <a:t>Benefícios nutricionais;</a:t>
            </a:r>
          </a:p>
          <a:p>
            <a:pPr algn="ctr"/>
            <a:r>
              <a:rPr lang="pt-BR" dirty="0"/>
              <a:t>Uso de terras marginalizadas;</a:t>
            </a:r>
          </a:p>
          <a:p>
            <a:pPr algn="ctr"/>
            <a:r>
              <a:rPr lang="pt-BR" dirty="0"/>
              <a:t>Redução no impacto ambiental; </a:t>
            </a:r>
          </a:p>
          <a:p>
            <a:pPr algn="ctr"/>
            <a:r>
              <a:rPr lang="pt-BR" dirty="0"/>
              <a:t>Lucro –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26% maior em soja transgênica;</a:t>
            </a:r>
          </a:p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bilhões de hectares a mais entre 1998 e 2017;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F2C4358-FA1A-467C-852D-856AAC9E7C8F}"/>
              </a:ext>
            </a:extLst>
          </p:cNvPr>
          <p:cNvSpPr txBox="1"/>
          <p:nvPr/>
        </p:nvSpPr>
        <p:spPr>
          <a:xfrm>
            <a:off x="6096000" y="6550223"/>
            <a:ext cx="2881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CIB, 2018.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49B19537-4670-4559-9C58-B8FBB56EA744}"/>
              </a:ext>
            </a:extLst>
          </p:cNvPr>
          <p:cNvSpPr/>
          <p:nvPr/>
        </p:nvSpPr>
        <p:spPr>
          <a:xfrm>
            <a:off x="2118455" y="2072640"/>
            <a:ext cx="8473440" cy="963168"/>
          </a:xfrm>
          <a:prstGeom prst="roundRect">
            <a:avLst/>
          </a:prstGeom>
          <a:solidFill>
            <a:schemeClr val="accent6">
              <a:lumMod val="50000"/>
              <a:alpha val="7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/>
              <a:t>Benefícios da transgenia</a:t>
            </a:r>
          </a:p>
        </p:txBody>
      </p:sp>
    </p:spTree>
    <p:extLst>
      <p:ext uri="{BB962C8B-B14F-4D97-AF65-F5344CB8AC3E}">
        <p14:creationId xmlns:p14="http://schemas.microsoft.com/office/powerpoint/2010/main" val="70688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E9FB1F-5E8D-4C32-8A7F-A39755606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Melhoramento genético e a transgenia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EA78BA3-E2FC-4D1A-9A34-DBE1CA421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26C09-9410-4B7D-A33F-8A0DAF59C436}" type="slidenum">
              <a:rPr lang="pt-BR" smtClean="0"/>
              <a:t>11</a:t>
            </a:fld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311C2E-28D6-440D-B214-BFD432A02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9367"/>
            <a:ext cx="9118600" cy="583747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 marL="0" indent="0" algn="ctr">
              <a:buNone/>
            </a:pPr>
            <a:r>
              <a:rPr lang="pt-BR" b="1" dirty="0"/>
              <a:t>Melhoramento convencional x Transgênicos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5963B06-472B-4B6D-AA20-194DF237603B}"/>
              </a:ext>
            </a:extLst>
          </p:cNvPr>
          <p:cNvSpPr txBox="1"/>
          <p:nvPr/>
        </p:nvSpPr>
        <p:spPr>
          <a:xfrm>
            <a:off x="1297900" y="2466207"/>
            <a:ext cx="8684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Modificação do genoma de um organismo, introduzindo intencionalmente genes exógenos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880E44A-D8CA-4FF6-ABA7-6B17997C0498}"/>
              </a:ext>
            </a:extLst>
          </p:cNvPr>
          <p:cNvSpPr/>
          <p:nvPr/>
        </p:nvSpPr>
        <p:spPr>
          <a:xfrm>
            <a:off x="189097" y="4009031"/>
            <a:ext cx="2917372" cy="9833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Resistencia a fatores bióticos (pragas e doenças)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0710694B-FD3F-4B2C-A830-99A308BEC8B0}"/>
              </a:ext>
            </a:extLst>
          </p:cNvPr>
          <p:cNvSpPr/>
          <p:nvPr/>
        </p:nvSpPr>
        <p:spPr>
          <a:xfrm>
            <a:off x="189097" y="5363460"/>
            <a:ext cx="2917372" cy="9833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Resistência a herbicidas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6F8D89E-02C6-4F75-9EC2-0CD966AF9D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045" y="2972323"/>
            <a:ext cx="5147091" cy="3458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A0F2777D-FB96-4E0A-A820-0E13C2A4D412}"/>
              </a:ext>
            </a:extLst>
          </p:cNvPr>
          <p:cNvSpPr/>
          <p:nvPr/>
        </p:nvSpPr>
        <p:spPr>
          <a:xfrm>
            <a:off x="9074728" y="3116543"/>
            <a:ext cx="2563091" cy="49451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Limitações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5D569B2-98F4-4425-9D79-57BB779F1018}"/>
              </a:ext>
            </a:extLst>
          </p:cNvPr>
          <p:cNvSpPr txBox="1"/>
          <p:nvPr/>
        </p:nvSpPr>
        <p:spPr>
          <a:xfrm>
            <a:off x="9363855" y="3925503"/>
            <a:ext cx="1984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pt-BR" dirty="0"/>
              <a:t>Mesma espécie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BR" dirty="0"/>
              <a:t>Vários anos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4DE88E4-90D1-4C87-98C6-45406A4A5FC4}"/>
              </a:ext>
            </a:extLst>
          </p:cNvPr>
          <p:cNvSpPr txBox="1"/>
          <p:nvPr/>
        </p:nvSpPr>
        <p:spPr>
          <a:xfrm>
            <a:off x="9363856" y="5343609"/>
            <a:ext cx="2470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pt-BR" dirty="0"/>
              <a:t>Regeneração por cultura de tecidos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BR" dirty="0" err="1"/>
              <a:t>Royalites</a:t>
            </a:r>
            <a:r>
              <a:rPr lang="pt-BR" dirty="0"/>
              <a:t> 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1D1428E-1C2F-46EA-AFB3-BB395A553750}"/>
              </a:ext>
            </a:extLst>
          </p:cNvPr>
          <p:cNvCxnSpPr>
            <a:cxnSpLocks/>
          </p:cNvCxnSpPr>
          <p:nvPr/>
        </p:nvCxnSpPr>
        <p:spPr>
          <a:xfrm>
            <a:off x="8565571" y="4886275"/>
            <a:ext cx="3581400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C7FC6EA-2D11-4E12-9FC6-CE19736D23E3}"/>
              </a:ext>
            </a:extLst>
          </p:cNvPr>
          <p:cNvSpPr txBox="1"/>
          <p:nvPr/>
        </p:nvSpPr>
        <p:spPr>
          <a:xfrm>
            <a:off x="4876800" y="6567589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Missio; </a:t>
            </a:r>
            <a:r>
              <a:rPr lang="pt-BR" sz="1400" dirty="0" err="1"/>
              <a:t>Grange</a:t>
            </a:r>
            <a:r>
              <a:rPr lang="pt-BR" sz="1400" dirty="0"/>
              <a:t> (2013)</a:t>
            </a:r>
          </a:p>
        </p:txBody>
      </p:sp>
    </p:spTree>
    <p:extLst>
      <p:ext uri="{BB962C8B-B14F-4D97-AF65-F5344CB8AC3E}">
        <p14:creationId xmlns:p14="http://schemas.microsoft.com/office/powerpoint/2010/main" val="414123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m relacionada">
            <a:extLst>
              <a:ext uri="{FF2B5EF4-FFF2-40B4-BE49-F238E27FC236}">
                <a16:creationId xmlns:a16="http://schemas.microsoft.com/office/drawing/2014/main" id="{331E035B-C4AD-47D5-AEE8-31F1ACC73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2" y="1690692"/>
            <a:ext cx="38100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8723FFB-A4D9-4CCE-B78A-C06539B46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Obtenção de transgênicos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8DD05C-3D0C-49DF-8761-2DFED1C82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1813" y="1825625"/>
            <a:ext cx="9240187" cy="4351338"/>
          </a:xfrm>
        </p:spPr>
        <p:txBody>
          <a:bodyPr/>
          <a:lstStyle/>
          <a:p>
            <a:r>
              <a:rPr lang="pt-BR" dirty="0"/>
              <a:t>1° passo: identificar o gene a ser inserido </a:t>
            </a:r>
          </a:p>
        </p:txBody>
      </p:sp>
      <p:graphicFrame>
        <p:nvGraphicFramePr>
          <p:cNvPr id="6" name="Espaço Reservado para Conteúdo 6">
            <a:extLst>
              <a:ext uri="{FF2B5EF4-FFF2-40B4-BE49-F238E27FC236}">
                <a16:creationId xmlns:a16="http://schemas.microsoft.com/office/drawing/2014/main" id="{A925DD09-26CB-4239-830C-36C2BF0F34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198546"/>
              </p:ext>
            </p:extLst>
          </p:nvPr>
        </p:nvGraphicFramePr>
        <p:xfrm>
          <a:off x="2013470" y="5427357"/>
          <a:ext cx="6853628" cy="1577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4B097B9-7851-47DF-985B-769291EE67C7}"/>
              </a:ext>
            </a:extLst>
          </p:cNvPr>
          <p:cNvSpPr/>
          <p:nvPr/>
        </p:nvSpPr>
        <p:spPr>
          <a:xfrm>
            <a:off x="4416549" y="2628037"/>
            <a:ext cx="1648690" cy="94470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Identificação do gene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F6AD55E4-DC8B-4D49-8037-8D5A856ED88C}"/>
              </a:ext>
            </a:extLst>
          </p:cNvPr>
          <p:cNvSpPr/>
          <p:nvPr/>
        </p:nvSpPr>
        <p:spPr>
          <a:xfrm>
            <a:off x="6476916" y="2630867"/>
            <a:ext cx="1648690" cy="94470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Manipulação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8344AC4C-DBDE-4347-9887-3E223B96430F}"/>
              </a:ext>
            </a:extLst>
          </p:cNvPr>
          <p:cNvSpPr/>
          <p:nvPr/>
        </p:nvSpPr>
        <p:spPr>
          <a:xfrm>
            <a:off x="8537282" y="2628036"/>
            <a:ext cx="1884386" cy="94470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Construção e introdução do gene 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EFE901EA-4355-4C80-A7A8-EF59BBC636DB}"/>
              </a:ext>
            </a:extLst>
          </p:cNvPr>
          <p:cNvSpPr txBox="1">
            <a:spLocks/>
          </p:cNvSpPr>
          <p:nvPr/>
        </p:nvSpPr>
        <p:spPr>
          <a:xfrm>
            <a:off x="2257148" y="5181428"/>
            <a:ext cx="6144058" cy="792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/>
              <a:t>Cassete de expressão gênica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4DB6C77-FE80-4232-BEE7-D834BF48E22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2868" y="3806194"/>
            <a:ext cx="3297889" cy="1330149"/>
          </a:xfrm>
          <a:prstGeom prst="rect">
            <a:avLst/>
          </a:prstGeom>
        </p:spPr>
      </p:pic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7A88DBA4-AD5D-4FEF-8414-CEFE23FC0F3F}"/>
              </a:ext>
            </a:extLst>
          </p:cNvPr>
          <p:cNvCxnSpPr>
            <a:cxnSpLocks/>
          </p:cNvCxnSpPr>
          <p:nvPr/>
        </p:nvCxnSpPr>
        <p:spPr>
          <a:xfrm flipV="1">
            <a:off x="8786973" y="4037220"/>
            <a:ext cx="883114" cy="224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730A38D2-D7EA-4A30-BF97-D30708D9ED35}"/>
              </a:ext>
            </a:extLst>
          </p:cNvPr>
          <p:cNvCxnSpPr>
            <a:cxnSpLocks/>
          </p:cNvCxnSpPr>
          <p:nvPr/>
        </p:nvCxnSpPr>
        <p:spPr>
          <a:xfrm>
            <a:off x="8848421" y="4608362"/>
            <a:ext cx="883114" cy="147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Conector de Seta Reta 1024">
            <a:extLst>
              <a:ext uri="{FF2B5EF4-FFF2-40B4-BE49-F238E27FC236}">
                <a16:creationId xmlns:a16="http://schemas.microsoft.com/office/drawing/2014/main" id="{4C593F34-212C-434F-B86B-1A452DE61E0F}"/>
              </a:ext>
            </a:extLst>
          </p:cNvPr>
          <p:cNvCxnSpPr/>
          <p:nvPr/>
        </p:nvCxnSpPr>
        <p:spPr>
          <a:xfrm>
            <a:off x="8837730" y="5015021"/>
            <a:ext cx="883114" cy="398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CaixaDeTexto 1026">
            <a:extLst>
              <a:ext uri="{FF2B5EF4-FFF2-40B4-BE49-F238E27FC236}">
                <a16:creationId xmlns:a16="http://schemas.microsoft.com/office/drawing/2014/main" id="{A6B1197E-FB0C-4349-BAB4-88042B3F5600}"/>
              </a:ext>
            </a:extLst>
          </p:cNvPr>
          <p:cNvSpPr txBox="1"/>
          <p:nvPr/>
        </p:nvSpPr>
        <p:spPr>
          <a:xfrm>
            <a:off x="9805442" y="3737774"/>
            <a:ext cx="99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Cry1Ab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4D8DFDC-6BF4-43AB-8166-2CA2C5DAF58E}"/>
              </a:ext>
            </a:extLst>
          </p:cNvPr>
          <p:cNvSpPr txBox="1"/>
          <p:nvPr/>
        </p:nvSpPr>
        <p:spPr>
          <a:xfrm>
            <a:off x="9980111" y="3997791"/>
            <a:ext cx="88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Cry1Ac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CBE2C5BD-FF6A-4D7E-9217-DA1CD73FF445}"/>
              </a:ext>
            </a:extLst>
          </p:cNvPr>
          <p:cNvSpPr txBox="1"/>
          <p:nvPr/>
        </p:nvSpPr>
        <p:spPr>
          <a:xfrm>
            <a:off x="10268708" y="4250808"/>
            <a:ext cx="88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Cry1F</a:t>
            </a:r>
          </a:p>
        </p:txBody>
      </p:sp>
      <p:sp>
        <p:nvSpPr>
          <p:cNvPr id="1030" name="CaixaDeTexto 1029">
            <a:extLst>
              <a:ext uri="{FF2B5EF4-FFF2-40B4-BE49-F238E27FC236}">
                <a16:creationId xmlns:a16="http://schemas.microsoft.com/office/drawing/2014/main" id="{7B99E536-7591-49EA-8E4C-C423B2B8C5AF}"/>
              </a:ext>
            </a:extLst>
          </p:cNvPr>
          <p:cNvSpPr txBox="1"/>
          <p:nvPr/>
        </p:nvSpPr>
        <p:spPr>
          <a:xfrm>
            <a:off x="9980111" y="4603115"/>
            <a:ext cx="127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Cp4EPSPs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CDEFDD16-690A-4723-A20C-501DC5901B4D}"/>
              </a:ext>
            </a:extLst>
          </p:cNvPr>
          <p:cNvSpPr txBox="1"/>
          <p:nvPr/>
        </p:nvSpPr>
        <p:spPr>
          <a:xfrm>
            <a:off x="9969269" y="5206485"/>
            <a:ext cx="1304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pat</a:t>
            </a:r>
            <a:endParaRPr lang="pt-BR" dirty="0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5B11EC7D-498E-47F9-8F0D-15617B9DF09B}"/>
              </a:ext>
            </a:extLst>
          </p:cNvPr>
          <p:cNvSpPr txBox="1"/>
          <p:nvPr/>
        </p:nvSpPr>
        <p:spPr>
          <a:xfrm>
            <a:off x="9969269" y="5505309"/>
            <a:ext cx="127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aad-1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C87CC47C-71BD-422A-8CD5-E41A878FBFD3}"/>
              </a:ext>
            </a:extLst>
          </p:cNvPr>
          <p:cNvSpPr txBox="1"/>
          <p:nvPr/>
        </p:nvSpPr>
        <p:spPr>
          <a:xfrm>
            <a:off x="10214038" y="4860781"/>
            <a:ext cx="127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2mEPSPs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86A2F1E1-49E5-4D7E-B1F0-9F0DFC6FBBDE}"/>
              </a:ext>
            </a:extLst>
          </p:cNvPr>
          <p:cNvSpPr txBox="1"/>
          <p:nvPr/>
        </p:nvSpPr>
        <p:spPr>
          <a:xfrm>
            <a:off x="9996809" y="5772377"/>
            <a:ext cx="127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aad-12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E8DC5906-46AA-45AC-AA3C-267C71F8D4F8}"/>
              </a:ext>
            </a:extLst>
          </p:cNvPr>
          <p:cNvSpPr txBox="1"/>
          <p:nvPr/>
        </p:nvSpPr>
        <p:spPr>
          <a:xfrm>
            <a:off x="10006989" y="6037147"/>
            <a:ext cx="127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dmo</a:t>
            </a:r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6D837C68-CB77-452C-B58B-18D8E766961E}"/>
              </a:ext>
            </a:extLst>
          </p:cNvPr>
          <p:cNvSpPr txBox="1"/>
          <p:nvPr/>
        </p:nvSpPr>
        <p:spPr>
          <a:xfrm>
            <a:off x="5036043" y="6620772"/>
            <a:ext cx="2881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Ribeiro et al, 2013.</a:t>
            </a:r>
          </a:p>
        </p:txBody>
      </p:sp>
    </p:spTree>
    <p:extLst>
      <p:ext uri="{BB962C8B-B14F-4D97-AF65-F5344CB8AC3E}">
        <p14:creationId xmlns:p14="http://schemas.microsoft.com/office/powerpoint/2010/main" val="255258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4F9D7ED0-374F-4DA8-B405-15E87AE444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50" t="31284" r="17239" b="10207"/>
          <a:stretch/>
        </p:blipFill>
        <p:spPr>
          <a:xfrm>
            <a:off x="8444040" y="4777925"/>
            <a:ext cx="3884630" cy="209282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1F998EA-824A-473C-8CAF-DB3FF68F4F7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1610239">
            <a:off x="8495332" y="134471"/>
            <a:ext cx="4029562" cy="192236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28D0FF7-1B4C-4FC8-887D-C289DBD755D5}"/>
              </a:ext>
            </a:extLst>
          </p:cNvPr>
          <p:cNvSpPr txBox="1"/>
          <p:nvPr/>
        </p:nvSpPr>
        <p:spPr>
          <a:xfrm>
            <a:off x="276130" y="642393"/>
            <a:ext cx="2833255" cy="153888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t-BR" dirty="0"/>
          </a:p>
          <a:p>
            <a:pPr algn="ctr"/>
            <a:r>
              <a:rPr lang="pt-BR" b="1" dirty="0"/>
              <a:t>Plasmídeo: </a:t>
            </a:r>
          </a:p>
          <a:p>
            <a:pPr algn="ctr"/>
            <a:r>
              <a:rPr lang="pt-BR" sz="2000" dirty="0"/>
              <a:t>Constitutivos;</a:t>
            </a:r>
          </a:p>
          <a:p>
            <a:pPr algn="ctr"/>
            <a:r>
              <a:rPr lang="pt-BR" sz="2000" dirty="0"/>
              <a:t>Tecido </a:t>
            </a:r>
            <a:r>
              <a:rPr lang="pt-BR" sz="2000" dirty="0" err="1"/>
              <a:t>especificos</a:t>
            </a:r>
            <a:r>
              <a:rPr lang="pt-BR" sz="2000" dirty="0"/>
              <a:t> </a:t>
            </a:r>
          </a:p>
          <a:p>
            <a:endParaRPr lang="pt-BR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74E2A10-BA92-4924-A145-35782BFD3B11}"/>
              </a:ext>
            </a:extLst>
          </p:cNvPr>
          <p:cNvSpPr/>
          <p:nvPr/>
        </p:nvSpPr>
        <p:spPr>
          <a:xfrm>
            <a:off x="982712" y="234233"/>
            <a:ext cx="1406236" cy="6713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Promotor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A0A7A64-FAEE-4263-A073-1FEA185874DC}"/>
              </a:ext>
            </a:extLst>
          </p:cNvPr>
          <p:cNvSpPr txBox="1"/>
          <p:nvPr/>
        </p:nvSpPr>
        <p:spPr>
          <a:xfrm>
            <a:off x="6596273" y="4364142"/>
            <a:ext cx="2833255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pt-BR" dirty="0"/>
          </a:p>
          <a:p>
            <a:pPr algn="ctr"/>
            <a:r>
              <a:rPr lang="pt-BR" dirty="0"/>
              <a:t>Identificação da RNA polimerase </a:t>
            </a:r>
          </a:p>
          <a:p>
            <a:endParaRPr lang="pt-BR" dirty="0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2A4DF335-B44E-450E-9FE3-403BEF85CFD6}"/>
              </a:ext>
            </a:extLst>
          </p:cNvPr>
          <p:cNvSpPr/>
          <p:nvPr/>
        </p:nvSpPr>
        <p:spPr>
          <a:xfrm>
            <a:off x="7116041" y="3914206"/>
            <a:ext cx="1537854" cy="67139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Terminador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D30821E-C269-45B7-AB3C-E826E7E8570B}"/>
              </a:ext>
            </a:extLst>
          </p:cNvPr>
          <p:cNvSpPr txBox="1"/>
          <p:nvPr/>
        </p:nvSpPr>
        <p:spPr>
          <a:xfrm>
            <a:off x="6757729" y="957049"/>
            <a:ext cx="3372623" cy="18466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t-BR" dirty="0"/>
          </a:p>
          <a:p>
            <a:pPr algn="ctr"/>
            <a:r>
              <a:rPr lang="pt-BR" sz="2400" dirty="0"/>
              <a:t>Res à insetos (Cry1Ac) </a:t>
            </a:r>
          </a:p>
          <a:p>
            <a:pPr algn="ctr"/>
            <a:r>
              <a:rPr lang="pt-BR" sz="2400" dirty="0"/>
              <a:t>Herbicidas (</a:t>
            </a:r>
            <a:r>
              <a:rPr lang="pt-BR" sz="2400" dirty="0" err="1"/>
              <a:t>pat</a:t>
            </a:r>
            <a:r>
              <a:rPr lang="pt-BR" sz="2400" dirty="0"/>
              <a:t>)</a:t>
            </a:r>
          </a:p>
          <a:p>
            <a:pPr algn="ctr"/>
            <a:r>
              <a:rPr lang="pt-BR" sz="2400" dirty="0"/>
              <a:t>Salinidade (NPK1)</a:t>
            </a:r>
          </a:p>
          <a:p>
            <a:pPr algn="ctr"/>
            <a:r>
              <a:rPr lang="pt-BR" sz="2400" dirty="0"/>
              <a:t>Seca (SNAC1)</a:t>
            </a:r>
            <a:endParaRPr lang="pt-BR" dirty="0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671A35BF-2F95-4C05-9B0F-13C93384F427}"/>
              </a:ext>
            </a:extLst>
          </p:cNvPr>
          <p:cNvSpPr/>
          <p:nvPr/>
        </p:nvSpPr>
        <p:spPr>
          <a:xfrm>
            <a:off x="7249842" y="424255"/>
            <a:ext cx="1766453" cy="67139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Gene de interesse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3E4BAA1-08F5-45A7-B0A5-E4951D93C6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47492"/>
          <a:stretch/>
        </p:blipFill>
        <p:spPr>
          <a:xfrm>
            <a:off x="-454375" y="2772575"/>
            <a:ext cx="6305098" cy="147732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C3FD9EF-A02F-43C7-B197-FFCC7B999357}"/>
              </a:ext>
            </a:extLst>
          </p:cNvPr>
          <p:cNvSpPr txBox="1"/>
          <p:nvPr/>
        </p:nvSpPr>
        <p:spPr>
          <a:xfrm>
            <a:off x="1170709" y="4902282"/>
            <a:ext cx="2833255" cy="12618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t-BR" dirty="0"/>
          </a:p>
          <a:p>
            <a:pPr algn="ctr"/>
            <a:r>
              <a:rPr lang="pt-BR" sz="2000" dirty="0"/>
              <a:t>Repórter;</a:t>
            </a:r>
          </a:p>
          <a:p>
            <a:pPr algn="ctr"/>
            <a:r>
              <a:rPr lang="pt-BR" sz="2000" dirty="0"/>
              <a:t>Marcador de seleção;</a:t>
            </a:r>
          </a:p>
          <a:p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0F34E47-5D4B-460D-B8B5-BB5316184977}"/>
              </a:ext>
            </a:extLst>
          </p:cNvPr>
          <p:cNvSpPr/>
          <p:nvPr/>
        </p:nvSpPr>
        <p:spPr>
          <a:xfrm>
            <a:off x="1884219" y="4454993"/>
            <a:ext cx="1406236" cy="67139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Gene marcador</a:t>
            </a: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11DBAFC5-DFC4-4133-BD66-B910EFB1EACD}"/>
              </a:ext>
            </a:extLst>
          </p:cNvPr>
          <p:cNvCxnSpPr>
            <a:cxnSpLocks/>
          </p:cNvCxnSpPr>
          <p:nvPr/>
        </p:nvCxnSpPr>
        <p:spPr>
          <a:xfrm flipV="1">
            <a:off x="3555938" y="5355387"/>
            <a:ext cx="75869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1F47DF3-35A4-440A-9D61-B821127D069E}"/>
              </a:ext>
            </a:extLst>
          </p:cNvPr>
          <p:cNvSpPr txBox="1"/>
          <p:nvPr/>
        </p:nvSpPr>
        <p:spPr>
          <a:xfrm>
            <a:off x="4447423" y="4964306"/>
            <a:ext cx="120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 err="1"/>
              <a:t>gus</a:t>
            </a:r>
            <a:endParaRPr lang="pt-BR" sz="1600" i="1" dirty="0"/>
          </a:p>
          <a:p>
            <a:r>
              <a:rPr lang="pt-BR" sz="1600" i="1" dirty="0" err="1"/>
              <a:t>gpf</a:t>
            </a:r>
            <a:endParaRPr lang="pt-BR" sz="1600" i="1" dirty="0"/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028A98C6-ACA8-466F-BEA3-7109B06D56A9}"/>
              </a:ext>
            </a:extLst>
          </p:cNvPr>
          <p:cNvCxnSpPr>
            <a:cxnSpLocks/>
          </p:cNvCxnSpPr>
          <p:nvPr/>
        </p:nvCxnSpPr>
        <p:spPr>
          <a:xfrm flipV="1">
            <a:off x="3893838" y="5759776"/>
            <a:ext cx="75869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3BC02A2-BB25-4CC1-9B3D-771732ECFA58}"/>
              </a:ext>
            </a:extLst>
          </p:cNvPr>
          <p:cNvSpPr txBox="1"/>
          <p:nvPr/>
        </p:nvSpPr>
        <p:spPr>
          <a:xfrm>
            <a:off x="4746050" y="5645146"/>
            <a:ext cx="120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/>
              <a:t>NPT</a:t>
            </a:r>
            <a:r>
              <a:rPr lang="pt-BR" sz="1600" dirty="0"/>
              <a:t>II</a:t>
            </a:r>
          </a:p>
          <a:p>
            <a:r>
              <a:rPr lang="pt-BR" sz="1600" i="1" dirty="0" err="1"/>
              <a:t>pat</a:t>
            </a:r>
            <a:endParaRPr lang="pt-BR" sz="1600" i="1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41378CE-EE06-4798-A1D3-CDF5B33E392D}"/>
              </a:ext>
            </a:extLst>
          </p:cNvPr>
          <p:cNvSpPr txBox="1"/>
          <p:nvPr/>
        </p:nvSpPr>
        <p:spPr>
          <a:xfrm>
            <a:off x="5036043" y="6620772"/>
            <a:ext cx="2881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Ribeiro et al, 2013.</a:t>
            </a:r>
          </a:p>
        </p:txBody>
      </p:sp>
    </p:spTree>
    <p:extLst>
      <p:ext uri="{BB962C8B-B14F-4D97-AF65-F5344CB8AC3E}">
        <p14:creationId xmlns:p14="http://schemas.microsoft.com/office/powerpoint/2010/main" val="368594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FD10B-5743-465F-9110-901F1DFD4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Métodos para transformação genética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CC4F2B-7420-42CD-A012-757E4838C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590097"/>
            <a:ext cx="10758055" cy="4351339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1° - Transferência do DNA exógeno para o organismo a ser transformado;</a:t>
            </a:r>
          </a:p>
          <a:p>
            <a:pPr marL="0" indent="0">
              <a:buNone/>
            </a:pPr>
            <a:r>
              <a:rPr lang="pt-BR" dirty="0"/>
              <a:t>2° - Integração do genoma do hospedeiro</a:t>
            </a:r>
          </a:p>
          <a:p>
            <a:pPr marL="0" indent="0" algn="ctr">
              <a:buNone/>
            </a:pPr>
            <a:r>
              <a:rPr lang="pt-BR" sz="1600" b="1" dirty="0"/>
              <a:t>FORMA COM QUE O DNA EXÓGENO É INSERIDO NO NÚCLEO DA CÉLULA VEGETAL 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87B6DE2-D5C5-4BC2-821F-13D15E3B22E2}"/>
              </a:ext>
            </a:extLst>
          </p:cNvPr>
          <p:cNvSpPr/>
          <p:nvPr/>
        </p:nvSpPr>
        <p:spPr>
          <a:xfrm>
            <a:off x="3338947" y="2961991"/>
            <a:ext cx="4987636" cy="54032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TRANSFORMAÇÃO DIRETA x INDIRETA 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A2B431D9-9B5D-4013-9F3A-32FEAF91E1F3}"/>
              </a:ext>
            </a:extLst>
          </p:cNvPr>
          <p:cNvCxnSpPr/>
          <p:nvPr/>
        </p:nvCxnSpPr>
        <p:spPr>
          <a:xfrm flipH="1">
            <a:off x="4748652" y="3617005"/>
            <a:ext cx="665019" cy="3740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9F59B827-80EF-46E4-8091-A91EA4853F25}"/>
              </a:ext>
            </a:extLst>
          </p:cNvPr>
          <p:cNvCxnSpPr/>
          <p:nvPr/>
        </p:nvCxnSpPr>
        <p:spPr>
          <a:xfrm>
            <a:off x="7497042" y="3617005"/>
            <a:ext cx="623455" cy="374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75688B89-2E6B-41FD-AC85-E2703CFCD1E4}"/>
              </a:ext>
            </a:extLst>
          </p:cNvPr>
          <p:cNvSpPr txBox="1"/>
          <p:nvPr/>
        </p:nvSpPr>
        <p:spPr>
          <a:xfrm>
            <a:off x="8551727" y="3663611"/>
            <a:ext cx="3269672" cy="1015663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Utiliza </a:t>
            </a:r>
            <a:r>
              <a:rPr lang="pt-BR" sz="2000" b="1" dirty="0"/>
              <a:t>vetores</a:t>
            </a:r>
            <a:r>
              <a:rPr lang="pt-BR" sz="2000" dirty="0"/>
              <a:t> para promover transferência do DNA exógeno para as plantas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58F97E9-4938-4A21-95B9-B99183EB346B}"/>
              </a:ext>
            </a:extLst>
          </p:cNvPr>
          <p:cNvSpPr txBox="1"/>
          <p:nvPr/>
        </p:nvSpPr>
        <p:spPr>
          <a:xfrm>
            <a:off x="1033039" y="3940608"/>
            <a:ext cx="3394364" cy="40011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accent2">
                    <a:lumMod val="75000"/>
                  </a:schemeClr>
                </a:solidFill>
              </a:rPr>
              <a:t>Processos físico/químicos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B9A90C0-DD96-46A7-8E06-5FF49B1FED58}"/>
              </a:ext>
            </a:extLst>
          </p:cNvPr>
          <p:cNvSpPr txBox="1"/>
          <p:nvPr/>
        </p:nvSpPr>
        <p:spPr>
          <a:xfrm>
            <a:off x="7808771" y="4973783"/>
            <a:ext cx="3787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pt-BR" dirty="0"/>
              <a:t>Agrobacterium;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BR" dirty="0"/>
              <a:t>Via vírus; </a:t>
            </a:r>
          </a:p>
          <a:p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C4F542A-7752-4CF4-9245-5224BAEAC615}"/>
              </a:ext>
            </a:extLst>
          </p:cNvPr>
          <p:cNvSpPr txBox="1"/>
          <p:nvPr/>
        </p:nvSpPr>
        <p:spPr>
          <a:xfrm>
            <a:off x="370602" y="4428797"/>
            <a:ext cx="37874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Físicos: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BR" sz="1600" dirty="0" err="1"/>
              <a:t>Biobalistica</a:t>
            </a:r>
            <a:r>
              <a:rPr lang="pt-BR" sz="1600" dirty="0"/>
              <a:t>;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BR" sz="1600" dirty="0" err="1"/>
              <a:t>Microinjeção</a:t>
            </a:r>
            <a:r>
              <a:rPr lang="pt-BR" sz="1600" dirty="0"/>
              <a:t> de DNA;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BR" sz="1600" dirty="0" err="1"/>
              <a:t>Eletroporação</a:t>
            </a:r>
            <a:r>
              <a:rPr lang="pt-BR" sz="1600" dirty="0"/>
              <a:t> de </a:t>
            </a:r>
            <a:r>
              <a:rPr lang="pt-BR" sz="1600" dirty="0" err="1"/>
              <a:t>protoplastos</a:t>
            </a:r>
            <a:r>
              <a:rPr lang="pt-BR" sz="1600" dirty="0"/>
              <a:t>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BR" sz="1600" dirty="0"/>
              <a:t>Lipossomos;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BR" sz="1600" dirty="0"/>
              <a:t>Via pólen;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BR" sz="1600" dirty="0"/>
              <a:t>Mediada por ultrassom;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BR" sz="1600" dirty="0"/>
              <a:t>Microfibras de carboneto de silício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A9686CE-FEA8-4A02-94AC-6038A291DB8C}"/>
              </a:ext>
            </a:extLst>
          </p:cNvPr>
          <p:cNvSpPr txBox="1"/>
          <p:nvPr/>
        </p:nvSpPr>
        <p:spPr>
          <a:xfrm>
            <a:off x="3805669" y="4428799"/>
            <a:ext cx="378748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Químicos: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BR" sz="1600" dirty="0"/>
              <a:t>Mediada por PEG;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BR" sz="1600" dirty="0" err="1"/>
              <a:t>Coprecipitação</a:t>
            </a:r>
            <a:r>
              <a:rPr lang="pt-BR" sz="1600" dirty="0"/>
              <a:t> com </a:t>
            </a:r>
            <a:r>
              <a:rPr lang="pt-BR" sz="1600" dirty="0" err="1"/>
              <a:t>fostato</a:t>
            </a:r>
            <a:r>
              <a:rPr lang="pt-BR" sz="1600" dirty="0"/>
              <a:t> de cálcio;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BR" sz="1600" dirty="0"/>
              <a:t>Mediada por </a:t>
            </a:r>
            <a:r>
              <a:rPr lang="pt-BR" sz="1600" dirty="0" err="1"/>
              <a:t>dimetilsulfóxido</a:t>
            </a:r>
            <a:r>
              <a:rPr lang="pt-BR" sz="1600"/>
              <a:t> (DSMO)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75CCE92-1C1B-4CCB-A6AB-378FF002E93D}"/>
              </a:ext>
            </a:extLst>
          </p:cNvPr>
          <p:cNvSpPr txBox="1"/>
          <p:nvPr/>
        </p:nvSpPr>
        <p:spPr>
          <a:xfrm>
            <a:off x="5104535" y="6560140"/>
            <a:ext cx="2500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Ribeiro et al, 2013</a:t>
            </a:r>
          </a:p>
        </p:txBody>
      </p:sp>
    </p:spTree>
    <p:extLst>
      <p:ext uri="{BB962C8B-B14F-4D97-AF65-F5344CB8AC3E}">
        <p14:creationId xmlns:p14="http://schemas.microsoft.com/office/powerpoint/2010/main" val="410499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7E8656-CFDC-4CE9-88DF-0745D384A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75" y="4035544"/>
            <a:ext cx="11812249" cy="254039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Estudos rígidos para a liberação comercial dos produtos transgênicos.</a:t>
            </a:r>
          </a:p>
          <a:p>
            <a:pPr marL="0" indent="0" algn="just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Câncer: Estudo em </a:t>
            </a:r>
            <a:r>
              <a:rPr lang="pt-BR" b="1" dirty="0"/>
              <a:t>2012</a:t>
            </a:r>
            <a:r>
              <a:rPr lang="pt-BR" dirty="0"/>
              <a:t> – ratos alimentados com milho transgênico desenvolveram câncer;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Agências: 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Europa, Alemanha, França, Brasil </a:t>
            </a:r>
            <a:r>
              <a:rPr lang="pt-BR" dirty="0"/>
              <a:t>rejeitaram a pesquisa.</a:t>
            </a:r>
          </a:p>
          <a:p>
            <a:pPr marL="0" indent="0" algn="just">
              <a:buNone/>
            </a:pPr>
            <a:r>
              <a:rPr lang="pt-BR" dirty="0"/>
              <a:t>Experimentos repetidos: nenhum indicio de câncer desenvolvido nos ratos alimentados com milho transgênico.</a:t>
            </a:r>
          </a:p>
          <a:p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D0D011D-F305-46F3-9805-AFA9C73A6DCC}"/>
              </a:ext>
            </a:extLst>
          </p:cNvPr>
          <p:cNvSpPr txBox="1">
            <a:spLocks/>
          </p:cNvSpPr>
          <p:nvPr/>
        </p:nvSpPr>
        <p:spPr>
          <a:xfrm>
            <a:off x="1041400" y="5603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b="1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918D424-21A6-446E-AB02-F2CC7FF8192C}"/>
              </a:ext>
            </a:extLst>
          </p:cNvPr>
          <p:cNvSpPr/>
          <p:nvPr/>
        </p:nvSpPr>
        <p:spPr>
          <a:xfrm>
            <a:off x="0" y="609600"/>
            <a:ext cx="12192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r>
              <a:rPr lang="pt-BR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Riscos dos transgênicos 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4E3B046-05AE-4C37-8816-127060770B03}"/>
              </a:ext>
            </a:extLst>
          </p:cNvPr>
          <p:cNvSpPr/>
          <p:nvPr/>
        </p:nvSpPr>
        <p:spPr>
          <a:xfrm>
            <a:off x="0" y="1552257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6CF3C4B-5FA3-4E27-8131-048A9F0F7206}"/>
              </a:ext>
            </a:extLst>
          </p:cNvPr>
          <p:cNvSpPr/>
          <p:nvPr/>
        </p:nvSpPr>
        <p:spPr>
          <a:xfrm>
            <a:off x="0" y="446724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6C1CAE9-10B4-4E2A-AE36-194B7D7BD6DB}"/>
              </a:ext>
            </a:extLst>
          </p:cNvPr>
          <p:cNvSpPr/>
          <p:nvPr/>
        </p:nvSpPr>
        <p:spPr>
          <a:xfrm>
            <a:off x="0" y="331631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AE33791-8383-430B-9028-086EA0D72F29}"/>
              </a:ext>
            </a:extLst>
          </p:cNvPr>
          <p:cNvSpPr/>
          <p:nvPr/>
        </p:nvSpPr>
        <p:spPr>
          <a:xfrm>
            <a:off x="-6684" y="1653857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A0E2FA7-0DE4-4F58-9F10-3250150D510C}"/>
              </a:ext>
            </a:extLst>
          </p:cNvPr>
          <p:cNvSpPr txBox="1"/>
          <p:nvPr/>
        </p:nvSpPr>
        <p:spPr>
          <a:xfrm>
            <a:off x="2341774" y="1868087"/>
            <a:ext cx="7132009" cy="22159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pt-BR" sz="24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400" b="1" dirty="0"/>
              <a:t>Resistência de plantas daninhas a herbicidas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400" b="1" dirty="0"/>
              <a:t>Transferência de genes de resistência;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400" b="1" dirty="0"/>
              <a:t>Potencial alergênico;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400" b="1" dirty="0"/>
              <a:t>Potencial efeito em espécies não-alvo;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694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D0D011D-F305-46F3-9805-AFA9C73A6DCC}"/>
              </a:ext>
            </a:extLst>
          </p:cNvPr>
          <p:cNvSpPr txBox="1">
            <a:spLocks/>
          </p:cNvSpPr>
          <p:nvPr/>
        </p:nvSpPr>
        <p:spPr>
          <a:xfrm>
            <a:off x="1041400" y="5603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b="1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918D424-21A6-446E-AB02-F2CC7FF8192C}"/>
              </a:ext>
            </a:extLst>
          </p:cNvPr>
          <p:cNvSpPr/>
          <p:nvPr/>
        </p:nvSpPr>
        <p:spPr>
          <a:xfrm>
            <a:off x="0" y="609600"/>
            <a:ext cx="12192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r>
              <a:rPr lang="pt-BR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Riscos dos transgênicos 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4E3B046-05AE-4C37-8816-127060770B03}"/>
              </a:ext>
            </a:extLst>
          </p:cNvPr>
          <p:cNvSpPr/>
          <p:nvPr/>
        </p:nvSpPr>
        <p:spPr>
          <a:xfrm>
            <a:off x="0" y="1552257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6CF3C4B-5FA3-4E27-8131-048A9F0F7206}"/>
              </a:ext>
            </a:extLst>
          </p:cNvPr>
          <p:cNvSpPr/>
          <p:nvPr/>
        </p:nvSpPr>
        <p:spPr>
          <a:xfrm>
            <a:off x="0" y="446724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6C1CAE9-10B4-4E2A-AE36-194B7D7BD6DB}"/>
              </a:ext>
            </a:extLst>
          </p:cNvPr>
          <p:cNvSpPr/>
          <p:nvPr/>
        </p:nvSpPr>
        <p:spPr>
          <a:xfrm>
            <a:off x="0" y="331631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AE33791-8383-430B-9028-086EA0D72F29}"/>
              </a:ext>
            </a:extLst>
          </p:cNvPr>
          <p:cNvSpPr/>
          <p:nvPr/>
        </p:nvSpPr>
        <p:spPr>
          <a:xfrm>
            <a:off x="-6684" y="1653857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A0E2FA7-0DE4-4F58-9F10-3250150D510C}"/>
              </a:ext>
            </a:extLst>
          </p:cNvPr>
          <p:cNvSpPr txBox="1"/>
          <p:nvPr/>
        </p:nvSpPr>
        <p:spPr>
          <a:xfrm>
            <a:off x="1239982" y="2724307"/>
            <a:ext cx="9712035" cy="18466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pt-BR" sz="24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2400" b="1" dirty="0"/>
              <a:t>Comparação do produto GM com </a:t>
            </a:r>
            <a:r>
              <a:rPr lang="pt-BR" sz="2400" b="1" dirty="0" err="1"/>
              <a:t>isolinha</a:t>
            </a:r>
            <a:r>
              <a:rPr lang="pt-BR" sz="2400" b="1" dirty="0"/>
              <a:t> NT</a:t>
            </a:r>
          </a:p>
          <a:p>
            <a:pPr algn="ctr"/>
            <a:r>
              <a:rPr lang="pt-BR" sz="2400" b="1" dirty="0"/>
              <a:t>Equivalência substancial</a:t>
            </a:r>
          </a:p>
          <a:p>
            <a:pPr algn="ctr"/>
            <a:r>
              <a:rPr lang="pt-BR" sz="2400" b="1" dirty="0"/>
              <a:t> (fator </a:t>
            </a:r>
            <a:r>
              <a:rPr lang="pt-BR" sz="2400" b="1" dirty="0" err="1"/>
              <a:t>antinutricional</a:t>
            </a:r>
            <a:r>
              <a:rPr lang="pt-BR" sz="2400" b="1" dirty="0"/>
              <a:t>, alergias)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186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D0D011D-F305-46F3-9805-AFA9C73A6DCC}"/>
              </a:ext>
            </a:extLst>
          </p:cNvPr>
          <p:cNvSpPr txBox="1">
            <a:spLocks/>
          </p:cNvSpPr>
          <p:nvPr/>
        </p:nvSpPr>
        <p:spPr>
          <a:xfrm>
            <a:off x="1041400" y="5603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b="1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918D424-21A6-446E-AB02-F2CC7FF8192C}"/>
              </a:ext>
            </a:extLst>
          </p:cNvPr>
          <p:cNvSpPr/>
          <p:nvPr/>
        </p:nvSpPr>
        <p:spPr>
          <a:xfrm>
            <a:off x="0" y="609600"/>
            <a:ext cx="12192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r>
              <a:rPr lang="pt-BR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Impacto ambiental dos transgênicos 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4E3B046-05AE-4C37-8816-127060770B03}"/>
              </a:ext>
            </a:extLst>
          </p:cNvPr>
          <p:cNvSpPr/>
          <p:nvPr/>
        </p:nvSpPr>
        <p:spPr>
          <a:xfrm>
            <a:off x="0" y="1552257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6CF3C4B-5FA3-4E27-8131-048A9F0F7206}"/>
              </a:ext>
            </a:extLst>
          </p:cNvPr>
          <p:cNvSpPr/>
          <p:nvPr/>
        </p:nvSpPr>
        <p:spPr>
          <a:xfrm>
            <a:off x="0" y="446724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6C1CAE9-10B4-4E2A-AE36-194B7D7BD6DB}"/>
              </a:ext>
            </a:extLst>
          </p:cNvPr>
          <p:cNvSpPr/>
          <p:nvPr/>
        </p:nvSpPr>
        <p:spPr>
          <a:xfrm>
            <a:off x="0" y="331631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AE33791-8383-430B-9028-086EA0D72F29}"/>
              </a:ext>
            </a:extLst>
          </p:cNvPr>
          <p:cNvSpPr/>
          <p:nvPr/>
        </p:nvSpPr>
        <p:spPr>
          <a:xfrm>
            <a:off x="-6684" y="1653857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F46DE58B-2320-4DA4-B790-CF5BBB545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50" y="2338972"/>
            <a:ext cx="10960100" cy="4879975"/>
          </a:xfrm>
        </p:spPr>
        <p:txBody>
          <a:bodyPr>
            <a:normAutofit/>
          </a:bodyPr>
          <a:lstStyle/>
          <a:p>
            <a:pPr algn="just"/>
            <a:r>
              <a:rPr lang="pt-BR"/>
              <a:t>Redução do risco de impacto ambiental: redução no uso de defensivos;</a:t>
            </a:r>
          </a:p>
          <a:p>
            <a:pPr algn="just"/>
            <a:r>
              <a:rPr lang="pt-BR"/>
              <a:t>Herbicidas: glyphosate e glufosinato não tem efeito no solo; Rapidamente degradados por microrganismos;</a:t>
            </a:r>
          </a:p>
          <a:p>
            <a:pPr algn="just"/>
            <a:r>
              <a:rPr lang="pt-BR"/>
              <a:t>Água: glyphosate é dissipado de forma rápida (mais rápido que herbicidas alternativos)</a:t>
            </a:r>
          </a:p>
          <a:p>
            <a:pPr algn="just"/>
            <a:r>
              <a:rPr lang="pt-BR"/>
              <a:t>Redução da necessidade de adubação nitrogenada;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46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9" descr="Planta">
            <a:extLst>
              <a:ext uri="{FF2B5EF4-FFF2-40B4-BE49-F238E27FC236}">
                <a16:creationId xmlns:a16="http://schemas.microsoft.com/office/drawing/2014/main" id="{EC9A6D99-F5FD-4309-9676-F29B82D1D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6600" y="570710"/>
            <a:ext cx="914400" cy="914400"/>
          </a:xfr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5753E9B-3BCE-4701-B73C-04F1EF8BAFFB}"/>
              </a:ext>
            </a:extLst>
          </p:cNvPr>
          <p:cNvSpPr txBox="1"/>
          <p:nvPr/>
        </p:nvSpPr>
        <p:spPr>
          <a:xfrm>
            <a:off x="838200" y="4185273"/>
            <a:ext cx="2952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do glyphosate </a:t>
            </a:r>
          </a:p>
        </p:txBody>
      </p:sp>
      <p:pic>
        <p:nvPicPr>
          <p:cNvPr id="14" name="Gráfico 13" descr="Seta: curva no sentido horário">
            <a:extLst>
              <a:ext uri="{FF2B5EF4-FFF2-40B4-BE49-F238E27FC236}">
                <a16:creationId xmlns:a16="http://schemas.microsoft.com/office/drawing/2014/main" id="{3284F607-C274-41F8-ADF9-FE26349DA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791618" y="4839403"/>
            <a:ext cx="941439" cy="941439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A44CEE0-52A2-4265-A7EB-19F58288D259}"/>
              </a:ext>
            </a:extLst>
          </p:cNvPr>
          <p:cNvSpPr txBox="1"/>
          <p:nvPr/>
        </p:nvSpPr>
        <p:spPr>
          <a:xfrm>
            <a:off x="559052" y="4802292"/>
            <a:ext cx="2518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Diversidade de herbicidas no manejo das plantas daninhas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E77D7D0-F4B5-4289-AF55-B01368AF5F9D}"/>
              </a:ext>
            </a:extLst>
          </p:cNvPr>
          <p:cNvSpPr txBox="1"/>
          <p:nvPr/>
        </p:nvSpPr>
        <p:spPr>
          <a:xfrm>
            <a:off x="9049018" y="2384780"/>
            <a:ext cx="31360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Plantas Daninhas</a:t>
            </a:r>
          </a:p>
          <a:p>
            <a:pPr algn="ctr"/>
            <a:r>
              <a:rPr lang="pt-BR" sz="2400" dirty="0"/>
              <a:t>resistentes ao Glyphosate no Brasil</a:t>
            </a:r>
          </a:p>
          <a:p>
            <a:endParaRPr lang="pt-BR" i="1" dirty="0"/>
          </a:p>
          <a:p>
            <a:pPr algn="r"/>
            <a:r>
              <a:rPr lang="pt-BR" i="1" dirty="0" err="1"/>
              <a:t>Conyza</a:t>
            </a:r>
            <a:r>
              <a:rPr lang="pt-BR" i="1" dirty="0"/>
              <a:t> </a:t>
            </a:r>
            <a:r>
              <a:rPr lang="pt-BR" i="1" dirty="0" err="1"/>
              <a:t>bonariensis</a:t>
            </a:r>
            <a:r>
              <a:rPr lang="pt-BR" i="1" dirty="0"/>
              <a:t>; </a:t>
            </a:r>
          </a:p>
          <a:p>
            <a:pPr algn="r"/>
            <a:r>
              <a:rPr lang="pt-BR" i="1" dirty="0" err="1"/>
              <a:t>Conyza</a:t>
            </a:r>
            <a:r>
              <a:rPr lang="pt-BR" i="1" dirty="0"/>
              <a:t> canadenses;</a:t>
            </a:r>
          </a:p>
          <a:p>
            <a:pPr algn="r"/>
            <a:r>
              <a:rPr lang="pt-BR" i="1" dirty="0" err="1"/>
              <a:t>Conyza</a:t>
            </a:r>
            <a:r>
              <a:rPr lang="pt-BR" i="1" dirty="0"/>
              <a:t> </a:t>
            </a:r>
            <a:r>
              <a:rPr lang="pt-BR" i="1" dirty="0" err="1"/>
              <a:t>sumatrensis</a:t>
            </a:r>
            <a:r>
              <a:rPr lang="pt-BR" i="1" dirty="0"/>
              <a:t>;</a:t>
            </a:r>
          </a:p>
          <a:p>
            <a:pPr algn="r"/>
            <a:r>
              <a:rPr lang="pt-BR" i="1" dirty="0"/>
              <a:t>Digitaria </a:t>
            </a:r>
            <a:r>
              <a:rPr lang="pt-BR" i="1" dirty="0" err="1"/>
              <a:t>insularis</a:t>
            </a:r>
            <a:r>
              <a:rPr lang="pt-BR" i="1" dirty="0"/>
              <a:t>;</a:t>
            </a:r>
          </a:p>
          <a:p>
            <a:pPr algn="r"/>
            <a:r>
              <a:rPr lang="pt-BR" i="1" dirty="0" err="1"/>
              <a:t>Lolium</a:t>
            </a:r>
            <a:r>
              <a:rPr lang="pt-BR" i="1" dirty="0"/>
              <a:t> </a:t>
            </a:r>
            <a:r>
              <a:rPr lang="pt-BR" i="1" dirty="0" err="1"/>
              <a:t>multiflorum</a:t>
            </a:r>
            <a:r>
              <a:rPr lang="pt-BR" i="1" dirty="0"/>
              <a:t>;</a:t>
            </a:r>
          </a:p>
          <a:p>
            <a:pPr algn="r"/>
            <a:r>
              <a:rPr lang="pt-BR" i="1" dirty="0" err="1"/>
              <a:t>Chloris</a:t>
            </a:r>
            <a:r>
              <a:rPr lang="pt-BR" i="1" dirty="0"/>
              <a:t> </a:t>
            </a:r>
            <a:r>
              <a:rPr lang="pt-BR" i="1" dirty="0" err="1"/>
              <a:t>elata</a:t>
            </a:r>
            <a:r>
              <a:rPr lang="pt-BR" i="1" dirty="0"/>
              <a:t>;</a:t>
            </a:r>
          </a:p>
          <a:p>
            <a:pPr algn="r"/>
            <a:r>
              <a:rPr lang="pt-BR" i="1" dirty="0" err="1"/>
              <a:t>Eleusine</a:t>
            </a:r>
            <a:r>
              <a:rPr lang="pt-BR" i="1" dirty="0"/>
              <a:t> indica;</a:t>
            </a:r>
          </a:p>
          <a:p>
            <a:pPr algn="r"/>
            <a:r>
              <a:rPr lang="pt-BR" i="1" dirty="0" err="1"/>
              <a:t>Amaranthus</a:t>
            </a:r>
            <a:r>
              <a:rPr lang="pt-BR" i="1" dirty="0"/>
              <a:t> </a:t>
            </a:r>
            <a:r>
              <a:rPr lang="pt-BR" i="1" dirty="0" err="1"/>
              <a:t>Palmeri</a:t>
            </a:r>
            <a:r>
              <a:rPr lang="pt-BR" i="1" dirty="0"/>
              <a:t>;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1A1AECBC-F5C8-4EE1-8210-9B105B715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889" t="19919" b="14103"/>
          <a:stretch/>
        </p:blipFill>
        <p:spPr>
          <a:xfrm>
            <a:off x="898546" y="2307243"/>
            <a:ext cx="2244436" cy="1683872"/>
          </a:xfrm>
          <a:prstGeom prst="rect">
            <a:avLst/>
          </a:prstGeom>
        </p:spPr>
      </p:pic>
      <p:pic>
        <p:nvPicPr>
          <p:cNvPr id="12" name="Gráfico 11" descr="Seta: curva no sentido horário">
            <a:extLst>
              <a:ext uri="{FF2B5EF4-FFF2-40B4-BE49-F238E27FC236}">
                <a16:creationId xmlns:a16="http://schemas.microsoft.com/office/drawing/2014/main" id="{CA373D27-09AF-4E6C-8642-73C8F3C1E6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52" y="3806698"/>
            <a:ext cx="914400" cy="9144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A2CB6FFF-442E-49C0-8B65-76F4E4DB68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294" t="19964" b="20570"/>
          <a:stretch/>
        </p:blipFill>
        <p:spPr>
          <a:xfrm>
            <a:off x="729593" y="2550990"/>
            <a:ext cx="793521" cy="1093165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B2168ECD-F0B1-4561-BF03-CA10DD770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>
            <a:normAutofit/>
          </a:bodyPr>
          <a:lstStyle/>
          <a:p>
            <a:r>
              <a:rPr lang="pt-BR" sz="3600" b="1" dirty="0"/>
              <a:t>O impacto das tecnologias tolerantes ao glyphosate no manejo de plantas daninhas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82BCE8D-2DF8-4326-95C4-99ADC8A81A9F}"/>
              </a:ext>
            </a:extLst>
          </p:cNvPr>
          <p:cNvSpPr txBox="1"/>
          <p:nvPr/>
        </p:nvSpPr>
        <p:spPr>
          <a:xfrm>
            <a:off x="10501745" y="6144358"/>
            <a:ext cx="166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Heap, 2018.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DCF889D-0685-40B1-9122-D22A27BCC3E2}"/>
              </a:ext>
            </a:extLst>
          </p:cNvPr>
          <p:cNvSpPr txBox="1"/>
          <p:nvPr/>
        </p:nvSpPr>
        <p:spPr>
          <a:xfrm>
            <a:off x="3711076" y="2464611"/>
            <a:ext cx="4769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Antes do glyphosate: 5 mecanismos de ação eram utilizados na soja</a:t>
            </a:r>
          </a:p>
        </p:txBody>
      </p:sp>
      <p:pic>
        <p:nvPicPr>
          <p:cNvPr id="30" name="Gráfico 29" descr="Seta: curva no sentido horário">
            <a:extLst>
              <a:ext uri="{FF2B5EF4-FFF2-40B4-BE49-F238E27FC236}">
                <a16:creationId xmlns:a16="http://schemas.microsoft.com/office/drawing/2014/main" id="{7205F455-6CAA-4605-8C89-D3E3607627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963025" y="2816204"/>
            <a:ext cx="721981" cy="721981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33454663-C70A-42A7-A489-556DC229C384}"/>
              </a:ext>
            </a:extLst>
          </p:cNvPr>
          <p:cNvSpPr txBox="1"/>
          <p:nvPr/>
        </p:nvSpPr>
        <p:spPr>
          <a:xfrm>
            <a:off x="7606733" y="3597592"/>
            <a:ext cx="1211685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EPSPs</a:t>
            </a:r>
            <a:endParaRPr lang="pt-B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1E9B831-DBC9-4C22-9AA0-8F73E8D279DB}"/>
              </a:ext>
            </a:extLst>
          </p:cNvPr>
          <p:cNvSpPr txBox="1"/>
          <p:nvPr/>
        </p:nvSpPr>
        <p:spPr>
          <a:xfrm>
            <a:off x="4270482" y="4343305"/>
            <a:ext cx="4947800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Mudança das espécies invasoras;</a:t>
            </a:r>
          </a:p>
          <a:p>
            <a:pPr algn="ctr"/>
            <a:r>
              <a:rPr lang="pt-BR" sz="2400" dirty="0"/>
              <a:t>Seleção de biótipos resistentes;</a:t>
            </a:r>
          </a:p>
          <a:p>
            <a:pPr algn="ctr"/>
            <a:r>
              <a:rPr lang="pt-BR" sz="2400" dirty="0"/>
              <a:t>Glyphosate em </a:t>
            </a:r>
            <a:r>
              <a:rPr lang="pt-BR" sz="2400" b="1" dirty="0" err="1"/>
              <a:t>pré</a:t>
            </a:r>
            <a:r>
              <a:rPr lang="pt-BR" sz="2400" dirty="0"/>
              <a:t> e em </a:t>
            </a:r>
            <a:r>
              <a:rPr lang="pt-BR" sz="2400" b="1" dirty="0"/>
              <a:t>pós </a:t>
            </a:r>
            <a:r>
              <a:rPr lang="pt-BR" sz="2400" dirty="0"/>
              <a:t>emergência;</a:t>
            </a:r>
          </a:p>
          <a:p>
            <a:pPr algn="ctr"/>
            <a:r>
              <a:rPr lang="pt-BR" sz="2400" dirty="0"/>
              <a:t>Soja RR – Milho RR</a:t>
            </a:r>
          </a:p>
        </p:txBody>
      </p:sp>
    </p:spTree>
    <p:extLst>
      <p:ext uri="{BB962C8B-B14F-4D97-AF65-F5344CB8AC3E}">
        <p14:creationId xmlns:p14="http://schemas.microsoft.com/office/powerpoint/2010/main" val="4694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5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517762B-1CE1-4236-969B-1A8CF45A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1" y="190501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Eventos Transgênicos </a:t>
            </a:r>
          </a:p>
        </p:txBody>
      </p:sp>
      <p:pic>
        <p:nvPicPr>
          <p:cNvPr id="4" name="Picture 2" descr="Resultado de imagem para milho rr">
            <a:extLst>
              <a:ext uri="{FF2B5EF4-FFF2-40B4-BE49-F238E27FC236}">
                <a16:creationId xmlns:a16="http://schemas.microsoft.com/office/drawing/2014/main" id="{9968715A-8624-4DD8-A701-4B3FAF6C3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84" t="26952" r="2390" b="11073"/>
          <a:stretch/>
        </p:blipFill>
        <p:spPr bwMode="auto">
          <a:xfrm>
            <a:off x="4381056" y="190501"/>
            <a:ext cx="1225726" cy="133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Resultado de imagem para Intacta RR2 Pro">
            <a:extLst>
              <a:ext uri="{FF2B5EF4-FFF2-40B4-BE49-F238E27FC236}">
                <a16:creationId xmlns:a16="http://schemas.microsoft.com/office/drawing/2014/main" id="{AAE2056E-EDE3-43FD-ABD2-CD91EC5A6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8" b="28888"/>
          <a:stretch/>
        </p:blipFill>
        <p:spPr bwMode="auto">
          <a:xfrm>
            <a:off x="5853989" y="535842"/>
            <a:ext cx="1920690" cy="75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do de imagem para Tecnologia LibertyLink">
            <a:extLst>
              <a:ext uri="{FF2B5EF4-FFF2-40B4-BE49-F238E27FC236}">
                <a16:creationId xmlns:a16="http://schemas.microsoft.com/office/drawing/2014/main" id="{ED43348A-3BAF-4FD7-BA2C-6E785C771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171" y="128450"/>
            <a:ext cx="1554727" cy="13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6165FF4-7816-4FD5-A8D4-DB47F2FAD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0958" y="1772236"/>
            <a:ext cx="1343376" cy="797359"/>
          </a:xfrm>
          <a:prstGeom prst="rect">
            <a:avLst/>
          </a:prstGeom>
        </p:spPr>
      </p:pic>
      <p:pic>
        <p:nvPicPr>
          <p:cNvPr id="9" name="Picture 2" descr="Resultado de imagem para enlist dow">
            <a:extLst>
              <a:ext uri="{FF2B5EF4-FFF2-40B4-BE49-F238E27FC236}">
                <a16:creationId xmlns:a16="http://schemas.microsoft.com/office/drawing/2014/main" id="{ED7D0410-E535-4403-A478-D03614637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875" y="1849436"/>
            <a:ext cx="1507436" cy="73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sultado de imagem para balance GT">
            <a:extLst>
              <a:ext uri="{FF2B5EF4-FFF2-40B4-BE49-F238E27FC236}">
                <a16:creationId xmlns:a16="http://schemas.microsoft.com/office/drawing/2014/main" id="{9D6DB0EA-B777-48CA-89A8-170CDDEA5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468" y="388960"/>
            <a:ext cx="991432" cy="78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sultado de imagem para Genuity Roundup Ready 2 Xtend">
            <a:extLst>
              <a:ext uri="{FF2B5EF4-FFF2-40B4-BE49-F238E27FC236}">
                <a16:creationId xmlns:a16="http://schemas.microsoft.com/office/drawing/2014/main" id="{E943DD8D-EBD2-44B2-BA5C-22363D4DB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842" y="1688808"/>
            <a:ext cx="1254683" cy="88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B530E3B-DB71-4480-B758-BA9C9C034C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600" r="6181"/>
          <a:stretch/>
        </p:blipFill>
        <p:spPr>
          <a:xfrm rot="20575787">
            <a:off x="-161607" y="2261647"/>
            <a:ext cx="3680617" cy="5740551"/>
          </a:xfrm>
          <a:prstGeom prst="chord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983D3BD-A126-4C65-88A1-5DE0D835C098}"/>
              </a:ext>
            </a:extLst>
          </p:cNvPr>
          <p:cNvSpPr txBox="1"/>
          <p:nvPr/>
        </p:nvSpPr>
        <p:spPr>
          <a:xfrm>
            <a:off x="5586296" y="3868449"/>
            <a:ext cx="5421027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t-BR" dirty="0"/>
          </a:p>
          <a:p>
            <a:pPr algn="ctr"/>
            <a:r>
              <a:rPr lang="pt-BR" sz="2400" dirty="0"/>
              <a:t>Soja – 17 eventos </a:t>
            </a:r>
          </a:p>
          <a:p>
            <a:pPr algn="ctr"/>
            <a:r>
              <a:rPr lang="pt-BR" sz="2400" dirty="0"/>
              <a:t>Milho – 44 eventos</a:t>
            </a:r>
          </a:p>
          <a:p>
            <a:pPr algn="ctr"/>
            <a:r>
              <a:rPr lang="pt-BR" sz="2400" dirty="0"/>
              <a:t>Algodão – 16 eventos</a:t>
            </a:r>
          </a:p>
          <a:p>
            <a:pPr algn="ctr"/>
            <a:r>
              <a:rPr lang="pt-BR" sz="2400" dirty="0"/>
              <a:t>Eucalipto – 1 evento</a:t>
            </a:r>
          </a:p>
          <a:p>
            <a:pPr algn="ctr"/>
            <a:r>
              <a:rPr lang="pt-BR" sz="2400" dirty="0"/>
              <a:t>Feijão – 1 evento</a:t>
            </a:r>
          </a:p>
          <a:p>
            <a:pPr algn="ctr"/>
            <a:r>
              <a:rPr lang="pt-BR" sz="2400" dirty="0"/>
              <a:t>Cana-de-açúcar – 1 evento</a:t>
            </a:r>
          </a:p>
          <a:p>
            <a:endParaRPr lang="pt-BR" dirty="0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6B2EE079-FE23-43A2-A5B6-A823533EA5BF}"/>
              </a:ext>
            </a:extLst>
          </p:cNvPr>
          <p:cNvSpPr/>
          <p:nvPr/>
        </p:nvSpPr>
        <p:spPr>
          <a:xfrm>
            <a:off x="5971433" y="3212304"/>
            <a:ext cx="4536910" cy="7973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Aprovação de eventos transgênicos </a:t>
            </a:r>
          </a:p>
        </p:txBody>
      </p:sp>
    </p:spTree>
    <p:extLst>
      <p:ext uri="{BB962C8B-B14F-4D97-AF65-F5344CB8AC3E}">
        <p14:creationId xmlns:p14="http://schemas.microsoft.com/office/powerpoint/2010/main" val="20586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B61E76-7645-4E03-905F-882662095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pt-BR"/>
              <a:t>‘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6E5BF3-EA20-4BB3-A546-C2B281828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01F8773-C7C7-4945-A18A-B72E1A7A7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87" y="0"/>
            <a:ext cx="9903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2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9BAD3569-C58B-4483-B4E1-86307B228B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7E6E1"/>
              </a:clrFrom>
              <a:clrTo>
                <a:srgbClr val="E7E6E1">
                  <a:alpha val="0"/>
                </a:srgbClr>
              </a:clrTo>
            </a:clrChange>
          </a:blip>
          <a:srcRect t="26135"/>
          <a:stretch/>
        </p:blipFill>
        <p:spPr>
          <a:xfrm>
            <a:off x="4577524" y="3891864"/>
            <a:ext cx="4697508" cy="296613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FFA74C2-FD15-400A-ADF0-0BE78E40A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51" y="4383742"/>
            <a:ext cx="3941593" cy="247425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389981-5AFF-40D7-ABD4-D670C6092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8952452" cy="1325563"/>
          </a:xfrm>
        </p:spPr>
        <p:txBody>
          <a:bodyPr>
            <a:normAutofit/>
          </a:bodyPr>
          <a:lstStyle/>
          <a:p>
            <a:r>
              <a:rPr lang="pt-BR" b="1" dirty="0"/>
              <a:t>Transgênicos aprovados no Brasil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FF0C25-643D-40CE-ACF9-AAAA20300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8" y="1457753"/>
            <a:ext cx="6467867" cy="3450613"/>
          </a:xfrm>
        </p:spPr>
        <p:txBody>
          <a:bodyPr anchor="ctr">
            <a:normAutofit/>
          </a:bodyPr>
          <a:lstStyle/>
          <a:p>
            <a:r>
              <a:rPr lang="pt-BR" sz="2400" dirty="0"/>
              <a:t>Feijão (vírus do mosaico dourado);</a:t>
            </a:r>
          </a:p>
          <a:p>
            <a:r>
              <a:rPr lang="pt-BR" sz="2400" dirty="0"/>
              <a:t>Eucalipto (aumento de produtividade);</a:t>
            </a:r>
          </a:p>
          <a:p>
            <a:r>
              <a:rPr lang="pt-BR" sz="2400" dirty="0"/>
              <a:t>Cana-de-açúcar (</a:t>
            </a:r>
            <a:r>
              <a:rPr lang="pt-BR" sz="2400" dirty="0" err="1"/>
              <a:t>Bt</a:t>
            </a:r>
            <a:r>
              <a:rPr lang="pt-BR" sz="2400" dirty="0"/>
              <a:t>);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5B3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3B1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B5794313-E058-431C-8D2D-D0025CEA3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" r="-8" b="-8"/>
          <a:stretch/>
        </p:blipFill>
        <p:spPr bwMode="auto">
          <a:xfrm>
            <a:off x="9030743" y="2474254"/>
            <a:ext cx="1912560" cy="1909489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01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BB81409-FAD5-4A2F-9092-0CFE2C31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789" y="2275192"/>
            <a:ext cx="6989699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400" dirty="0"/>
              <a:t>Tolerância ao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glyphosate</a:t>
            </a:r>
            <a:r>
              <a:rPr lang="pt-BR" sz="2400" dirty="0"/>
              <a:t>;</a:t>
            </a:r>
          </a:p>
          <a:p>
            <a:pPr marL="0" indent="0">
              <a:buNone/>
            </a:pPr>
            <a:endParaRPr lang="pt-BR" sz="2400" i="1" dirty="0"/>
          </a:p>
          <a:p>
            <a:pPr marL="0" indent="0">
              <a:buNone/>
            </a:pPr>
            <a:r>
              <a:rPr lang="pt-BR" sz="2400" i="1" dirty="0"/>
              <a:t>Agrobacterium </a:t>
            </a:r>
            <a:r>
              <a:rPr lang="pt-BR" sz="2400" i="1" dirty="0" err="1"/>
              <a:t>tumefaciens</a:t>
            </a:r>
            <a:r>
              <a:rPr lang="pt-BR" sz="2400" dirty="0"/>
              <a:t> estirpe CP4 (</a:t>
            </a:r>
            <a:r>
              <a:rPr lang="pt-BR" sz="2400" i="1" dirty="0"/>
              <a:t>CP4-EPSPs</a:t>
            </a:r>
            <a:r>
              <a:rPr lang="pt-BR" sz="2400" dirty="0"/>
              <a:t>);</a:t>
            </a:r>
          </a:p>
          <a:p>
            <a:r>
              <a:rPr lang="pt-BR" sz="2400" dirty="0"/>
              <a:t>Codifica enzima </a:t>
            </a:r>
            <a:r>
              <a:rPr lang="pt-BR" sz="2400" dirty="0" err="1"/>
              <a:t>EPSPs</a:t>
            </a:r>
            <a:r>
              <a:rPr lang="pt-BR" sz="2400" dirty="0"/>
              <a:t> insensível;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/>
              <a:t>Aprovação: Soja (1998); milho e algodão (2008).</a:t>
            </a:r>
          </a:p>
          <a:p>
            <a:pPr marL="0" indent="0">
              <a:buNone/>
            </a:pPr>
            <a:endParaRPr lang="pt-BR" sz="2400" dirty="0"/>
          </a:p>
          <a:p>
            <a:endParaRPr lang="pt-BR" sz="24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70A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ED7D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Resultado de imagem para milho rr">
            <a:extLst>
              <a:ext uri="{FF2B5EF4-FFF2-40B4-BE49-F238E27FC236}">
                <a16:creationId xmlns:a16="http://schemas.microsoft.com/office/drawing/2014/main" id="{AA8D667A-7EB7-491B-A950-AD4E80A6B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84" t="26952" r="2390" b="11073"/>
          <a:stretch/>
        </p:blipFill>
        <p:spPr bwMode="auto">
          <a:xfrm>
            <a:off x="9458929" y="2857501"/>
            <a:ext cx="1053113" cy="114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5">
            <a:extLst>
              <a:ext uri="{FF2B5EF4-FFF2-40B4-BE49-F238E27FC236}">
                <a16:creationId xmlns:a16="http://schemas.microsoft.com/office/drawing/2014/main" id="{2CF4C249-3930-4E9A-823B-BB17EEE63A62}"/>
              </a:ext>
            </a:extLst>
          </p:cNvPr>
          <p:cNvSpPr txBox="1">
            <a:spLocks/>
          </p:cNvSpPr>
          <p:nvPr/>
        </p:nvSpPr>
        <p:spPr>
          <a:xfrm>
            <a:off x="734291" y="627564"/>
            <a:ext cx="91024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Tecnologia Roundup Ready (RR)</a:t>
            </a:r>
          </a:p>
        </p:txBody>
      </p:sp>
    </p:spTree>
    <p:extLst>
      <p:ext uri="{BB962C8B-B14F-4D97-AF65-F5344CB8AC3E}">
        <p14:creationId xmlns:p14="http://schemas.microsoft.com/office/powerpoint/2010/main" val="21781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2683A665-6E9F-402A-BEB3-0BE83E0D9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91" y="627564"/>
            <a:ext cx="9102435" cy="1325563"/>
          </a:xfrm>
        </p:spPr>
        <p:txBody>
          <a:bodyPr>
            <a:normAutofit/>
          </a:bodyPr>
          <a:lstStyle/>
          <a:p>
            <a:r>
              <a:rPr lang="pt-BR" b="1" dirty="0"/>
              <a:t>Tecnologia Intacta Roundup Ready2 Pro (RR2 IPRO)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BB81409-FAD5-4A2F-9092-0CFE2C31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518" y="2779823"/>
            <a:ext cx="6467867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200" dirty="0"/>
              <a:t>Tolerância ao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glyphosate</a:t>
            </a:r>
            <a:r>
              <a:rPr lang="pt-B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0" indent="0">
              <a:buNone/>
            </a:pPr>
            <a:endParaRPr lang="pt-BR" sz="2200" i="1" dirty="0"/>
          </a:p>
          <a:p>
            <a:pPr marL="0" indent="0">
              <a:buNone/>
            </a:pPr>
            <a:r>
              <a:rPr lang="pt-BR" sz="2200" i="1" dirty="0"/>
              <a:t>Agrobacterium </a:t>
            </a:r>
            <a:r>
              <a:rPr lang="pt-BR" sz="2200" i="1" dirty="0" err="1"/>
              <a:t>tumefaciens</a:t>
            </a:r>
            <a:r>
              <a:rPr lang="pt-BR" sz="2200" dirty="0"/>
              <a:t> estirpe CP4 (</a:t>
            </a:r>
            <a:r>
              <a:rPr lang="pt-BR" sz="2200" i="1" dirty="0"/>
              <a:t>CP4-EPSPs</a:t>
            </a:r>
            <a:r>
              <a:rPr lang="pt-BR" sz="2200" dirty="0"/>
              <a:t>);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Resistência a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lepidópteros</a:t>
            </a:r>
            <a:r>
              <a:rPr lang="pt-BR" sz="2200" dirty="0"/>
              <a:t>; 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i="1" dirty="0" err="1"/>
              <a:t>Bacillus</a:t>
            </a:r>
            <a:r>
              <a:rPr lang="pt-BR" sz="2200" i="1" dirty="0"/>
              <a:t> </a:t>
            </a:r>
            <a:r>
              <a:rPr lang="pt-BR" sz="2200" i="1" dirty="0" err="1"/>
              <a:t>thuringiensis</a:t>
            </a:r>
            <a:r>
              <a:rPr lang="pt-BR" sz="2200" dirty="0"/>
              <a:t> (</a:t>
            </a:r>
            <a:r>
              <a:rPr lang="pt-BR" sz="2200" dirty="0" err="1"/>
              <a:t>Bt</a:t>
            </a:r>
            <a:r>
              <a:rPr lang="pt-BR" sz="2200" dirty="0"/>
              <a:t>) (</a:t>
            </a:r>
            <a:r>
              <a:rPr lang="pt-BR" sz="2200" i="1" dirty="0"/>
              <a:t>cry1Ac</a:t>
            </a:r>
            <a:r>
              <a:rPr lang="pt-BR" sz="2200" dirty="0"/>
              <a:t>).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endParaRPr lang="pt-BR" sz="2200" dirty="0"/>
          </a:p>
          <a:p>
            <a:endParaRPr lang="pt-BR" sz="22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Resultado de imagem para Intacta RR2 Pro">
            <a:extLst>
              <a:ext uri="{FF2B5EF4-FFF2-40B4-BE49-F238E27FC236}">
                <a16:creationId xmlns:a16="http://schemas.microsoft.com/office/drawing/2014/main" id="{34788C87-2222-4649-AC32-929E31165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8" b="28888"/>
          <a:stretch/>
        </p:blipFill>
        <p:spPr bwMode="auto">
          <a:xfrm>
            <a:off x="8947665" y="3065811"/>
            <a:ext cx="2103120" cy="8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85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BB81409-FAD5-4A2F-9092-0CFE2C31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127" y="3407387"/>
            <a:ext cx="6842757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400" dirty="0"/>
              <a:t>Tolerância a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glufosinato</a:t>
            </a:r>
            <a:r>
              <a:rPr lang="pt-BR" sz="2400" dirty="0"/>
              <a:t>;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i="1" dirty="0" err="1"/>
              <a:t>Streptomyces</a:t>
            </a:r>
            <a:r>
              <a:rPr lang="pt-BR" sz="2400" i="1" dirty="0"/>
              <a:t> </a:t>
            </a:r>
            <a:r>
              <a:rPr lang="pt-BR" sz="2400" i="1" dirty="0" err="1"/>
              <a:t>viridochromogenes</a:t>
            </a:r>
            <a:r>
              <a:rPr lang="pt-BR" sz="2400" i="1" dirty="0"/>
              <a:t> </a:t>
            </a:r>
            <a:r>
              <a:rPr lang="pt-BR" sz="2400" dirty="0"/>
              <a:t>(</a:t>
            </a:r>
            <a:r>
              <a:rPr lang="pt-BR" sz="2400" i="1" dirty="0" err="1"/>
              <a:t>pat</a:t>
            </a:r>
            <a:r>
              <a:rPr lang="pt-BR" sz="2400" dirty="0"/>
              <a:t>), milho (2007) e soja (2010);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i="1" dirty="0" err="1"/>
              <a:t>Streptomyces</a:t>
            </a:r>
            <a:r>
              <a:rPr lang="pt-BR" sz="2400" i="1" dirty="0"/>
              <a:t> </a:t>
            </a:r>
            <a:r>
              <a:rPr lang="pt-BR" sz="2400" i="1" dirty="0" err="1"/>
              <a:t>hygroscopicus</a:t>
            </a:r>
            <a:r>
              <a:rPr lang="pt-BR" sz="2400" i="1" dirty="0"/>
              <a:t> </a:t>
            </a:r>
            <a:r>
              <a:rPr lang="pt-BR" sz="2400" dirty="0"/>
              <a:t>(</a:t>
            </a:r>
            <a:r>
              <a:rPr lang="pt-BR" sz="2400" i="1" dirty="0" err="1"/>
              <a:t>pat</a:t>
            </a:r>
            <a:r>
              <a:rPr lang="pt-BR" sz="2400" dirty="0"/>
              <a:t>), algodão (2008).</a:t>
            </a:r>
          </a:p>
          <a:p>
            <a:pPr marL="457200" lvl="1" indent="0">
              <a:buNone/>
            </a:pPr>
            <a:endParaRPr lang="pt-BR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i="1" dirty="0"/>
          </a:p>
          <a:p>
            <a:endParaRPr lang="pt-BR" sz="2400" dirty="0"/>
          </a:p>
          <a:p>
            <a:endParaRPr lang="pt-BR" sz="2400" dirty="0"/>
          </a:p>
          <a:p>
            <a:pPr marL="0" indent="0">
              <a:buNone/>
            </a:pPr>
            <a:endParaRPr lang="pt-BR" sz="2400" dirty="0"/>
          </a:p>
          <a:p>
            <a:endParaRPr lang="pt-BR" sz="24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3D78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0E86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Resultado de imagem para Tecnologia LibertyLink">
            <a:extLst>
              <a:ext uri="{FF2B5EF4-FFF2-40B4-BE49-F238E27FC236}">
                <a16:creationId xmlns:a16="http://schemas.microsoft.com/office/drawing/2014/main" id="{39ECE044-008D-4784-9FBA-B198594B6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988" y="2600340"/>
            <a:ext cx="1972995" cy="165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5">
            <a:extLst>
              <a:ext uri="{FF2B5EF4-FFF2-40B4-BE49-F238E27FC236}">
                <a16:creationId xmlns:a16="http://schemas.microsoft.com/office/drawing/2014/main" id="{A0813579-7A5F-4600-AF07-A52ABF09E822}"/>
              </a:ext>
            </a:extLst>
          </p:cNvPr>
          <p:cNvSpPr txBox="1">
            <a:spLocks/>
          </p:cNvSpPr>
          <p:nvPr/>
        </p:nvSpPr>
        <p:spPr>
          <a:xfrm>
            <a:off x="734291" y="627564"/>
            <a:ext cx="91024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/>
              <a:t>Tecnologia </a:t>
            </a:r>
            <a:r>
              <a:rPr lang="pt-BR" b="1" dirty="0" err="1"/>
              <a:t>LibertyLink</a:t>
            </a:r>
            <a:r>
              <a:rPr lang="pt-BR" b="1" dirty="0"/>
              <a:t> (LL)</a:t>
            </a:r>
          </a:p>
        </p:txBody>
      </p:sp>
    </p:spTree>
    <p:extLst>
      <p:ext uri="{BB962C8B-B14F-4D97-AF65-F5344CB8AC3E}">
        <p14:creationId xmlns:p14="http://schemas.microsoft.com/office/powerpoint/2010/main" val="24181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5">
            <a:extLst>
              <a:ext uri="{FF2B5EF4-FFF2-40B4-BE49-F238E27FC236}">
                <a16:creationId xmlns:a16="http://schemas.microsoft.com/office/drawing/2014/main" id="{5CF2B851-CDED-4452-930C-5ED1D4F1D922}"/>
              </a:ext>
            </a:extLst>
          </p:cNvPr>
          <p:cNvSpPr txBox="1">
            <a:spLocks/>
          </p:cNvSpPr>
          <p:nvPr/>
        </p:nvSpPr>
        <p:spPr>
          <a:xfrm>
            <a:off x="5116878" y="629266"/>
            <a:ext cx="6422849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spcAft>
                <a:spcPts val="600"/>
              </a:spcAft>
            </a:pPr>
            <a:r>
              <a:rPr lang="en-US" b="1"/>
              <a:t>Tolerância a glufosinate (genes marcadores)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DB9CBB-F581-4208-9C34-D4E8577A9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455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F8F2DBF4-5F7B-457C-98A0-0337482F2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256F4F6-55E0-4E82-865E-265A3D670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347" y="2792977"/>
            <a:ext cx="2044188" cy="1635351"/>
          </a:xfrm>
          <a:prstGeom prst="rect">
            <a:avLst/>
          </a:prstGeom>
          <a:effectLst/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ED98EF5-8D6E-44E5-9519-86A7276419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82" r="21614"/>
          <a:stretch/>
        </p:blipFill>
        <p:spPr>
          <a:xfrm>
            <a:off x="1239347" y="870595"/>
            <a:ext cx="1677630" cy="159421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3C32757-F569-42CA-ACEB-147980599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72" y="4756497"/>
            <a:ext cx="3026663" cy="699956"/>
          </a:xfrm>
          <a:prstGeom prst="rect">
            <a:avLst/>
          </a:prstGeom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BB81409-FAD5-4A2F-9092-0CFE2C31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880" y="2438400"/>
            <a:ext cx="6422848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2000" dirty="0" err="1"/>
              <a:t>Milho</a:t>
            </a:r>
            <a:r>
              <a:rPr lang="en-US" sz="2000" dirty="0"/>
              <a:t> </a:t>
            </a:r>
            <a:r>
              <a:rPr lang="en-US" sz="2000" dirty="0" err="1"/>
              <a:t>Bt</a:t>
            </a:r>
            <a:r>
              <a:rPr lang="en-US" sz="2000" dirty="0"/>
              <a:t>, </a:t>
            </a:r>
            <a:r>
              <a:rPr lang="en-US" sz="2000" dirty="0" err="1"/>
              <a:t>tecnologias</a:t>
            </a:r>
            <a:r>
              <a:rPr lang="en-US" sz="2000" dirty="0"/>
              <a:t> </a:t>
            </a:r>
            <a:r>
              <a:rPr lang="en-US" sz="2000" b="1" dirty="0" err="1"/>
              <a:t>Herculex</a:t>
            </a:r>
            <a:r>
              <a:rPr lang="en-US" sz="2000" b="1" dirty="0"/>
              <a:t>*I</a:t>
            </a:r>
            <a:r>
              <a:rPr lang="en-US" sz="2000" dirty="0"/>
              <a:t> e </a:t>
            </a:r>
            <a:r>
              <a:rPr lang="en-US" sz="2000" b="1" dirty="0" err="1"/>
              <a:t>Yieldgard</a:t>
            </a:r>
            <a:r>
              <a:rPr lang="en-US" sz="2000" dirty="0"/>
              <a:t>;</a:t>
            </a:r>
          </a:p>
          <a:p>
            <a:pPr indent="-228600" defTabSz="914400"/>
            <a:endParaRPr lang="en-US" sz="2000" dirty="0"/>
          </a:p>
          <a:p>
            <a:pPr indent="-228600" defTabSz="914400"/>
            <a:r>
              <a:rPr lang="en-US" sz="2000" dirty="0" err="1"/>
              <a:t>Algodão</a:t>
            </a:r>
            <a:r>
              <a:rPr lang="en-US" sz="2000" dirty="0"/>
              <a:t> </a:t>
            </a:r>
            <a:r>
              <a:rPr lang="en-US" sz="2000" dirty="0" err="1"/>
              <a:t>Bt</a:t>
            </a:r>
            <a:r>
              <a:rPr lang="en-US" sz="2000" dirty="0"/>
              <a:t>, </a:t>
            </a:r>
            <a:r>
              <a:rPr lang="en-US" sz="2000" dirty="0" err="1"/>
              <a:t>tecnologia</a:t>
            </a:r>
            <a:r>
              <a:rPr lang="en-US" sz="2000" dirty="0"/>
              <a:t> </a:t>
            </a:r>
            <a:r>
              <a:rPr lang="en-US" sz="2000" b="1" dirty="0" err="1"/>
              <a:t>Widestrike</a:t>
            </a:r>
            <a:r>
              <a:rPr lang="en-US" sz="2000" dirty="0"/>
              <a:t>;</a:t>
            </a:r>
          </a:p>
          <a:p>
            <a:pPr indent="-228600" defTabSz="914400"/>
            <a:endParaRPr lang="en-US" sz="2000" dirty="0"/>
          </a:p>
          <a:p>
            <a:pPr marL="0" indent="-228600" defTabSz="914400"/>
            <a:r>
              <a:rPr lang="en-US" sz="2000" i="1" dirty="0"/>
              <a:t>Streptomyces </a:t>
            </a:r>
            <a:r>
              <a:rPr lang="en-US" sz="2000" i="1" dirty="0" err="1"/>
              <a:t>viridochromogenes</a:t>
            </a:r>
            <a:r>
              <a:rPr lang="en-US" sz="2000" i="1" dirty="0"/>
              <a:t> </a:t>
            </a:r>
            <a:r>
              <a:rPr lang="en-US" sz="2000" dirty="0"/>
              <a:t>(</a:t>
            </a:r>
            <a:r>
              <a:rPr lang="en-US" sz="2000" i="1" dirty="0"/>
              <a:t>pat</a:t>
            </a:r>
            <a:r>
              <a:rPr lang="en-US" sz="2000" dirty="0"/>
              <a:t>), gene </a:t>
            </a:r>
            <a:r>
              <a:rPr lang="en-US" sz="2000" dirty="0" err="1"/>
              <a:t>marcador</a:t>
            </a:r>
            <a:r>
              <a:rPr lang="en-US" sz="2000" dirty="0"/>
              <a:t> no </a:t>
            </a:r>
            <a:r>
              <a:rPr lang="en-US" sz="2000" dirty="0" err="1"/>
              <a:t>processo</a:t>
            </a:r>
            <a:r>
              <a:rPr lang="en-US" sz="2000" dirty="0"/>
              <a:t> de </a:t>
            </a:r>
            <a:r>
              <a:rPr lang="en-US" sz="2000" dirty="0" err="1"/>
              <a:t>seleção</a:t>
            </a:r>
            <a:r>
              <a:rPr lang="en-US" sz="2000" dirty="0"/>
              <a:t>.</a:t>
            </a:r>
          </a:p>
          <a:p>
            <a:pPr marL="0" indent="0" defTabSz="914400">
              <a:buNone/>
            </a:pPr>
            <a:endParaRPr lang="en-US" sz="2000" i="1" dirty="0"/>
          </a:p>
          <a:p>
            <a:pPr indent="-228600" defTabSz="914400"/>
            <a:endParaRPr lang="en-US" sz="2000" dirty="0"/>
          </a:p>
          <a:p>
            <a:pPr indent="-228600" defTabSz="914400"/>
            <a:endParaRPr lang="en-US" sz="2000" dirty="0"/>
          </a:p>
          <a:p>
            <a:pPr marL="0" indent="-228600" defTabSz="914400"/>
            <a:endParaRPr lang="en-US" sz="2000" dirty="0"/>
          </a:p>
          <a:p>
            <a:pPr indent="-228600" defTabSz="91440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7289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2683A665-6E9F-402A-BEB3-0BE83E0D9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pt-BR" b="1" dirty="0"/>
              <a:t>Tecnologia </a:t>
            </a:r>
            <a:r>
              <a:rPr lang="pt-BR" b="1" dirty="0" err="1"/>
              <a:t>Cultivance</a:t>
            </a:r>
            <a:r>
              <a:rPr lang="pt-BR" b="1" dirty="0"/>
              <a:t> (CV)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BB81409-FAD5-4A2F-9092-0CFE2C31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8" y="3478612"/>
            <a:ext cx="6467867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200" dirty="0"/>
              <a:t>Soja (2015)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/>
              <a:t>Tolerância às </a:t>
            </a:r>
            <a:r>
              <a:rPr lang="pt-BR" sz="2200" dirty="0" err="1"/>
              <a:t>imidazolinonas</a:t>
            </a:r>
            <a:r>
              <a:rPr lang="pt-BR" sz="2200" dirty="0"/>
              <a:t> </a:t>
            </a:r>
            <a:r>
              <a:rPr lang="pt-BR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imazapyr</a:t>
            </a:r>
            <a:r>
              <a:rPr lang="pt-BR" sz="2200" dirty="0"/>
              <a:t> e </a:t>
            </a:r>
            <a:r>
              <a:rPr lang="pt-BR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imazapic</a:t>
            </a:r>
            <a:r>
              <a:rPr lang="pt-BR" sz="2200" dirty="0"/>
              <a:t>;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i="1" dirty="0" err="1"/>
              <a:t>Arabidopsis</a:t>
            </a:r>
            <a:r>
              <a:rPr lang="pt-BR" sz="2200" i="1" dirty="0"/>
              <a:t> </a:t>
            </a:r>
            <a:r>
              <a:rPr lang="pt-BR" sz="2200" i="1" dirty="0" err="1"/>
              <a:t>thaliana</a:t>
            </a:r>
            <a:r>
              <a:rPr lang="pt-BR" sz="2200" i="1" dirty="0"/>
              <a:t> </a:t>
            </a:r>
            <a:r>
              <a:rPr lang="pt-BR" sz="2200" dirty="0"/>
              <a:t>(</a:t>
            </a:r>
            <a:r>
              <a:rPr lang="pt-BR" sz="2200" i="1" dirty="0"/>
              <a:t>csr1-2</a:t>
            </a:r>
            <a:r>
              <a:rPr lang="pt-BR" sz="2200" dirty="0"/>
              <a:t>);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dirty="0" err="1"/>
              <a:t>Soyvance</a:t>
            </a:r>
            <a:r>
              <a:rPr lang="pt-BR" sz="2200" dirty="0"/>
              <a:t>.</a:t>
            </a:r>
          </a:p>
          <a:p>
            <a:pPr marL="457200" lvl="1" indent="0">
              <a:buNone/>
            </a:pPr>
            <a:endParaRPr lang="pt-BR" sz="2200" dirty="0"/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endParaRPr lang="pt-BR" sz="2200" i="1" dirty="0"/>
          </a:p>
          <a:p>
            <a:endParaRPr lang="pt-BR" sz="2200" dirty="0"/>
          </a:p>
          <a:p>
            <a:endParaRPr lang="pt-BR" sz="2200" dirty="0"/>
          </a:p>
          <a:p>
            <a:pPr marL="0" indent="0">
              <a:buNone/>
            </a:pPr>
            <a:endParaRPr lang="pt-BR" sz="2200" dirty="0"/>
          </a:p>
          <a:p>
            <a:endParaRPr lang="pt-BR" sz="2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625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CA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16E62C3-476B-4A1A-B61A-2960F07425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5400" y="2843465"/>
            <a:ext cx="2140171" cy="12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2683A665-6E9F-402A-BEB3-0BE83E0D9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pt-BR" b="1" dirty="0"/>
              <a:t>Tecnologia Balance GT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BB81409-FAD5-4A2F-9092-0CFE2C31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233" y="1953127"/>
            <a:ext cx="7259427" cy="44301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400" dirty="0"/>
              <a:t>Soja (2015) 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i="1" dirty="0"/>
              <a:t>Pseudomonas </a:t>
            </a:r>
            <a:r>
              <a:rPr lang="pt-BR" sz="2400" i="1" dirty="0" err="1"/>
              <a:t>fluorescens</a:t>
            </a:r>
            <a:r>
              <a:rPr lang="pt-BR" sz="2400" i="1" dirty="0"/>
              <a:t> </a:t>
            </a:r>
            <a:r>
              <a:rPr lang="pt-BR" sz="2400" dirty="0"/>
              <a:t>(</a:t>
            </a:r>
            <a:r>
              <a:rPr lang="pt-BR" sz="2400" i="1" dirty="0" err="1"/>
              <a:t>hppdPF</a:t>
            </a:r>
            <a:r>
              <a:rPr lang="pt-BR" sz="2400" i="1" dirty="0"/>
              <a:t> W336</a:t>
            </a:r>
            <a:r>
              <a:rPr lang="pt-BR" sz="2400" dirty="0"/>
              <a:t>): </a:t>
            </a: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isoxaflutole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0" indent="0">
              <a:buNone/>
            </a:pP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2400" dirty="0"/>
              <a:t>Milho (</a:t>
            </a:r>
            <a:r>
              <a:rPr lang="pt-BR" sz="2400" i="1" dirty="0"/>
              <a:t>2mEPSPS</a:t>
            </a:r>
            <a:r>
              <a:rPr lang="pt-BR" sz="2400" dirty="0"/>
              <a:t>):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glyphosate</a:t>
            </a:r>
            <a:r>
              <a:rPr lang="pt-BR" sz="2400" dirty="0"/>
              <a:t>;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i="1" dirty="0" err="1"/>
              <a:t>Streptomyces</a:t>
            </a:r>
            <a:r>
              <a:rPr lang="pt-BR" sz="2400" i="1" dirty="0"/>
              <a:t> </a:t>
            </a:r>
            <a:r>
              <a:rPr lang="pt-BR" sz="2400" i="1" dirty="0" err="1"/>
              <a:t>viridochromogenes</a:t>
            </a:r>
            <a:r>
              <a:rPr lang="pt-BR" sz="2400" i="1" dirty="0"/>
              <a:t> </a:t>
            </a:r>
            <a:r>
              <a:rPr lang="pt-BR" sz="2400" dirty="0"/>
              <a:t>(</a:t>
            </a:r>
            <a:r>
              <a:rPr lang="pt-BR" sz="2400" i="1" dirty="0" err="1"/>
              <a:t>pat</a:t>
            </a:r>
            <a:r>
              <a:rPr lang="pt-BR" sz="2400" dirty="0"/>
              <a:t>): </a:t>
            </a: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glufosinate</a:t>
            </a:r>
            <a:r>
              <a:rPr lang="pt-BR" sz="2400" dirty="0"/>
              <a:t>;</a:t>
            </a:r>
          </a:p>
          <a:p>
            <a:endParaRPr lang="pt-BR" sz="24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6EB7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Resultado de imagem para balance GT">
            <a:extLst>
              <a:ext uri="{FF2B5EF4-FFF2-40B4-BE49-F238E27FC236}">
                <a16:creationId xmlns:a16="http://schemas.microsoft.com/office/drawing/2014/main" id="{2EE4508D-F61D-4405-8308-A2F959B84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502" y="2842511"/>
            <a:ext cx="1792755" cy="141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3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2683A665-6E9F-402A-BEB3-0BE83E0D9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pt-BR" b="1" dirty="0"/>
              <a:t>Tecnologia </a:t>
            </a:r>
            <a:r>
              <a:rPr lang="pt-BR" b="1" dirty="0" err="1"/>
              <a:t>Enlist</a:t>
            </a:r>
            <a:endParaRPr lang="pt-BR" b="1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BB81409-FAD5-4A2F-9092-0CFE2C31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8" y="2968181"/>
            <a:ext cx="6849331" cy="3641635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pt-BR" sz="2400" dirty="0"/>
              <a:t>Soja (2015);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i="1" dirty="0" err="1"/>
              <a:t>Delftia</a:t>
            </a:r>
            <a:r>
              <a:rPr lang="pt-BR" sz="2400" i="1" dirty="0"/>
              <a:t> </a:t>
            </a:r>
            <a:r>
              <a:rPr lang="pt-BR" sz="2400" i="1" dirty="0" err="1"/>
              <a:t>acidovorans</a:t>
            </a:r>
            <a:r>
              <a:rPr lang="pt-BR" sz="2400" i="1" dirty="0"/>
              <a:t> </a:t>
            </a:r>
            <a:r>
              <a:rPr lang="pt-BR" sz="2400" dirty="0"/>
              <a:t>(</a:t>
            </a:r>
            <a:r>
              <a:rPr lang="pt-BR" sz="2400" i="1" dirty="0"/>
              <a:t>aad-12</a:t>
            </a:r>
            <a:r>
              <a:rPr lang="pt-BR" sz="2400" dirty="0"/>
              <a:t>):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2,4-D</a:t>
            </a:r>
            <a:r>
              <a:rPr lang="pt-BR" sz="2400" dirty="0"/>
              <a:t>;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i="1" dirty="0" err="1"/>
              <a:t>Streptomyces</a:t>
            </a:r>
            <a:r>
              <a:rPr lang="pt-BR" sz="2400" i="1" dirty="0"/>
              <a:t> </a:t>
            </a:r>
            <a:r>
              <a:rPr lang="pt-BR" sz="2400" i="1" dirty="0" err="1"/>
              <a:t>viridochromogenes</a:t>
            </a:r>
            <a:r>
              <a:rPr lang="pt-BR" sz="2400" i="1" dirty="0"/>
              <a:t> </a:t>
            </a:r>
            <a:r>
              <a:rPr lang="pt-BR" sz="2400" dirty="0"/>
              <a:t>(</a:t>
            </a:r>
            <a:r>
              <a:rPr lang="pt-BR" sz="2400" i="1" dirty="0" err="1"/>
              <a:t>pat</a:t>
            </a:r>
            <a:r>
              <a:rPr lang="pt-BR" sz="2400" dirty="0"/>
              <a:t>): </a:t>
            </a: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glufosinate</a:t>
            </a:r>
            <a:r>
              <a:rPr lang="pt-BR" sz="2400" dirty="0"/>
              <a:t>;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/>
              <a:t>Milho (</a:t>
            </a:r>
            <a:r>
              <a:rPr lang="pt-BR" sz="2400" i="1" dirty="0"/>
              <a:t>2mEPSPS</a:t>
            </a:r>
            <a:r>
              <a:rPr lang="pt-BR" sz="2400" dirty="0"/>
              <a:t>):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glyphosate</a:t>
            </a:r>
            <a:r>
              <a:rPr lang="pt-BR" sz="2400" dirty="0"/>
              <a:t>;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/>
              <a:t>Soja </a:t>
            </a:r>
            <a:r>
              <a:rPr lang="pt-BR" sz="2400" dirty="0" err="1"/>
              <a:t>Conkesta</a:t>
            </a:r>
            <a:r>
              <a:rPr lang="pt-BR" sz="2400" dirty="0"/>
              <a:t> Enlist (</a:t>
            </a:r>
            <a:r>
              <a:rPr lang="pt-BR" sz="2400" i="1" dirty="0"/>
              <a:t>cry1Ac</a:t>
            </a:r>
            <a:r>
              <a:rPr lang="pt-BR" sz="2400" dirty="0"/>
              <a:t> e </a:t>
            </a:r>
            <a:r>
              <a:rPr lang="pt-BR" sz="2400" i="1" dirty="0"/>
              <a:t>cry1F</a:t>
            </a:r>
            <a:r>
              <a:rPr lang="pt-BR" sz="2400" dirty="0"/>
              <a:t>) (2017):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lepidópteros</a:t>
            </a:r>
            <a:r>
              <a:rPr lang="pt-BR" sz="2400" dirty="0"/>
              <a:t>.</a:t>
            </a:r>
            <a:endParaRPr lang="pt-BR" sz="1700" dirty="0"/>
          </a:p>
          <a:p>
            <a:pPr marL="0" indent="0">
              <a:buNone/>
            </a:pPr>
            <a:endParaRPr lang="pt-BR" sz="1700" i="1" dirty="0"/>
          </a:p>
          <a:p>
            <a:endParaRPr lang="pt-BR" sz="1700" dirty="0"/>
          </a:p>
          <a:p>
            <a:endParaRPr lang="pt-BR" sz="1700" dirty="0"/>
          </a:p>
          <a:p>
            <a:pPr marL="0" indent="0">
              <a:buNone/>
            </a:pPr>
            <a:endParaRPr lang="pt-BR" sz="1700" dirty="0"/>
          </a:p>
          <a:p>
            <a:endParaRPr lang="pt-BR" sz="17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4F6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5BA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Resultado de imagem para enlist dow">
            <a:extLst>
              <a:ext uri="{FF2B5EF4-FFF2-40B4-BE49-F238E27FC236}">
                <a16:creationId xmlns:a16="http://schemas.microsoft.com/office/drawing/2014/main" id="{3DBE80D9-8493-4BA0-9229-FD76F7325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442" y="3074444"/>
            <a:ext cx="1462088" cy="70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5BAEA46-89FD-42A9-B58E-E42498F95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268" y="4788999"/>
            <a:ext cx="2359223" cy="88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2683A665-6E9F-402A-BEB3-0BE83E0D9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pt-BR" b="1" dirty="0"/>
              <a:t>Tecnologia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err="1"/>
              <a:t>Enlist</a:t>
            </a:r>
            <a:endParaRPr lang="pt-BR" b="1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BB81409-FAD5-4A2F-9092-0CFE2C31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8" y="2147455"/>
            <a:ext cx="7204008" cy="420018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2200" dirty="0"/>
              <a:t>Milho (2015);</a:t>
            </a:r>
          </a:p>
          <a:p>
            <a:pPr marL="0" indent="0">
              <a:buNone/>
            </a:pPr>
            <a:r>
              <a:rPr lang="pt-BR" sz="2200" i="1" dirty="0" err="1"/>
              <a:t>Sphingobium</a:t>
            </a:r>
            <a:r>
              <a:rPr lang="pt-BR" sz="2200" i="1" dirty="0"/>
              <a:t> </a:t>
            </a:r>
            <a:r>
              <a:rPr lang="pt-BR" sz="2200" i="1" dirty="0" err="1"/>
              <a:t>herbicidovorans</a:t>
            </a:r>
            <a:r>
              <a:rPr lang="pt-BR" sz="2200" i="1" dirty="0"/>
              <a:t> </a:t>
            </a:r>
            <a:r>
              <a:rPr lang="pt-BR" sz="2200" dirty="0"/>
              <a:t>(</a:t>
            </a:r>
            <a:r>
              <a:rPr lang="pt-BR" sz="2200" i="1" dirty="0"/>
              <a:t>aad-1</a:t>
            </a:r>
            <a:r>
              <a:rPr lang="pt-BR" sz="2200" dirty="0"/>
              <a:t>):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2,4-D e </a:t>
            </a:r>
            <a:r>
              <a:rPr lang="pt-BR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haloxyfop</a:t>
            </a:r>
            <a:r>
              <a:rPr lang="pt-BR" sz="2200" dirty="0"/>
              <a:t>;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i="1" dirty="0" err="1"/>
              <a:t>Streptomyces</a:t>
            </a:r>
            <a:r>
              <a:rPr lang="pt-BR" sz="2200" i="1" dirty="0"/>
              <a:t> </a:t>
            </a:r>
            <a:r>
              <a:rPr lang="pt-BR" sz="2200" i="1" dirty="0" err="1"/>
              <a:t>viridochromogenes</a:t>
            </a:r>
            <a:r>
              <a:rPr lang="pt-BR" sz="2200" i="1" dirty="0"/>
              <a:t> </a:t>
            </a:r>
            <a:r>
              <a:rPr lang="pt-BR" sz="2200" dirty="0"/>
              <a:t>(</a:t>
            </a:r>
            <a:r>
              <a:rPr lang="pt-BR" sz="2200" i="1" dirty="0" err="1"/>
              <a:t>pat</a:t>
            </a:r>
            <a:r>
              <a:rPr lang="pt-BR" sz="2200" dirty="0"/>
              <a:t>): </a:t>
            </a:r>
            <a:r>
              <a:rPr lang="pt-BR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glufosinate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i="1" dirty="0"/>
              <a:t>Agrobacterium </a:t>
            </a:r>
            <a:r>
              <a:rPr lang="pt-BR" sz="2200" i="1" dirty="0" err="1"/>
              <a:t>tumefaciens</a:t>
            </a:r>
            <a:r>
              <a:rPr lang="pt-BR" sz="2200" dirty="0"/>
              <a:t> estirpe CP4 (</a:t>
            </a:r>
            <a:r>
              <a:rPr lang="pt-BR" sz="2200" i="1" dirty="0"/>
              <a:t>CP4-EPSPs</a:t>
            </a:r>
            <a:r>
              <a:rPr lang="pt-BR" sz="2200" dirty="0"/>
              <a:t>):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glyphosate;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r>
              <a:rPr lang="pt-BR" sz="2200" i="1" dirty="0" err="1"/>
              <a:t>Bacillus</a:t>
            </a:r>
            <a:r>
              <a:rPr lang="pt-BR" sz="2200" i="1" dirty="0"/>
              <a:t> </a:t>
            </a:r>
            <a:r>
              <a:rPr lang="pt-BR" sz="2200" i="1" dirty="0" err="1"/>
              <a:t>thuringiensis</a:t>
            </a:r>
            <a:r>
              <a:rPr lang="pt-BR" sz="2200" dirty="0"/>
              <a:t> (</a:t>
            </a:r>
            <a:r>
              <a:rPr lang="pt-BR" sz="2200" dirty="0" err="1"/>
              <a:t>Bt</a:t>
            </a:r>
            <a:r>
              <a:rPr lang="pt-BR" sz="2200" dirty="0"/>
              <a:t>) (</a:t>
            </a:r>
            <a:r>
              <a:rPr lang="it-IT" sz="2200" i="1" dirty="0"/>
              <a:t>cry1Fa2</a:t>
            </a:r>
            <a:r>
              <a:rPr lang="it-IT" sz="2200" dirty="0"/>
              <a:t>, cry2Ab2 e </a:t>
            </a:r>
            <a:r>
              <a:rPr lang="it-IT" sz="2200" i="1" dirty="0"/>
              <a:t>cry1A.105</a:t>
            </a:r>
            <a:r>
              <a:rPr lang="pt-BR" sz="2200" dirty="0"/>
              <a:t>):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lepidópteros e coleópteros.</a:t>
            </a:r>
          </a:p>
          <a:p>
            <a:endParaRPr lang="pt-BR" sz="17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4F6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5BAA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Resultado de imagem para enlist dow">
            <a:extLst>
              <a:ext uri="{FF2B5EF4-FFF2-40B4-BE49-F238E27FC236}">
                <a16:creationId xmlns:a16="http://schemas.microsoft.com/office/drawing/2014/main" id="{0260AB61-59B6-40E4-8AB3-BED7C49AB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442" y="3074444"/>
            <a:ext cx="1462088" cy="70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29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2683A665-6E9F-402A-BEB3-0BE83E0D9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6" y="627564"/>
            <a:ext cx="8952453" cy="1325563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Tecnologia</a:t>
            </a:r>
            <a:r>
              <a:rPr lang="en-US" sz="4000" b="1" dirty="0"/>
              <a:t> Genuity Roundup Ready2 </a:t>
            </a:r>
            <a:r>
              <a:rPr lang="en-US" sz="4000" b="1" dirty="0" err="1"/>
              <a:t>Xtend</a:t>
            </a:r>
            <a:r>
              <a:rPr lang="en-US" sz="4000" b="1" dirty="0"/>
              <a:t> 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BB81409-FAD5-4A2F-9092-0CFE2C31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358913"/>
            <a:ext cx="6642543" cy="3623863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pt-BR" sz="2400" dirty="0"/>
              <a:t>Soja (2016) </a:t>
            </a:r>
          </a:p>
          <a:p>
            <a:pPr marL="0" indent="0">
              <a:buNone/>
            </a:pPr>
            <a:endParaRPr lang="pt-BR" sz="2400" i="1" dirty="0"/>
          </a:p>
          <a:p>
            <a:pPr marL="0" indent="0">
              <a:buNone/>
            </a:pPr>
            <a:r>
              <a:rPr lang="pt-BR" sz="2400" i="1" dirty="0" err="1"/>
              <a:t>Stenotrophomonas</a:t>
            </a:r>
            <a:r>
              <a:rPr lang="pt-BR" sz="2400" i="1" dirty="0"/>
              <a:t> </a:t>
            </a:r>
            <a:r>
              <a:rPr lang="pt-BR" sz="2400" i="1" dirty="0" err="1"/>
              <a:t>maltophilia</a:t>
            </a:r>
            <a:r>
              <a:rPr lang="pt-BR" sz="2400" i="1" dirty="0"/>
              <a:t> </a:t>
            </a:r>
            <a:r>
              <a:rPr lang="pt-BR" sz="2400" dirty="0"/>
              <a:t>(</a:t>
            </a:r>
            <a:r>
              <a:rPr lang="pt-BR" sz="2400" i="1" dirty="0" err="1"/>
              <a:t>dmo</a:t>
            </a:r>
            <a:r>
              <a:rPr lang="pt-BR" sz="2400" dirty="0"/>
              <a:t>): </a:t>
            </a:r>
            <a:r>
              <a:rPr lang="pt-BR" sz="2400" b="1" dirty="0"/>
              <a:t>dicamba;</a:t>
            </a:r>
          </a:p>
          <a:p>
            <a:pPr marL="0" indent="0">
              <a:buNone/>
            </a:pP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2400" i="1" dirty="0"/>
              <a:t>Agrobacterium </a:t>
            </a:r>
            <a:r>
              <a:rPr lang="pt-BR" sz="2400" i="1" dirty="0" err="1"/>
              <a:t>tumefaciens</a:t>
            </a:r>
            <a:r>
              <a:rPr lang="pt-BR" sz="2400" dirty="0"/>
              <a:t> estirpe CP4 (</a:t>
            </a:r>
            <a:r>
              <a:rPr lang="pt-BR" sz="2400" i="1" dirty="0"/>
              <a:t>CP4-EPSPs</a:t>
            </a:r>
            <a:r>
              <a:rPr lang="pt-BR" sz="2400" dirty="0"/>
              <a:t>):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glyphosate;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i="1" dirty="0" err="1"/>
              <a:t>Bacillus</a:t>
            </a:r>
            <a:r>
              <a:rPr lang="pt-BR" sz="2400" i="1" dirty="0"/>
              <a:t> </a:t>
            </a:r>
            <a:r>
              <a:rPr lang="pt-BR" sz="2400" i="1" dirty="0" err="1"/>
              <a:t>thuringiensis</a:t>
            </a:r>
            <a:r>
              <a:rPr lang="pt-BR" sz="2400" dirty="0"/>
              <a:t> (</a:t>
            </a:r>
            <a:r>
              <a:rPr lang="pt-BR" sz="2400" dirty="0" err="1"/>
              <a:t>Bt</a:t>
            </a:r>
            <a:r>
              <a:rPr lang="pt-BR" sz="2400" dirty="0"/>
              <a:t>) (</a:t>
            </a:r>
            <a:r>
              <a:rPr lang="en-US" sz="2400" i="1" dirty="0"/>
              <a:t>cry1A.105</a:t>
            </a:r>
            <a:r>
              <a:rPr lang="en-US" sz="2400" dirty="0"/>
              <a:t>, </a:t>
            </a:r>
            <a:r>
              <a:rPr lang="en-US" sz="2400" i="1" dirty="0"/>
              <a:t>cry2Ab2</a:t>
            </a:r>
            <a:r>
              <a:rPr lang="en-US" sz="2400" dirty="0"/>
              <a:t> e </a:t>
            </a:r>
            <a:r>
              <a:rPr lang="en-US" sz="2400" i="1" dirty="0"/>
              <a:t>cry1Ac</a:t>
            </a:r>
            <a:r>
              <a:rPr lang="en-US" sz="2400" dirty="0"/>
              <a:t>):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insetos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t-BR" sz="2400" dirty="0"/>
          </a:p>
          <a:p>
            <a:endParaRPr lang="pt-BR" sz="24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90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Resultado de imagem para Genuity Roundup Ready 2 Xtend">
            <a:extLst>
              <a:ext uri="{FF2B5EF4-FFF2-40B4-BE49-F238E27FC236}">
                <a16:creationId xmlns:a16="http://schemas.microsoft.com/office/drawing/2014/main" id="{CDCAF4A9-E9CE-4524-B8C1-6C06E31C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442" y="2915807"/>
            <a:ext cx="1462088" cy="102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20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AADA068-2B8A-40D4-92F9-10CD15C19C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2216" y="913692"/>
            <a:ext cx="5294716" cy="36168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Espaço Reservado para Conteúdo 2" descr="Uma imagem contendo captura de tela&#10;&#10;Descrição gerada com muito alta confiança">
            <a:extLst>
              <a:ext uri="{FF2B5EF4-FFF2-40B4-BE49-F238E27FC236}">
                <a16:creationId xmlns:a16="http://schemas.microsoft.com/office/drawing/2014/main" id="{DF32C86A-B413-4D94-9807-7A16B5CB9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83"/>
          <a:stretch/>
        </p:blipFill>
        <p:spPr>
          <a:xfrm>
            <a:off x="803156" y="609656"/>
            <a:ext cx="5294715" cy="4572001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5291746-BABF-4782-8E27-05172915A1C8}"/>
              </a:ext>
            </a:extLst>
          </p:cNvPr>
          <p:cNvSpPr/>
          <p:nvPr/>
        </p:nvSpPr>
        <p:spPr>
          <a:xfrm>
            <a:off x="1284869" y="5036505"/>
            <a:ext cx="1901443" cy="743294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TRANSGÊNICO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DBACB0E2-336D-4EB5-911F-07B5C08E81F1}"/>
              </a:ext>
            </a:extLst>
          </p:cNvPr>
          <p:cNvSpPr/>
          <p:nvPr/>
        </p:nvSpPr>
        <p:spPr>
          <a:xfrm>
            <a:off x="5895613" y="5010552"/>
            <a:ext cx="607279" cy="914400"/>
          </a:xfrm>
          <a:prstGeom prst="round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771CE0E-9A67-4C27-8F00-966C510CBF2C}"/>
              </a:ext>
            </a:extLst>
          </p:cNvPr>
          <p:cNvSpPr/>
          <p:nvPr/>
        </p:nvSpPr>
        <p:spPr>
          <a:xfrm>
            <a:off x="4106268" y="5073217"/>
            <a:ext cx="1207079" cy="69694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OGM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8ED8639-F65B-4B46-858B-1CB32EB0B793}"/>
              </a:ext>
            </a:extLst>
          </p:cNvPr>
          <p:cNvSpPr/>
          <p:nvPr/>
        </p:nvSpPr>
        <p:spPr>
          <a:xfrm>
            <a:off x="7163069" y="5087188"/>
            <a:ext cx="1207079" cy="69694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OGM</a:t>
            </a:r>
          </a:p>
        </p:txBody>
      </p:sp>
      <p:sp>
        <p:nvSpPr>
          <p:cNvPr id="2" name="Igual a 1">
            <a:extLst>
              <a:ext uri="{FF2B5EF4-FFF2-40B4-BE49-F238E27FC236}">
                <a16:creationId xmlns:a16="http://schemas.microsoft.com/office/drawing/2014/main" id="{FF0C80FB-F593-4FF2-ACCB-F8FC6079C967}"/>
              </a:ext>
            </a:extLst>
          </p:cNvPr>
          <p:cNvSpPr/>
          <p:nvPr/>
        </p:nvSpPr>
        <p:spPr>
          <a:xfrm>
            <a:off x="3442017" y="5218431"/>
            <a:ext cx="442614" cy="355427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Diferente de 3">
            <a:extLst>
              <a:ext uri="{FF2B5EF4-FFF2-40B4-BE49-F238E27FC236}">
                <a16:creationId xmlns:a16="http://schemas.microsoft.com/office/drawing/2014/main" id="{8EA3D2D0-A113-49DC-A667-46155EC4767F}"/>
              </a:ext>
            </a:extLst>
          </p:cNvPr>
          <p:cNvSpPr/>
          <p:nvPr/>
        </p:nvSpPr>
        <p:spPr>
          <a:xfrm>
            <a:off x="8587659" y="5304441"/>
            <a:ext cx="624534" cy="326621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86441854-EB83-4629-AD78-BCB7C64570FB}"/>
              </a:ext>
            </a:extLst>
          </p:cNvPr>
          <p:cNvSpPr/>
          <p:nvPr/>
        </p:nvSpPr>
        <p:spPr>
          <a:xfrm>
            <a:off x="9512869" y="5096104"/>
            <a:ext cx="1901443" cy="743294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TRANSGÊNICO</a:t>
            </a:r>
          </a:p>
        </p:txBody>
      </p:sp>
    </p:spTree>
    <p:extLst>
      <p:ext uri="{BB962C8B-B14F-4D97-AF65-F5344CB8AC3E}">
        <p14:creationId xmlns:p14="http://schemas.microsoft.com/office/powerpoint/2010/main" val="72435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97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39F002-0193-408F-A76A-E124DB867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 que vem por ai? </a:t>
            </a:r>
          </a:p>
        </p:txBody>
      </p:sp>
      <p:pic>
        <p:nvPicPr>
          <p:cNvPr id="16" name="Imagem 3">
            <a:extLst>
              <a:ext uri="{FF2B5EF4-FFF2-40B4-BE49-F238E27FC236}">
                <a16:creationId xmlns:a16="http://schemas.microsoft.com/office/drawing/2014/main" id="{02278E21-6FE5-4F29-9E5D-95B962585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33" t="21573" r="27619" b="17234"/>
          <a:stretch/>
        </p:blipFill>
        <p:spPr>
          <a:xfrm>
            <a:off x="5471899" y="2074363"/>
            <a:ext cx="5775857" cy="42711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DCC81BF-DE00-450A-BE3F-FDA42A5FE789}"/>
              </a:ext>
            </a:extLst>
          </p:cNvPr>
          <p:cNvSpPr/>
          <p:nvPr/>
        </p:nvSpPr>
        <p:spPr>
          <a:xfrm>
            <a:off x="4214851" y="581891"/>
            <a:ext cx="2587732" cy="97993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err="1">
                <a:solidFill>
                  <a:schemeClr val="tx1"/>
                </a:solidFill>
              </a:rPr>
              <a:t>RNAi</a:t>
            </a:r>
            <a:endParaRPr lang="pt-BR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5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86BA5DB7-BF33-463C-AE3A-DD318F534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7AE7552-A3EA-4807-9936-9D94D02A5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pt-BR" b="1" dirty="0" err="1">
                <a:solidFill>
                  <a:srgbClr val="000000"/>
                </a:solidFill>
              </a:rPr>
              <a:t>RNAi</a:t>
            </a:r>
            <a:endParaRPr lang="pt-BR" b="1" dirty="0">
              <a:solidFill>
                <a:srgbClr val="0000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D2331C-E325-42D1-AA52-E6F34266E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442" y="1792894"/>
            <a:ext cx="6101426" cy="4262151"/>
          </a:xfrm>
        </p:spPr>
        <p:txBody>
          <a:bodyPr anchor="ctr">
            <a:normAutofit/>
          </a:bodyPr>
          <a:lstStyle/>
          <a:p>
            <a:r>
              <a:rPr lang="pt-BR" sz="2400" dirty="0">
                <a:solidFill>
                  <a:srgbClr val="000000"/>
                </a:solidFill>
              </a:rPr>
              <a:t>“</a:t>
            </a: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desligar</a:t>
            </a:r>
            <a:r>
              <a:rPr lang="pt-BR" sz="2400" dirty="0">
                <a:solidFill>
                  <a:srgbClr val="000000"/>
                </a:solidFill>
              </a:rPr>
              <a:t>” alguns genes;</a:t>
            </a:r>
          </a:p>
          <a:p>
            <a:pPr algn="just"/>
            <a:r>
              <a:rPr lang="pt-BR" sz="2400" dirty="0">
                <a:solidFill>
                  <a:srgbClr val="000000"/>
                </a:solidFill>
              </a:rPr>
              <a:t>Destruir o mRNA para uma determinada proteína;</a:t>
            </a:r>
          </a:p>
          <a:p>
            <a:pPr algn="just"/>
            <a:endParaRPr lang="pt-BR" sz="2400" dirty="0">
              <a:solidFill>
                <a:srgbClr val="000000"/>
              </a:solidFill>
            </a:endParaRPr>
          </a:p>
          <a:p>
            <a:pPr algn="just"/>
            <a:r>
              <a:rPr lang="pt-BR" sz="2400" dirty="0" err="1">
                <a:solidFill>
                  <a:srgbClr val="000000"/>
                </a:solidFill>
              </a:rPr>
              <a:t>Ex</a:t>
            </a:r>
            <a:r>
              <a:rPr lang="pt-BR" sz="2400" dirty="0">
                <a:solidFill>
                  <a:srgbClr val="000000"/>
                </a:solidFill>
              </a:rPr>
              <a:t>: aplicação do herbicida (glyphosate) em associação com </a:t>
            </a:r>
            <a:r>
              <a:rPr lang="pt-BR" sz="2400" dirty="0" err="1">
                <a:solidFill>
                  <a:srgbClr val="000000"/>
                </a:solidFill>
              </a:rPr>
              <a:t>RNAi</a:t>
            </a:r>
            <a:r>
              <a:rPr lang="pt-BR" sz="2400" dirty="0">
                <a:solidFill>
                  <a:srgbClr val="000000"/>
                </a:solidFill>
              </a:rPr>
              <a:t> na </a:t>
            </a: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reversão de resistência: DESLIGAMENTO DOS GENES QUE CONTROLAM A EXRESSÃO DA </a:t>
            </a:r>
            <a:r>
              <a:rPr lang="pt-BR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EPSPs</a:t>
            </a: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INSENSÍVEL.</a:t>
            </a:r>
            <a:endParaRPr lang="pt-BR" sz="2400" dirty="0">
              <a:solidFill>
                <a:srgbClr val="000000"/>
              </a:solidFill>
            </a:endParaRPr>
          </a:p>
        </p:txBody>
      </p:sp>
      <p:pic>
        <p:nvPicPr>
          <p:cNvPr id="14" name="Picture 2" descr="Resultado de imagem para rnai">
            <a:extLst>
              <a:ext uri="{FF2B5EF4-FFF2-40B4-BE49-F238E27FC236}">
                <a16:creationId xmlns:a16="http://schemas.microsoft.com/office/drawing/2014/main" id="{82ED1AEB-310C-4620-AF7B-B4B5026ED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9" r="-803"/>
          <a:stretch/>
        </p:blipFill>
        <p:spPr bwMode="auto">
          <a:xfrm>
            <a:off x="273132" y="599707"/>
            <a:ext cx="4111832" cy="565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FC4D010D-EEC3-4CA4-BD8D-EEF716727840}"/>
              </a:ext>
            </a:extLst>
          </p:cNvPr>
          <p:cNvSpPr/>
          <p:nvPr/>
        </p:nvSpPr>
        <p:spPr>
          <a:xfrm>
            <a:off x="0" y="599707"/>
            <a:ext cx="1119919" cy="2829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212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>
            <a:extLst>
              <a:ext uri="{FF2B5EF4-FFF2-40B4-BE49-F238E27FC236}">
                <a16:creationId xmlns:a16="http://schemas.microsoft.com/office/drawing/2014/main" id="{24328D5A-E81C-4FA9-8592-097B5141C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6" r="28134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273F7F3-038C-4A6B-9930-8564AEA5A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pt-BR" b="1" dirty="0"/>
              <a:t>CRISPR/Cas9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7EE47F-EDB1-43DD-8EB0-4D1EB06F0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03" y="2526805"/>
            <a:ext cx="6147126" cy="4189787"/>
          </a:xfrm>
        </p:spPr>
        <p:txBody>
          <a:bodyPr>
            <a:normAutofit/>
          </a:bodyPr>
          <a:lstStyle/>
          <a:p>
            <a:pPr algn="just"/>
            <a:r>
              <a:rPr lang="pt-BR" sz="2400" dirty="0"/>
              <a:t>Melhorar a eficiência das culturas para competir com plantas daninhas.</a:t>
            </a:r>
          </a:p>
          <a:p>
            <a:pPr algn="just"/>
            <a:r>
              <a:rPr lang="pt-BR" sz="2400" dirty="0"/>
              <a:t>Identificação de genes de oxidação de fosfito provenientes de alguns microrganismos e inserir nas culturas: </a:t>
            </a:r>
          </a:p>
          <a:p>
            <a:pPr marL="0" indent="0" algn="just">
              <a:buNone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Utilização do fosfito como fonte de fósforo </a:t>
            </a:r>
          </a:p>
          <a:p>
            <a:pPr marL="0" indent="0" algn="just">
              <a:buNone/>
            </a:pP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pt-BR" sz="2400" dirty="0"/>
              <a:t>  Vantagem competitiva: controle de plantas    daninhas durante a fertilização.</a:t>
            </a:r>
          </a:p>
          <a:p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24524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05437E-FCFE-415C-B2A3-7FE85551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pt-BR" sz="2000" b="1">
                <a:solidFill>
                  <a:srgbClr val="FFFFFF"/>
                </a:solidFill>
              </a:rPr>
              <a:t>Considerações...</a:t>
            </a:r>
          </a:p>
        </p:txBody>
      </p:sp>
      <p:graphicFrame>
        <p:nvGraphicFramePr>
          <p:cNvPr id="15" name="Espaço Reservado para Conteúdo 2">
            <a:extLst>
              <a:ext uri="{FF2B5EF4-FFF2-40B4-BE49-F238E27FC236}">
                <a16:creationId xmlns:a16="http://schemas.microsoft.com/office/drawing/2014/main" id="{585DD5A1-92A1-4977-B9DA-6851916805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095505"/>
              </p:ext>
            </p:extLst>
          </p:nvPr>
        </p:nvGraphicFramePr>
        <p:xfrm>
          <a:off x="4038600" y="1166648"/>
          <a:ext cx="7315200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3166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74BB9AB-4364-4B17-B73E-B78C807B2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Obrigada</a:t>
            </a:r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515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6" y="4577975"/>
            <a:ext cx="11482938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819033-14C0-4EE7-A7F2-083C8D4FA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25" y="4910393"/>
            <a:ext cx="10825663" cy="6935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Linha do tempo..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5D04B1F-ED98-4593-AFFB-D88F18D060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6956" y="269468"/>
            <a:ext cx="3794760" cy="201055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9E5F43D-8A0C-463B-97B4-774BA2497F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36" y="248745"/>
            <a:ext cx="3764860" cy="201055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24108D8-9725-4FA6-A471-DAA8046582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6176" y="2409140"/>
            <a:ext cx="3797984" cy="20105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7763215-DD17-4015-8FF3-A77CB638B3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40" y="2423723"/>
            <a:ext cx="3794760" cy="201055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3668A41-EA28-4A3A-8884-428F6C765E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6956" y="2409140"/>
            <a:ext cx="3794760" cy="201380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7A9778D-F115-4E92-805A-1D7B0F74B0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36" r="1" b="1"/>
          <a:stretch/>
        </p:blipFill>
        <p:spPr>
          <a:xfrm>
            <a:off x="8086176" y="269846"/>
            <a:ext cx="3794760" cy="201055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963" y="5694097"/>
            <a:ext cx="9144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61F628DD-07C7-4858-B372-7575CC5479EF}"/>
              </a:ext>
            </a:extLst>
          </p:cNvPr>
          <p:cNvSpPr/>
          <p:nvPr/>
        </p:nvSpPr>
        <p:spPr>
          <a:xfrm>
            <a:off x="727963" y="1851415"/>
            <a:ext cx="3002208" cy="36285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Pré-história 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B6E35E7D-ACE4-4336-B4B9-00A85E4BC96A}"/>
              </a:ext>
            </a:extLst>
          </p:cNvPr>
          <p:cNvSpPr/>
          <p:nvPr/>
        </p:nvSpPr>
        <p:spPr>
          <a:xfrm>
            <a:off x="4583232" y="1845778"/>
            <a:ext cx="3002208" cy="36285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1865 – Mendel 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3365EA37-80CE-4DFC-95F5-99E6B720D4F7}"/>
              </a:ext>
            </a:extLst>
          </p:cNvPr>
          <p:cNvSpPr/>
          <p:nvPr/>
        </p:nvSpPr>
        <p:spPr>
          <a:xfrm>
            <a:off x="8670323" y="1845778"/>
            <a:ext cx="3002208" cy="36285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1953 – Dupla hélice DNA 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6008FBAC-04DB-412A-98EF-2417D27B5BDC}"/>
              </a:ext>
            </a:extLst>
          </p:cNvPr>
          <p:cNvSpPr/>
          <p:nvPr/>
        </p:nvSpPr>
        <p:spPr>
          <a:xfrm>
            <a:off x="727962" y="3990894"/>
            <a:ext cx="3137455" cy="36285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1972 – DNA Recombinante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FA0D6566-77B6-49C3-90C6-5FB3282EA907}"/>
              </a:ext>
            </a:extLst>
          </p:cNvPr>
          <p:cNvSpPr/>
          <p:nvPr/>
        </p:nvSpPr>
        <p:spPr>
          <a:xfrm>
            <a:off x="4583233" y="3948769"/>
            <a:ext cx="3002208" cy="36285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1978 – Insulina OGM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41B03665-A942-47D6-9CED-C5A7B485CD34}"/>
              </a:ext>
            </a:extLst>
          </p:cNvPr>
          <p:cNvSpPr/>
          <p:nvPr/>
        </p:nvSpPr>
        <p:spPr>
          <a:xfrm>
            <a:off x="8377993" y="3920464"/>
            <a:ext cx="3294538" cy="36285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1983 – 1° planta transgênica</a:t>
            </a:r>
          </a:p>
        </p:txBody>
      </p:sp>
    </p:spTree>
    <p:extLst>
      <p:ext uri="{BB962C8B-B14F-4D97-AF65-F5344CB8AC3E}">
        <p14:creationId xmlns:p14="http://schemas.microsoft.com/office/powerpoint/2010/main" val="77520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C1CFC43-3E25-4B6F-85D9-C4B7F6169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8BC61D-CA16-4775-8F1F-25C760C4D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Linha do tempo..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ACDCF552-A75E-45E2-8416-33CEF1245503}"/>
              </a:ext>
            </a:extLst>
          </p:cNvPr>
          <p:cNvSpPr/>
          <p:nvPr/>
        </p:nvSpPr>
        <p:spPr>
          <a:xfrm>
            <a:off x="268940" y="1418781"/>
            <a:ext cx="11589231" cy="3100053"/>
          </a:xfrm>
          <a:prstGeom prst="roundRect">
            <a:avLst/>
          </a:prstGeom>
          <a:solidFill>
            <a:srgbClr val="FFFFFF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tx1"/>
                </a:solidFill>
              </a:rPr>
              <a:t>1994 </a:t>
            </a:r>
          </a:p>
          <a:p>
            <a:pPr algn="ctr"/>
            <a:r>
              <a:rPr lang="pt-BR" sz="2800" b="1" dirty="0">
                <a:solidFill>
                  <a:schemeClr val="tx1"/>
                </a:solidFill>
              </a:rPr>
              <a:t>Tomate </a:t>
            </a:r>
            <a:r>
              <a:rPr lang="pt-BR" sz="2800" b="1" dirty="0" err="1">
                <a:solidFill>
                  <a:schemeClr val="tx1"/>
                </a:solidFill>
              </a:rPr>
              <a:t>Flavr</a:t>
            </a:r>
            <a:r>
              <a:rPr lang="pt-BR" sz="2800" b="1" dirty="0">
                <a:solidFill>
                  <a:schemeClr val="tx1"/>
                </a:solidFill>
              </a:rPr>
              <a:t> </a:t>
            </a:r>
            <a:r>
              <a:rPr lang="pt-BR" sz="2800" b="1" dirty="0" err="1">
                <a:solidFill>
                  <a:schemeClr val="tx1"/>
                </a:solidFill>
              </a:rPr>
              <a:t>Savr</a:t>
            </a:r>
            <a:endParaRPr lang="pt-BR" sz="2800" b="1" dirty="0">
              <a:solidFill>
                <a:schemeClr val="tx1"/>
              </a:solidFill>
            </a:endParaRPr>
          </a:p>
          <a:p>
            <a:pPr algn="ctr"/>
            <a:endParaRPr lang="pt-BR" sz="2800" b="1" dirty="0">
              <a:solidFill>
                <a:schemeClr val="tx1"/>
              </a:solidFill>
            </a:endParaRPr>
          </a:p>
          <a:p>
            <a:pPr algn="ctr"/>
            <a:r>
              <a:rPr lang="pt-BR" sz="2800" dirty="0">
                <a:solidFill>
                  <a:schemeClr val="tx1"/>
                </a:solidFill>
              </a:rPr>
              <a:t>1° alimento geneticamente modificado liberado para consumo humano</a:t>
            </a:r>
          </a:p>
          <a:p>
            <a:pPr algn="ctr"/>
            <a:endParaRPr lang="pt-BR" sz="2800" dirty="0">
              <a:solidFill>
                <a:schemeClr val="tx1"/>
              </a:solidFill>
            </a:endParaRPr>
          </a:p>
          <a:p>
            <a:pPr algn="ctr"/>
            <a:r>
              <a:rPr lang="pt-BR" sz="2000" dirty="0">
                <a:solidFill>
                  <a:schemeClr val="tx1"/>
                </a:solidFill>
              </a:rPr>
              <a:t>REDUÇÃO DA DEGRADAÇÃO DA PECTINA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9B3191C-0316-47C1-A9AE-5D1E3248D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898" y="5331553"/>
            <a:ext cx="1207915" cy="6777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4C25BCE-1E80-4C4F-B243-5CB2D703F6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6013" y="5360844"/>
            <a:ext cx="1885967" cy="61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Uma imagem contendo ao ar livre, grama, céu, veículo agrícola&#10;&#10;Descrição gerada com muito alta confiança">
            <a:extLst>
              <a:ext uri="{FF2B5EF4-FFF2-40B4-BE49-F238E27FC236}">
                <a16:creationId xmlns:a16="http://schemas.microsoft.com/office/drawing/2014/main" id="{6ABDE986-0F28-415C-A4D9-BAD57E5A11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1" y="-7233"/>
            <a:ext cx="12192000" cy="685595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3EAE6A33-AC1F-4D48-A847-846151F554B0}"/>
              </a:ext>
            </a:extLst>
          </p:cNvPr>
          <p:cNvSpPr/>
          <p:nvPr/>
        </p:nvSpPr>
        <p:spPr>
          <a:xfrm>
            <a:off x="0" y="1186338"/>
            <a:ext cx="12192000" cy="5662387"/>
          </a:xfrm>
          <a:prstGeom prst="rect">
            <a:avLst/>
          </a:prstGeom>
          <a:solidFill>
            <a:srgbClr val="FFFFFF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217" y="267240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Resultado de imagem para monsanto">
            <a:extLst>
              <a:ext uri="{FF2B5EF4-FFF2-40B4-BE49-F238E27FC236}">
                <a16:creationId xmlns:a16="http://schemas.microsoft.com/office/drawing/2014/main" id="{1EFCE41A-E5E2-4950-9450-77227FEC5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5899212" y="2825616"/>
            <a:ext cx="2743200" cy="274320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 descr="Uma imagem contendo ao ar livre, céu, pessoa, sinal&#10;&#10;Descrição gerada com muito alta confiança">
            <a:extLst>
              <a:ext uri="{FF2B5EF4-FFF2-40B4-BE49-F238E27FC236}">
                <a16:creationId xmlns:a16="http://schemas.microsoft.com/office/drawing/2014/main" id="{B9D49B99-F1BC-44DD-9E1F-73E978108F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4BFC77B5-F38E-4A7D-80BD-C3A10B717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4334" y="4032250"/>
            <a:ext cx="3227666" cy="2825750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 descr="Uma imagem contendo texto, livro&#10;&#10;Descrição gerada com muito alta confiança">
            <a:extLst>
              <a:ext uri="{FF2B5EF4-FFF2-40B4-BE49-F238E27FC236}">
                <a16:creationId xmlns:a16="http://schemas.microsoft.com/office/drawing/2014/main" id="{CCD71EC0-3F9F-4CFD-BE74-BF24B94D99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129290" y="4197216"/>
            <a:ext cx="3062710" cy="2660795"/>
          </a:xfrm>
          <a:custGeom>
            <a:avLst/>
            <a:gdLst>
              <a:gd name="connsiteX0" fmla="*/ 1723644 w 3062710"/>
              <a:gd name="connsiteY0" fmla="*/ 0 h 2660795"/>
              <a:gd name="connsiteX1" fmla="*/ 3053691 w 3062710"/>
              <a:gd name="connsiteY1" fmla="*/ 627247 h 2660795"/>
              <a:gd name="connsiteX2" fmla="*/ 3062710 w 3062710"/>
              <a:gd name="connsiteY2" fmla="*/ 639308 h 2660795"/>
              <a:gd name="connsiteX3" fmla="*/ 3062710 w 3062710"/>
              <a:gd name="connsiteY3" fmla="*/ 2660795 h 2660795"/>
              <a:gd name="connsiteX4" fmla="*/ 278239 w 3062710"/>
              <a:gd name="connsiteY4" fmla="*/ 2660795 h 2660795"/>
              <a:gd name="connsiteX5" fmla="*/ 208035 w 3062710"/>
              <a:gd name="connsiteY5" fmla="*/ 2545235 h 2660795"/>
              <a:gd name="connsiteX6" fmla="*/ 0 w 3062710"/>
              <a:gd name="connsiteY6" fmla="*/ 1723644 h 2660795"/>
              <a:gd name="connsiteX7" fmla="*/ 1723644 w 3062710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45" name="Título 1">
            <a:extLst>
              <a:ext uri="{FF2B5EF4-FFF2-40B4-BE49-F238E27FC236}">
                <a16:creationId xmlns:a16="http://schemas.microsoft.com/office/drawing/2014/main" id="{B000AE86-1C1B-4A14-A952-925E76C3D905}"/>
              </a:ext>
            </a:extLst>
          </p:cNvPr>
          <p:cNvSpPr txBox="1">
            <a:spLocks/>
          </p:cNvSpPr>
          <p:nvPr/>
        </p:nvSpPr>
        <p:spPr>
          <a:xfrm>
            <a:off x="27043" y="833655"/>
            <a:ext cx="88065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chemeClr val="bg1"/>
                </a:solidFill>
              </a:rPr>
              <a:t>1998 - </a:t>
            </a:r>
            <a:r>
              <a:rPr lang="pt-BR" sz="4000" b="1" dirty="0">
                <a:solidFill>
                  <a:schemeClr val="bg1"/>
                </a:solidFill>
              </a:rPr>
              <a:t>Liberação da soja RR no Brasil 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8" name="Content Placeholder 8">
            <a:extLst>
              <a:ext uri="{FF2B5EF4-FFF2-40B4-BE49-F238E27FC236}">
                <a16:creationId xmlns:a16="http://schemas.microsoft.com/office/drawing/2014/main" id="{17DC54A7-D720-4930-8B13-2E3DB92BD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45" y="1764143"/>
            <a:ext cx="8646768" cy="1465823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Pedido</a:t>
            </a:r>
            <a:r>
              <a:rPr lang="en-US" sz="3100" dirty="0">
                <a:solidFill>
                  <a:schemeClr val="bg1"/>
                </a:solidFill>
              </a:rPr>
              <a:t> de </a:t>
            </a:r>
            <a:r>
              <a:rPr lang="en-US" sz="3100" dirty="0" err="1">
                <a:solidFill>
                  <a:schemeClr val="bg1"/>
                </a:solidFill>
              </a:rPr>
              <a:t>liberação</a:t>
            </a:r>
            <a:r>
              <a:rPr lang="en-US" sz="3100" dirty="0">
                <a:solidFill>
                  <a:schemeClr val="bg1"/>
                </a:solidFill>
              </a:rPr>
              <a:t> para </a:t>
            </a:r>
            <a:r>
              <a:rPr lang="en-US" sz="3100" dirty="0" err="1">
                <a:solidFill>
                  <a:schemeClr val="bg1"/>
                </a:solidFill>
              </a:rPr>
              <a:t>cultivo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comercial</a:t>
            </a:r>
            <a:r>
              <a:rPr lang="en-US" sz="3100" dirty="0">
                <a:solidFill>
                  <a:schemeClr val="bg1"/>
                </a:solidFill>
              </a:rPr>
              <a:t> (Monsanto)</a:t>
            </a:r>
          </a:p>
          <a:p>
            <a:pPr marL="0" indent="0">
              <a:buNone/>
            </a:pPr>
            <a:r>
              <a:rPr lang="en-US" sz="3100" dirty="0" err="1">
                <a:solidFill>
                  <a:schemeClr val="bg1"/>
                </a:solidFill>
              </a:rPr>
              <a:t>Liminar</a:t>
            </a:r>
            <a:r>
              <a:rPr lang="en-US" sz="3100" dirty="0">
                <a:solidFill>
                  <a:schemeClr val="bg1"/>
                </a:solidFill>
              </a:rPr>
              <a:t> da 11° </a:t>
            </a:r>
            <a:r>
              <a:rPr lang="en-US" sz="3100" dirty="0" err="1">
                <a:solidFill>
                  <a:schemeClr val="bg1"/>
                </a:solidFill>
              </a:rPr>
              <a:t>Vara</a:t>
            </a:r>
            <a:r>
              <a:rPr lang="en-US" sz="3100" dirty="0">
                <a:solidFill>
                  <a:schemeClr val="bg1"/>
                </a:solidFill>
              </a:rPr>
              <a:t> da </a:t>
            </a:r>
            <a:r>
              <a:rPr lang="en-US" sz="3100" dirty="0" err="1">
                <a:solidFill>
                  <a:schemeClr val="bg1"/>
                </a:solidFill>
              </a:rPr>
              <a:t>Justiça</a:t>
            </a:r>
            <a:r>
              <a:rPr lang="en-US" sz="3100" dirty="0">
                <a:solidFill>
                  <a:schemeClr val="bg1"/>
                </a:solidFill>
              </a:rPr>
              <a:t> Federal </a:t>
            </a:r>
            <a:r>
              <a:rPr lang="en-US" sz="3100" dirty="0" err="1">
                <a:solidFill>
                  <a:schemeClr val="bg1"/>
                </a:solidFill>
              </a:rPr>
              <a:t>proibe</a:t>
            </a:r>
            <a:r>
              <a:rPr lang="en-US" sz="3100" dirty="0">
                <a:solidFill>
                  <a:schemeClr val="bg1"/>
                </a:solidFill>
              </a:rPr>
              <a:t> a </a:t>
            </a:r>
            <a:r>
              <a:rPr lang="en-US" sz="3100" dirty="0" err="1">
                <a:solidFill>
                  <a:schemeClr val="bg1"/>
                </a:solidFill>
              </a:rPr>
              <a:t>União</a:t>
            </a:r>
            <a:r>
              <a:rPr lang="en-US" sz="3100" dirty="0">
                <a:solidFill>
                  <a:schemeClr val="bg1"/>
                </a:solidFill>
              </a:rPr>
              <a:t> de </a:t>
            </a:r>
            <a:r>
              <a:rPr lang="en-US" sz="3100" dirty="0" err="1">
                <a:solidFill>
                  <a:schemeClr val="bg1"/>
                </a:solidFill>
              </a:rPr>
              <a:t>autorizar</a:t>
            </a:r>
            <a:r>
              <a:rPr lang="en-US" sz="3100" dirty="0">
                <a:solidFill>
                  <a:schemeClr val="bg1"/>
                </a:solidFill>
              </a:rPr>
              <a:t> o </a:t>
            </a:r>
            <a:r>
              <a:rPr lang="en-US" sz="3100" dirty="0" err="1">
                <a:solidFill>
                  <a:schemeClr val="bg1"/>
                </a:solidFill>
              </a:rPr>
              <a:t>plantio</a:t>
            </a:r>
            <a:r>
              <a:rPr lang="en-US" sz="3100" dirty="0">
                <a:solidFill>
                  <a:schemeClr val="bg1"/>
                </a:solidFill>
              </a:rPr>
              <a:t> de </a:t>
            </a:r>
            <a:r>
              <a:rPr lang="en-US" sz="3100" dirty="0" err="1">
                <a:solidFill>
                  <a:schemeClr val="bg1"/>
                </a:solidFill>
              </a:rPr>
              <a:t>soja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transgênica</a:t>
            </a:r>
            <a:r>
              <a:rPr lang="en-US" sz="3100" dirty="0">
                <a:solidFill>
                  <a:schemeClr val="bg1"/>
                </a:solidFill>
              </a:rPr>
              <a:t> – </a:t>
            </a:r>
            <a:r>
              <a:rPr lang="en-US" sz="3100" dirty="0" err="1">
                <a:solidFill>
                  <a:schemeClr val="bg1"/>
                </a:solidFill>
              </a:rPr>
              <a:t>Estudo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prévio</a:t>
            </a:r>
            <a:r>
              <a:rPr lang="en-US" sz="3100" dirty="0">
                <a:solidFill>
                  <a:schemeClr val="bg1"/>
                </a:solidFill>
              </a:rPr>
              <a:t> de </a:t>
            </a:r>
            <a:r>
              <a:rPr lang="en-US" sz="3100" dirty="0" err="1">
                <a:solidFill>
                  <a:schemeClr val="bg1"/>
                </a:solidFill>
              </a:rPr>
              <a:t>impacto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ambiental</a:t>
            </a:r>
            <a:r>
              <a:rPr lang="en-US" sz="31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CBA3E554-A330-4CF9-8C46-DE48402F956D}"/>
              </a:ext>
            </a:extLst>
          </p:cNvPr>
          <p:cNvSpPr txBox="1">
            <a:spLocks/>
          </p:cNvSpPr>
          <p:nvPr/>
        </p:nvSpPr>
        <p:spPr>
          <a:xfrm>
            <a:off x="78888" y="2919557"/>
            <a:ext cx="8806558" cy="1086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1999 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B354964A-7FDB-400A-9F06-F4C8303CB392}"/>
              </a:ext>
            </a:extLst>
          </p:cNvPr>
          <p:cNvSpPr txBox="1">
            <a:spLocks/>
          </p:cNvSpPr>
          <p:nvPr/>
        </p:nvSpPr>
        <p:spPr>
          <a:xfrm>
            <a:off x="288519" y="3257394"/>
            <a:ext cx="5528215" cy="14078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Rotulagem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produtos</a:t>
            </a:r>
            <a:r>
              <a:rPr lang="en-US" sz="2400" dirty="0">
                <a:solidFill>
                  <a:schemeClr val="bg1"/>
                </a:solidFill>
              </a:rPr>
              <a:t> OGMs</a:t>
            </a:r>
          </a:p>
          <a:p>
            <a:pPr marL="0" lvl="2" indent="0">
              <a:buNone/>
            </a:pPr>
            <a:r>
              <a:rPr lang="en-US" sz="2400" dirty="0" err="1">
                <a:solidFill>
                  <a:schemeClr val="bg1"/>
                </a:solidFill>
              </a:rPr>
              <a:t>Proibição</a:t>
            </a:r>
            <a:r>
              <a:rPr lang="en-US" sz="2400" dirty="0">
                <a:solidFill>
                  <a:schemeClr val="bg1"/>
                </a:solidFill>
              </a:rPr>
              <a:t> do </a:t>
            </a:r>
            <a:r>
              <a:rPr lang="en-US" sz="2400" dirty="0" err="1">
                <a:solidFill>
                  <a:schemeClr val="bg1"/>
                </a:solidFill>
              </a:rPr>
              <a:t>plantio</a:t>
            </a:r>
            <a:r>
              <a:rPr lang="en-US" sz="2400" dirty="0">
                <a:solidFill>
                  <a:schemeClr val="bg1"/>
                </a:solidFill>
              </a:rPr>
              <a:t> e </a:t>
            </a:r>
            <a:r>
              <a:rPr lang="en-US" sz="2400" dirty="0" err="1">
                <a:solidFill>
                  <a:schemeClr val="bg1"/>
                </a:solidFill>
              </a:rPr>
              <a:t>comercialização</a:t>
            </a:r>
            <a:r>
              <a:rPr lang="en-US" sz="2400" dirty="0">
                <a:solidFill>
                  <a:schemeClr val="bg1"/>
                </a:solidFill>
              </a:rPr>
              <a:t> da </a:t>
            </a:r>
            <a:r>
              <a:rPr lang="en-US" sz="2400" dirty="0" err="1">
                <a:solidFill>
                  <a:schemeClr val="bg1"/>
                </a:solidFill>
              </a:rPr>
              <a:t>soja</a:t>
            </a:r>
            <a:r>
              <a:rPr lang="en-US" sz="2400" dirty="0">
                <a:solidFill>
                  <a:schemeClr val="bg1"/>
                </a:solidFill>
              </a:rPr>
              <a:t> RR;</a:t>
            </a:r>
          </a:p>
          <a:p>
            <a:pPr>
              <a:buFontTx/>
              <a:buChar char="-"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C7C4FD28-1188-499D-8A82-04347E45B924}"/>
              </a:ext>
            </a:extLst>
          </p:cNvPr>
          <p:cNvSpPr txBox="1">
            <a:spLocks/>
          </p:cNvSpPr>
          <p:nvPr/>
        </p:nvSpPr>
        <p:spPr>
          <a:xfrm>
            <a:off x="-1007" y="4086824"/>
            <a:ext cx="88065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chemeClr val="bg1"/>
                </a:solidFill>
              </a:rPr>
              <a:t>2000/2003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3167458D-5194-4DD3-9674-FAF92BBCB5E1}"/>
              </a:ext>
            </a:extLst>
          </p:cNvPr>
          <p:cNvSpPr txBox="1">
            <a:spLocks/>
          </p:cNvSpPr>
          <p:nvPr/>
        </p:nvSpPr>
        <p:spPr>
          <a:xfrm>
            <a:off x="288519" y="4981127"/>
            <a:ext cx="6109959" cy="18675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>
                <a:solidFill>
                  <a:schemeClr val="bg1"/>
                </a:solidFill>
              </a:rPr>
              <a:t>Agricultores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gaúchos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obtiveram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sementes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</a:t>
            </a:r>
            <a:r>
              <a:rPr lang="en-US" sz="2400" dirty="0">
                <a:solidFill>
                  <a:schemeClr val="bg1"/>
                </a:solidFill>
              </a:rPr>
              <a:t> Argentina e </a:t>
            </a:r>
            <a:r>
              <a:rPr lang="en-US" sz="2400" dirty="0" err="1">
                <a:solidFill>
                  <a:schemeClr val="bg1"/>
                </a:solidFill>
              </a:rPr>
              <a:t>Uruguai</a:t>
            </a:r>
            <a:r>
              <a:rPr lang="en-US" sz="2400" dirty="0">
                <a:solidFill>
                  <a:schemeClr val="bg1"/>
                </a:solidFill>
              </a:rPr>
              <a:t> e </a:t>
            </a:r>
            <a:r>
              <a:rPr lang="en-US" sz="2400" dirty="0" err="1">
                <a:solidFill>
                  <a:schemeClr val="bg1"/>
                </a:solidFill>
              </a:rPr>
              <a:t>continuam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cultivando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soja</a:t>
            </a:r>
            <a:r>
              <a:rPr lang="en-US" sz="2400" dirty="0">
                <a:solidFill>
                  <a:schemeClr val="bg1"/>
                </a:solidFill>
              </a:rPr>
              <a:t> RR</a:t>
            </a:r>
          </a:p>
          <a:p>
            <a:pPr marL="0" indent="0">
              <a:buNone/>
            </a:pPr>
            <a:r>
              <a:rPr lang="en-US" sz="2400" dirty="0" err="1">
                <a:solidFill>
                  <a:schemeClr val="bg1"/>
                </a:solidFill>
              </a:rPr>
              <a:t>Autorização</a:t>
            </a:r>
            <a:r>
              <a:rPr lang="en-US" sz="2400" dirty="0">
                <a:solidFill>
                  <a:schemeClr val="bg1"/>
                </a:solidFill>
              </a:rPr>
              <a:t> do </a:t>
            </a:r>
            <a:r>
              <a:rPr lang="en-US" sz="2400" dirty="0" err="1">
                <a:solidFill>
                  <a:schemeClr val="bg1"/>
                </a:solidFill>
              </a:rPr>
              <a:t>governo</a:t>
            </a:r>
            <a:r>
              <a:rPr lang="en-US" sz="2400" dirty="0">
                <a:solidFill>
                  <a:schemeClr val="bg1"/>
                </a:solidFill>
              </a:rPr>
              <a:t> da </a:t>
            </a:r>
            <a:r>
              <a:rPr lang="en-US" sz="2400" dirty="0" err="1">
                <a:solidFill>
                  <a:schemeClr val="bg1"/>
                </a:solidFill>
              </a:rPr>
              <a:t>Safra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Soja</a:t>
            </a:r>
            <a:r>
              <a:rPr lang="en-US" sz="2400" dirty="0">
                <a:solidFill>
                  <a:schemeClr val="bg1"/>
                </a:solidFill>
              </a:rPr>
              <a:t> do RS; </a:t>
            </a:r>
          </a:p>
          <a:p>
            <a:pPr>
              <a:buFontTx/>
              <a:buChar char="-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A3B3418-DD17-494C-964C-4793787B924B}"/>
              </a:ext>
            </a:extLst>
          </p:cNvPr>
          <p:cNvSpPr/>
          <p:nvPr/>
        </p:nvSpPr>
        <p:spPr>
          <a:xfrm>
            <a:off x="-1" y="197239"/>
            <a:ext cx="12219043" cy="656431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SOJA ROUNDUP READY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5170501-EC1D-470B-8CE6-44ECBD4D1051}"/>
              </a:ext>
            </a:extLst>
          </p:cNvPr>
          <p:cNvSpPr/>
          <p:nvPr/>
        </p:nvSpPr>
        <p:spPr>
          <a:xfrm>
            <a:off x="-13522" y="944394"/>
            <a:ext cx="12219043" cy="76978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555039F4-245C-41D7-AC9F-D8CA8375B031}"/>
              </a:ext>
            </a:extLst>
          </p:cNvPr>
          <p:cNvSpPr/>
          <p:nvPr/>
        </p:nvSpPr>
        <p:spPr>
          <a:xfrm>
            <a:off x="13521" y="68619"/>
            <a:ext cx="12219043" cy="76978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673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accent2">
                <a:lumMod val="89000"/>
                <a:alpha val="99000"/>
              </a:schemeClr>
            </a:gs>
            <a:gs pos="43000">
              <a:schemeClr val="accent2">
                <a:lumMod val="89000"/>
                <a:alpha val="48000"/>
              </a:schemeClr>
            </a:gs>
            <a:gs pos="84000">
              <a:schemeClr val="accent2">
                <a:lumMod val="75000"/>
                <a:alpha val="29000"/>
              </a:schemeClr>
            </a:gs>
            <a:gs pos="97000">
              <a:schemeClr val="accent2">
                <a:lumMod val="70000"/>
                <a:alpha val="58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5164B631-761B-4A5F-96BA-D3E70DA728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356" t="19081" r="3717" b="11520"/>
          <a:stretch/>
        </p:blipFill>
        <p:spPr>
          <a:xfrm>
            <a:off x="0" y="3664891"/>
            <a:ext cx="12203040" cy="3190308"/>
          </a:xfrm>
          <a:prstGeom prst="rect">
            <a:avLst/>
          </a:prstGeom>
        </p:spPr>
      </p:pic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BC8D8E4B-4C5F-42A3-BD17-31D3AD312FFB}"/>
              </a:ext>
            </a:extLst>
          </p:cNvPr>
          <p:cNvSpPr/>
          <p:nvPr/>
        </p:nvSpPr>
        <p:spPr>
          <a:xfrm>
            <a:off x="70314" y="211087"/>
            <a:ext cx="12099621" cy="1454542"/>
          </a:xfrm>
          <a:prstGeom prst="roundRect">
            <a:avLst/>
          </a:prstGeom>
          <a:solidFill>
            <a:schemeClr val="accent2">
              <a:lumMod val="7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0504CDB5-66BC-4438-AAE7-CB9F30E1935C}"/>
              </a:ext>
            </a:extLst>
          </p:cNvPr>
          <p:cNvSpPr txBox="1">
            <a:spLocks/>
          </p:cNvSpPr>
          <p:nvPr/>
        </p:nvSpPr>
        <p:spPr>
          <a:xfrm>
            <a:off x="-162464" y="802987"/>
            <a:ext cx="12169935" cy="15099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BR" sz="2400" dirty="0">
                <a:solidFill>
                  <a:srgbClr val="000000"/>
                </a:solidFill>
              </a:rPr>
              <a:t>     </a:t>
            </a: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 lei de Biossegurança</a:t>
            </a:r>
            <a:r>
              <a:rPr lang="pt-BR" sz="2400" dirty="0">
                <a:solidFill>
                  <a:srgbClr val="000000"/>
                </a:solidFill>
              </a:rPr>
              <a:t>: CTNBio pode decidir sobre a liberação comercial de transgênicos; 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pt-BR" sz="2000" dirty="0">
              <a:solidFill>
                <a:srgbClr val="000000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550D4B-E150-4BC5-9711-781F5CD40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87" y="0"/>
            <a:ext cx="5021782" cy="1509931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rgbClr val="000000"/>
                </a:solidFill>
              </a:rPr>
              <a:t>2005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3B474C-E0B7-42B7-AB64-04E5C27A9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6267" y="0"/>
            <a:ext cx="8845769" cy="1509935"/>
          </a:xfrm>
        </p:spPr>
        <p:txBody>
          <a:bodyPr anchor="ctr">
            <a:normAutofit/>
          </a:bodyPr>
          <a:lstStyle/>
          <a:p>
            <a:pPr>
              <a:buFontTx/>
              <a:buChar char="-"/>
            </a:pPr>
            <a:r>
              <a:rPr lang="pt-BR" sz="2400" dirty="0">
                <a:solidFill>
                  <a:srgbClr val="000000"/>
                </a:solidFill>
              </a:rPr>
              <a:t>Algodão transgênico é aprovado pela CTNBio: </a:t>
            </a:r>
            <a:r>
              <a:rPr lang="pt-BR" sz="2400" dirty="0" err="1">
                <a:solidFill>
                  <a:srgbClr val="000000"/>
                </a:solidFill>
              </a:rPr>
              <a:t>Boulgard</a:t>
            </a:r>
            <a:r>
              <a:rPr lang="pt-BR" sz="2400" dirty="0">
                <a:solidFill>
                  <a:srgbClr val="000000"/>
                </a:solidFill>
              </a:rPr>
              <a:t> I – (gene </a:t>
            </a:r>
            <a:r>
              <a:rPr lang="pt-BR" sz="2400" dirty="0" err="1">
                <a:solidFill>
                  <a:srgbClr val="000000"/>
                </a:solidFill>
              </a:rPr>
              <a:t>Bt</a:t>
            </a:r>
            <a:r>
              <a:rPr lang="pt-BR" sz="24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CEA339D3-B025-4469-8A4C-4315812D7131}"/>
              </a:ext>
            </a:extLst>
          </p:cNvPr>
          <p:cNvSpPr/>
          <p:nvPr/>
        </p:nvSpPr>
        <p:spPr>
          <a:xfrm>
            <a:off x="55169" y="1792966"/>
            <a:ext cx="12147870" cy="1871925"/>
          </a:xfrm>
          <a:prstGeom prst="roundRect">
            <a:avLst/>
          </a:prstGeom>
          <a:solidFill>
            <a:schemeClr val="accent6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B4C908A8-0333-471E-B579-B095BC64ACF0}"/>
              </a:ext>
            </a:extLst>
          </p:cNvPr>
          <p:cNvSpPr txBox="1">
            <a:spLocks/>
          </p:cNvSpPr>
          <p:nvPr/>
        </p:nvSpPr>
        <p:spPr>
          <a:xfrm>
            <a:off x="117843" y="1978185"/>
            <a:ext cx="5021782" cy="1509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000000"/>
                </a:solidFill>
              </a:rPr>
              <a:t>2007 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E672AC9-77C8-4774-B10E-AED39C75D76C}"/>
              </a:ext>
            </a:extLst>
          </p:cNvPr>
          <p:cNvSpPr txBox="1">
            <a:spLocks/>
          </p:cNvSpPr>
          <p:nvPr/>
        </p:nvSpPr>
        <p:spPr>
          <a:xfrm>
            <a:off x="1307929" y="1543552"/>
            <a:ext cx="4926411" cy="2378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pt-BR" sz="2400" dirty="0">
                <a:solidFill>
                  <a:srgbClr val="000000"/>
                </a:solidFill>
              </a:rPr>
              <a:t>Novos transgênicos aprovados:</a:t>
            </a:r>
          </a:p>
          <a:p>
            <a:pPr>
              <a:buFontTx/>
              <a:buChar char="-"/>
            </a:pPr>
            <a:r>
              <a:rPr lang="pt-BR" sz="2400" dirty="0" err="1">
                <a:solidFill>
                  <a:srgbClr val="000000"/>
                </a:solidFill>
              </a:rPr>
              <a:t>Liberty</a:t>
            </a:r>
            <a:r>
              <a:rPr lang="pt-BR" sz="2400" dirty="0">
                <a:solidFill>
                  <a:srgbClr val="000000"/>
                </a:solidFill>
              </a:rPr>
              <a:t> Link, da Bayer, </a:t>
            </a:r>
          </a:p>
          <a:p>
            <a:pPr>
              <a:buFontTx/>
              <a:buChar char="-"/>
            </a:pPr>
            <a:r>
              <a:rPr lang="pt-BR" sz="2400" dirty="0" err="1">
                <a:solidFill>
                  <a:srgbClr val="000000"/>
                </a:solidFill>
              </a:rPr>
              <a:t>Yield</a:t>
            </a:r>
            <a:r>
              <a:rPr lang="pt-BR" sz="2400" dirty="0">
                <a:solidFill>
                  <a:srgbClr val="000000"/>
                </a:solidFill>
              </a:rPr>
              <a:t> </a:t>
            </a:r>
            <a:r>
              <a:rPr lang="pt-BR" sz="2400" dirty="0" err="1">
                <a:solidFill>
                  <a:srgbClr val="000000"/>
                </a:solidFill>
              </a:rPr>
              <a:t>Gard</a:t>
            </a:r>
            <a:r>
              <a:rPr lang="pt-BR" sz="2400" dirty="0">
                <a:solidFill>
                  <a:srgbClr val="000000"/>
                </a:solidFill>
              </a:rPr>
              <a:t>, da Monsanto, </a:t>
            </a:r>
          </a:p>
          <a:p>
            <a:pPr>
              <a:buFontTx/>
              <a:buChar char="-"/>
            </a:pPr>
            <a:r>
              <a:rPr lang="pt-BR" sz="2400" dirty="0">
                <a:solidFill>
                  <a:srgbClr val="000000"/>
                </a:solidFill>
              </a:rPr>
              <a:t>Bt11, da Syngenta  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4B36BBD6-8E31-495C-98B9-184697539E2E}"/>
              </a:ext>
            </a:extLst>
          </p:cNvPr>
          <p:cNvSpPr/>
          <p:nvPr/>
        </p:nvSpPr>
        <p:spPr>
          <a:xfrm>
            <a:off x="125120" y="3919565"/>
            <a:ext cx="5117560" cy="1185353"/>
          </a:xfrm>
          <a:prstGeom prst="round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AEF15D1F-F892-4491-A508-BE82672B00B5}"/>
              </a:ext>
            </a:extLst>
          </p:cNvPr>
          <p:cNvSpPr txBox="1">
            <a:spLocks/>
          </p:cNvSpPr>
          <p:nvPr/>
        </p:nvSpPr>
        <p:spPr>
          <a:xfrm>
            <a:off x="195434" y="3773331"/>
            <a:ext cx="5021782" cy="1509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000000"/>
                </a:solidFill>
              </a:rPr>
              <a:t>2008  </a:t>
            </a: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CC2128EA-AA91-4DF7-BA3F-A7B56FD4C631}"/>
              </a:ext>
            </a:extLst>
          </p:cNvPr>
          <p:cNvSpPr txBox="1">
            <a:spLocks/>
          </p:cNvSpPr>
          <p:nvPr/>
        </p:nvSpPr>
        <p:spPr>
          <a:xfrm>
            <a:off x="1403300" y="3866293"/>
            <a:ext cx="4926411" cy="1219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pt-BR" sz="2400" dirty="0">
                <a:solidFill>
                  <a:srgbClr val="000000"/>
                </a:solidFill>
              </a:rPr>
              <a:t>Milho RR2, Monsanto 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E79D16A4-CECD-4518-B1B5-A02AEACE5B56}"/>
              </a:ext>
            </a:extLst>
          </p:cNvPr>
          <p:cNvSpPr/>
          <p:nvPr/>
        </p:nvSpPr>
        <p:spPr>
          <a:xfrm>
            <a:off x="130480" y="5462595"/>
            <a:ext cx="5117560" cy="1185353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5350CC13-1646-4BEF-9291-914AA314A087}"/>
              </a:ext>
            </a:extLst>
          </p:cNvPr>
          <p:cNvSpPr txBox="1">
            <a:spLocks/>
          </p:cNvSpPr>
          <p:nvPr/>
        </p:nvSpPr>
        <p:spPr>
          <a:xfrm>
            <a:off x="1456267" y="5575069"/>
            <a:ext cx="3716625" cy="1219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pt-BR" sz="2400" dirty="0">
                <a:solidFill>
                  <a:srgbClr val="000000"/>
                </a:solidFill>
              </a:rPr>
              <a:t>Brasil: 2° maior produtor de transgênicos no mundo 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2B81FB3-9725-4422-890F-763C5607221F}"/>
              </a:ext>
            </a:extLst>
          </p:cNvPr>
          <p:cNvSpPr txBox="1">
            <a:spLocks/>
          </p:cNvSpPr>
          <p:nvPr/>
        </p:nvSpPr>
        <p:spPr>
          <a:xfrm>
            <a:off x="166821" y="5316166"/>
            <a:ext cx="5021782" cy="1509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000000"/>
                </a:solidFill>
              </a:rPr>
              <a:t>2010  </a:t>
            </a: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40674F6C-EF51-448A-B0D0-6F88DBD8550A}"/>
              </a:ext>
            </a:extLst>
          </p:cNvPr>
          <p:cNvSpPr/>
          <p:nvPr/>
        </p:nvSpPr>
        <p:spPr>
          <a:xfrm>
            <a:off x="5717747" y="3938012"/>
            <a:ext cx="6393014" cy="2772397"/>
          </a:xfrm>
          <a:prstGeom prst="roundRect">
            <a:avLst/>
          </a:prstGeom>
          <a:solidFill>
            <a:srgbClr val="F87062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21FF2443-FAE5-46E1-91F1-04366B2E08E1}"/>
              </a:ext>
            </a:extLst>
          </p:cNvPr>
          <p:cNvSpPr txBox="1">
            <a:spLocks/>
          </p:cNvSpPr>
          <p:nvPr/>
        </p:nvSpPr>
        <p:spPr>
          <a:xfrm>
            <a:off x="5743211" y="4440669"/>
            <a:ext cx="5021782" cy="1509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>
                <a:solidFill>
                  <a:srgbClr val="000000"/>
                </a:solidFill>
              </a:rPr>
              <a:t>2013  </a:t>
            </a:r>
          </a:p>
        </p:txBody>
      </p:sp>
      <p:sp>
        <p:nvSpPr>
          <p:cNvPr id="23" name="Espaço Reservado para Conteúdo 2">
            <a:extLst>
              <a:ext uri="{FF2B5EF4-FFF2-40B4-BE49-F238E27FC236}">
                <a16:creationId xmlns:a16="http://schemas.microsoft.com/office/drawing/2014/main" id="{03DCF964-A249-419C-B69E-33BB4A6D3970}"/>
              </a:ext>
            </a:extLst>
          </p:cNvPr>
          <p:cNvSpPr txBox="1">
            <a:spLocks/>
          </p:cNvSpPr>
          <p:nvPr/>
        </p:nvSpPr>
        <p:spPr>
          <a:xfrm>
            <a:off x="6833128" y="4057783"/>
            <a:ext cx="5539784" cy="2516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pt-BR" sz="2400" dirty="0">
                <a:solidFill>
                  <a:srgbClr val="000000"/>
                </a:solidFill>
              </a:rPr>
              <a:t>Expira a patente da soja RR (10 anos);</a:t>
            </a:r>
          </a:p>
          <a:p>
            <a:pPr>
              <a:buFontTx/>
              <a:buChar char="-"/>
            </a:pPr>
            <a:r>
              <a:rPr lang="pt-BR" sz="2400" dirty="0">
                <a:solidFill>
                  <a:srgbClr val="000000"/>
                </a:solidFill>
              </a:rPr>
              <a:t>STJ interrompe a cobrança de royalties pela Monsanto;</a:t>
            </a:r>
          </a:p>
          <a:p>
            <a:pPr>
              <a:buFontTx/>
              <a:buChar char="-"/>
            </a:pPr>
            <a:r>
              <a:rPr lang="pt-BR" sz="2400" dirty="0">
                <a:solidFill>
                  <a:srgbClr val="000000"/>
                </a:solidFill>
              </a:rPr>
              <a:t>China aprova comércio da nova tecnologia: </a:t>
            </a:r>
          </a:p>
          <a:p>
            <a:pPr>
              <a:buFontTx/>
              <a:buChar char="-"/>
            </a:pP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Liberação comercial da Soja Intacta</a:t>
            </a:r>
          </a:p>
        </p:txBody>
      </p:sp>
    </p:spTree>
    <p:extLst>
      <p:ext uri="{BB962C8B-B14F-4D97-AF65-F5344CB8AC3E}">
        <p14:creationId xmlns:p14="http://schemas.microsoft.com/office/powerpoint/2010/main" val="232981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C40FF1B-522A-42E0-B8D1-D6D53E58E3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5043" y="1978277"/>
            <a:ext cx="7779170" cy="435292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AB6E74A-15E9-4E0B-B14E-C302AD3CAA28}"/>
              </a:ext>
            </a:extLst>
          </p:cNvPr>
          <p:cNvSpPr/>
          <p:nvPr/>
        </p:nvSpPr>
        <p:spPr>
          <a:xfrm>
            <a:off x="0" y="609600"/>
            <a:ext cx="12192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r>
              <a:rPr lang="pt-BR" sz="3600" b="1" dirty="0">
                <a:solidFill>
                  <a:schemeClr val="tx1"/>
                </a:solidFill>
              </a:rPr>
              <a:t>O que os Brasileiros pensam sobre transgênicos? </a:t>
            </a:r>
            <a:endParaRPr lang="pt-BR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CC3F71D-3005-4284-A0A4-6FBBD1FC74D1}"/>
              </a:ext>
            </a:extLst>
          </p:cNvPr>
          <p:cNvSpPr/>
          <p:nvPr/>
        </p:nvSpPr>
        <p:spPr>
          <a:xfrm>
            <a:off x="0" y="1552257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5BA0A59-D663-4667-BE29-E50044BBE4F8}"/>
              </a:ext>
            </a:extLst>
          </p:cNvPr>
          <p:cNvSpPr/>
          <p:nvPr/>
        </p:nvSpPr>
        <p:spPr>
          <a:xfrm>
            <a:off x="0" y="446724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5D97D2E-C15D-4E91-A4BB-1564FF07894D}"/>
              </a:ext>
            </a:extLst>
          </p:cNvPr>
          <p:cNvSpPr/>
          <p:nvPr/>
        </p:nvSpPr>
        <p:spPr>
          <a:xfrm>
            <a:off x="0" y="331631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9373A9B-8374-43B8-AADF-C1E50A3B0821}"/>
              </a:ext>
            </a:extLst>
          </p:cNvPr>
          <p:cNvSpPr/>
          <p:nvPr/>
        </p:nvSpPr>
        <p:spPr>
          <a:xfrm>
            <a:off x="-6684" y="1653857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F6AF712-72B8-4480-AE29-3E7F72E93B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86" r="42630" b="9070"/>
          <a:stretch/>
        </p:blipFill>
        <p:spPr>
          <a:xfrm>
            <a:off x="305043" y="4453028"/>
            <a:ext cx="4869321" cy="151234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7FB9B7B-61D5-4CCA-B033-860C1904EF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76" t="21097" r="33692" b="8869"/>
          <a:stretch/>
        </p:blipFill>
        <p:spPr>
          <a:xfrm>
            <a:off x="7957203" y="1905633"/>
            <a:ext cx="406375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40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FAB6E74A-15E9-4E0B-B14E-C302AD3CAA28}"/>
              </a:ext>
            </a:extLst>
          </p:cNvPr>
          <p:cNvSpPr/>
          <p:nvPr/>
        </p:nvSpPr>
        <p:spPr>
          <a:xfrm>
            <a:off x="0" y="609600"/>
            <a:ext cx="12192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r>
              <a:rPr lang="pt-BR" sz="3600" b="1" dirty="0">
                <a:solidFill>
                  <a:schemeClr val="tx1"/>
                </a:solidFill>
              </a:rPr>
              <a:t>O que os Brasileiros pensam sobre transgênicos? </a:t>
            </a:r>
            <a:endParaRPr lang="pt-BR" sz="3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CC3F71D-3005-4284-A0A4-6FBBD1FC74D1}"/>
              </a:ext>
            </a:extLst>
          </p:cNvPr>
          <p:cNvSpPr/>
          <p:nvPr/>
        </p:nvSpPr>
        <p:spPr>
          <a:xfrm>
            <a:off x="0" y="1552257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5BA0A59-D663-4667-BE29-E50044BBE4F8}"/>
              </a:ext>
            </a:extLst>
          </p:cNvPr>
          <p:cNvSpPr/>
          <p:nvPr/>
        </p:nvSpPr>
        <p:spPr>
          <a:xfrm>
            <a:off x="0" y="446724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5D97D2E-C15D-4E91-A4BB-1564FF07894D}"/>
              </a:ext>
            </a:extLst>
          </p:cNvPr>
          <p:cNvSpPr/>
          <p:nvPr/>
        </p:nvSpPr>
        <p:spPr>
          <a:xfrm>
            <a:off x="0" y="331631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9373A9B-8374-43B8-AADF-C1E50A3B0821}"/>
              </a:ext>
            </a:extLst>
          </p:cNvPr>
          <p:cNvSpPr/>
          <p:nvPr/>
        </p:nvSpPr>
        <p:spPr>
          <a:xfrm>
            <a:off x="-6684" y="1653857"/>
            <a:ext cx="121920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2800"/>
            <a:endParaRPr lang="pt-BR" sz="3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1373B15-1E6B-4C65-97A3-BB2C58790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53" t="29110" r="14762" b="36800"/>
          <a:stretch/>
        </p:blipFill>
        <p:spPr>
          <a:xfrm>
            <a:off x="551545" y="1854487"/>
            <a:ext cx="6937828" cy="1919214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F5F13CF-3F91-445E-95BB-B8E3A36341CB}"/>
              </a:ext>
            </a:extLst>
          </p:cNvPr>
          <p:cNvSpPr/>
          <p:nvPr/>
        </p:nvSpPr>
        <p:spPr>
          <a:xfrm>
            <a:off x="6763658" y="2222195"/>
            <a:ext cx="2235200" cy="107439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79%  tem interesse por ciência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F2AD57E-9366-4021-9C28-09572B7BB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79" t="21073" r="46959" b="22645"/>
          <a:stretch/>
        </p:blipFill>
        <p:spPr>
          <a:xfrm>
            <a:off x="0" y="3912866"/>
            <a:ext cx="2731978" cy="2679589"/>
          </a:xfrm>
          <a:prstGeom prst="ellipse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AA8F3DDB-5C8E-45B5-BD53-54DD94837702}"/>
              </a:ext>
            </a:extLst>
          </p:cNvPr>
          <p:cNvSpPr/>
          <p:nvPr/>
        </p:nvSpPr>
        <p:spPr>
          <a:xfrm>
            <a:off x="2739574" y="4347632"/>
            <a:ext cx="2561770" cy="147985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73%  não sabiam que ingerem DNA na alimentação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40E91E16-1EC7-4D79-A5FC-B2915AB86D0D}"/>
              </a:ext>
            </a:extLst>
          </p:cNvPr>
          <p:cNvSpPr/>
          <p:nvPr/>
        </p:nvSpPr>
        <p:spPr>
          <a:xfrm>
            <a:off x="5865754" y="4296320"/>
            <a:ext cx="2857331" cy="16188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23% acreditam que o conhecimento cientifico auxilia na produção de alimentos 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06FA059D-E663-4DF0-96F4-A55210DC2509}"/>
              </a:ext>
            </a:extLst>
          </p:cNvPr>
          <p:cNvSpPr/>
          <p:nvPr/>
        </p:nvSpPr>
        <p:spPr>
          <a:xfrm>
            <a:off x="8999530" y="4347632"/>
            <a:ext cx="2857331" cy="16188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Nenhum souber dizer quais são as culturas GM cultivadas no Brasil</a:t>
            </a:r>
          </a:p>
        </p:txBody>
      </p:sp>
    </p:spTree>
    <p:extLst>
      <p:ext uri="{BB962C8B-B14F-4D97-AF65-F5344CB8AC3E}">
        <p14:creationId xmlns:p14="http://schemas.microsoft.com/office/powerpoint/2010/main" val="20770259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1324</Words>
  <Application>Microsoft Office PowerPoint</Application>
  <PresentationFormat>Widescreen</PresentationFormat>
  <Paragraphs>314</Paragraphs>
  <Slides>34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Tema do Office</vt:lpstr>
      <vt:lpstr>PLANTAS TRANSGÊNICAS </vt:lpstr>
      <vt:lpstr>‘</vt:lpstr>
      <vt:lpstr>Apresentação do PowerPoint</vt:lpstr>
      <vt:lpstr>Linha do tempo..</vt:lpstr>
      <vt:lpstr>Linha do tempo.. </vt:lpstr>
      <vt:lpstr>Apresentação do PowerPoint</vt:lpstr>
      <vt:lpstr>2005 </vt:lpstr>
      <vt:lpstr>Apresentação do PowerPoint</vt:lpstr>
      <vt:lpstr>Apresentação do PowerPoint</vt:lpstr>
      <vt:lpstr>Apresentação do PowerPoint</vt:lpstr>
      <vt:lpstr>Melhoramento genético e a transgenia</vt:lpstr>
      <vt:lpstr>Obtenção de transgênicos </vt:lpstr>
      <vt:lpstr>Apresentação do PowerPoint</vt:lpstr>
      <vt:lpstr>Métodos para transformação genética </vt:lpstr>
      <vt:lpstr>Apresentação do PowerPoint</vt:lpstr>
      <vt:lpstr>Apresentação do PowerPoint</vt:lpstr>
      <vt:lpstr>Apresentação do PowerPoint</vt:lpstr>
      <vt:lpstr>O impacto das tecnologias tolerantes ao glyphosate no manejo de plantas daninhas</vt:lpstr>
      <vt:lpstr>Eventos Transgênicos </vt:lpstr>
      <vt:lpstr>Transgênicos aprovados no Brasil </vt:lpstr>
      <vt:lpstr>Apresentação do PowerPoint</vt:lpstr>
      <vt:lpstr>Tecnologia Intacta Roundup Ready2 Pro (RR2 IPRO)</vt:lpstr>
      <vt:lpstr>Apresentação do PowerPoint</vt:lpstr>
      <vt:lpstr>Apresentação do PowerPoint</vt:lpstr>
      <vt:lpstr>Tecnologia Cultivance (CV)</vt:lpstr>
      <vt:lpstr>Tecnologia Balance GT</vt:lpstr>
      <vt:lpstr>Tecnologia Enlist</vt:lpstr>
      <vt:lpstr>Tecnologia Enlist</vt:lpstr>
      <vt:lpstr>Tecnologia Genuity Roundup Ready2 Xtend </vt:lpstr>
      <vt:lpstr>O que vem por ai? </vt:lpstr>
      <vt:lpstr>RNAi</vt:lpstr>
      <vt:lpstr>CRISPR/Cas9</vt:lpstr>
      <vt:lpstr>Considerações...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PLANTAS TRANSGÊNICAS </dc:title>
  <dc:creator>Windows User</dc:creator>
  <cp:lastModifiedBy>Windows User</cp:lastModifiedBy>
  <cp:revision>5</cp:revision>
  <dcterms:created xsi:type="dcterms:W3CDTF">2018-10-04T21:52:18Z</dcterms:created>
  <dcterms:modified xsi:type="dcterms:W3CDTF">2018-10-04T22:05:39Z</dcterms:modified>
</cp:coreProperties>
</file>