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73" r:id="rId5"/>
    <p:sldId id="269" r:id="rId6"/>
    <p:sldId id="270" r:id="rId7"/>
    <p:sldId id="272" r:id="rId8"/>
    <p:sldId id="262" r:id="rId9"/>
    <p:sldId id="263" r:id="rId10"/>
    <p:sldId id="274" r:id="rId11"/>
    <p:sldId id="261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0B30-2B87-4458-9DE1-382CEB268151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4ED1-50CC-468A-99FD-75C6D238B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0B30-2B87-4458-9DE1-382CEB268151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4ED1-50CC-468A-99FD-75C6D238B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0B30-2B87-4458-9DE1-382CEB268151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4ED1-50CC-468A-99FD-75C6D238B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0B30-2B87-4458-9DE1-382CEB268151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4ED1-50CC-468A-99FD-75C6D238B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0B30-2B87-4458-9DE1-382CEB268151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4ED1-50CC-468A-99FD-75C6D238B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0B30-2B87-4458-9DE1-382CEB268151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4ED1-50CC-468A-99FD-75C6D238B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0B30-2B87-4458-9DE1-382CEB268151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4ED1-50CC-468A-99FD-75C6D238B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0B30-2B87-4458-9DE1-382CEB268151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4ED1-50CC-468A-99FD-75C6D238B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0B30-2B87-4458-9DE1-382CEB268151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4ED1-50CC-468A-99FD-75C6D238B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0B30-2B87-4458-9DE1-382CEB268151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4ED1-50CC-468A-99FD-75C6D238B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0B30-2B87-4458-9DE1-382CEB268151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74ED1-50CC-468A-99FD-75C6D238B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20B30-2B87-4458-9DE1-382CEB268151}" type="datetimeFigureOut">
              <a:rPr lang="pt-BR" smtClean="0"/>
              <a:pPr/>
              <a:t>17/02/2020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74ED1-50CC-468A-99FD-75C6D238BF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pt-BR" altLang="pt-B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 3432: </a:t>
            </a:r>
            <a:r>
              <a:rPr lang="pt-BR" alt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Organização do Trabalho na Produção</a:t>
            </a:r>
          </a:p>
        </p:txBody>
      </p:sp>
      <p:sp>
        <p:nvSpPr>
          <p:cNvPr id="3075" name="Subtítulo 2"/>
          <p:cNvSpPr>
            <a:spLocks noGrp="1"/>
          </p:cNvSpPr>
          <p:nvPr>
            <p:ph type="subTitle" idx="1"/>
          </p:nvPr>
        </p:nvSpPr>
        <p:spPr>
          <a:xfrm>
            <a:off x="1143000" y="3857625"/>
            <a:ext cx="7215188" cy="1752600"/>
          </a:xfrm>
        </p:spPr>
        <p:txBody>
          <a:bodyPr>
            <a:normAutofit/>
          </a:bodyPr>
          <a:lstStyle/>
          <a:p>
            <a:r>
              <a:rPr lang="pt-BR" alt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Taylor </a:t>
            </a:r>
            <a:r>
              <a:rPr lang="pt-BR" altLang="pt-BR" dirty="0" smtClean="0">
                <a:latin typeface="Calibri" panose="020F0502020204030204" pitchFamily="34" charset="0"/>
                <a:cs typeface="Calibri" panose="020F0502020204030204" pitchFamily="34" charset="0"/>
              </a:rPr>
              <a:t>e os Princípios de Administração Científica </a:t>
            </a:r>
          </a:p>
          <a:p>
            <a:endParaRPr lang="pt-BR" altLang="pt-B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45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Em síntese, entre outras coisas, o Taylorismo é: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Um método: </a:t>
            </a:r>
            <a:r>
              <a:rPr lang="pt-BR" dirty="0" smtClean="0"/>
              <a:t>estudo </a:t>
            </a:r>
            <a:r>
              <a:rPr lang="pt-BR" dirty="0" smtClean="0"/>
              <a:t>de tempos e </a:t>
            </a:r>
            <a:r>
              <a:rPr lang="pt-BR" dirty="0" smtClean="0"/>
              <a:t>movimentos</a:t>
            </a:r>
            <a:br>
              <a:rPr lang="pt-BR" dirty="0" smtClean="0"/>
            </a:br>
            <a:r>
              <a:rPr lang="pt-BR" dirty="0" smtClean="0"/>
              <a:t>posto padrão, movimento (método) padrão, tempo padrão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Um modelo de trabalhador: obediente, esforçado, disciplinado, escolhido em função das características demandadas de uma tarefa pré-definida (ou força ou habilidade manual ou ....)</a:t>
            </a:r>
          </a:p>
          <a:p>
            <a:endParaRPr lang="pt-BR" dirty="0"/>
          </a:p>
          <a:p>
            <a:r>
              <a:rPr lang="pt-BR" dirty="0" smtClean="0"/>
              <a:t>Um sistema de motivação e recompensa: pagamento por produção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2348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798509"/>
          </a:xfrm>
        </p:spPr>
        <p:txBody>
          <a:bodyPr>
            <a:normAutofit fontScale="90000"/>
          </a:bodyPr>
          <a:lstStyle/>
          <a:p>
            <a:r>
              <a:rPr lang="pt-BR" sz="2400" dirty="0" smtClean="0"/>
              <a:t>EXERCICIO: Henry </a:t>
            </a:r>
            <a:r>
              <a:rPr lang="pt-BR" sz="2400" dirty="0" err="1" smtClean="0"/>
              <a:t>Ford’s</a:t>
            </a:r>
            <a:r>
              <a:rPr lang="pt-BR" sz="2400" dirty="0" smtClean="0"/>
              <a:t> $5 a </a:t>
            </a:r>
            <a:r>
              <a:rPr lang="pt-BR" sz="2400" dirty="0" err="1" smtClean="0"/>
              <a:t>day</a:t>
            </a:r>
            <a:r>
              <a:rPr lang="pt-BR" sz="2400" dirty="0" smtClean="0"/>
              <a:t> </a:t>
            </a:r>
            <a:r>
              <a:rPr lang="pt-BR" sz="2400" dirty="0" err="1" smtClean="0"/>
              <a:t>wages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u="sng" dirty="0" smtClean="0"/>
              <a:t>Entrega individual</a:t>
            </a:r>
            <a:endParaRPr lang="pt-BR" sz="2400" u="sng" dirty="0"/>
          </a:p>
        </p:txBody>
      </p:sp>
      <p:sp>
        <p:nvSpPr>
          <p:cNvPr id="13" name="Retângulo 12"/>
          <p:cNvSpPr/>
          <p:nvPr/>
        </p:nvSpPr>
        <p:spPr>
          <a:xfrm>
            <a:off x="107504" y="1268760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t-BR" sz="2400" dirty="0" smtClean="0"/>
              <a:t>Tanto Taylor quanto Ford usaram o salário como um fator importante na organização do trabalho. As razões que levaram cada um deles a adotar essa tática eram as mesmas? Explique</a:t>
            </a:r>
          </a:p>
          <a:p>
            <a:pPr marL="342900" indent="-342900">
              <a:buAutoNum type="arabicPeriod"/>
            </a:pPr>
            <a:endParaRPr lang="pt-BR" sz="2400" dirty="0" smtClean="0"/>
          </a:p>
          <a:p>
            <a:pPr marL="342900" indent="-342900">
              <a:buAutoNum type="arabicPeriod"/>
            </a:pPr>
            <a:r>
              <a:rPr lang="pt-BR" sz="2400" dirty="0" smtClean="0"/>
              <a:t>No caso de Ford, os números indicam que, antes do aumento, a rotatividade da mão-de-obra era de 300%, ou seja, o tempo médio das pessoas nos </a:t>
            </a:r>
            <a:r>
              <a:rPr lang="pt-BR" sz="2400" dirty="0" smtClean="0"/>
              <a:t>postos era </a:t>
            </a:r>
            <a:r>
              <a:rPr lang="pt-BR" sz="2400" dirty="0" smtClean="0"/>
              <a:t>de cerca de 4 meses. Como você justificaria esse número, considerando-se que o salário pago $2.25 por dia por turnos de 9 horas era considerado uma boa remuneração?</a:t>
            </a:r>
          </a:p>
          <a:p>
            <a:pPr marL="342900" indent="-342900">
              <a:buAutoNum type="arabicPeriod"/>
            </a:pPr>
            <a:endParaRPr lang="pt-BR" sz="2400" dirty="0" smtClean="0"/>
          </a:p>
          <a:p>
            <a:pPr marL="342900" indent="-342900">
              <a:buAutoNum type="arabicPeriod"/>
            </a:pPr>
            <a:r>
              <a:rPr lang="pt-BR" sz="2400" dirty="0" smtClean="0"/>
              <a:t>Qual é a sua posição quanto a utilizar o salário como um mecanismo prioritário para fazer as pessoas se empenharem na consecução dos objetivos da empresa?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6451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0"/>
          <p:cNvGrpSpPr>
            <a:grpSpLocks/>
          </p:cNvGrpSpPr>
          <p:nvPr/>
        </p:nvGrpSpPr>
        <p:grpSpPr bwMode="auto">
          <a:xfrm>
            <a:off x="0" y="-76200"/>
            <a:ext cx="8461375" cy="6958013"/>
            <a:chOff x="0" y="-48"/>
            <a:chExt cx="5376" cy="4383"/>
          </a:xfrm>
        </p:grpSpPr>
        <p:grpSp>
          <p:nvGrpSpPr>
            <p:cNvPr id="4100" name="Group 19"/>
            <p:cNvGrpSpPr>
              <a:grpSpLocks/>
            </p:cNvGrpSpPr>
            <p:nvPr/>
          </p:nvGrpSpPr>
          <p:grpSpPr bwMode="auto">
            <a:xfrm>
              <a:off x="0" y="-48"/>
              <a:ext cx="5376" cy="4383"/>
              <a:chOff x="0" y="0"/>
              <a:chExt cx="5376" cy="4383"/>
            </a:xfrm>
          </p:grpSpPr>
          <p:sp>
            <p:nvSpPr>
              <p:cNvPr id="3090" name="Rectangle 18"/>
              <p:cNvSpPr>
                <a:spLocks noChangeArrowheads="1"/>
              </p:cNvSpPr>
              <p:nvPr/>
            </p:nvSpPr>
            <p:spPr bwMode="auto">
              <a:xfrm>
                <a:off x="2400" y="0"/>
                <a:ext cx="2404" cy="438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089" name="Rectangle 1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400" cy="438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 b="1">
                  <a:solidFill>
                    <a:srgbClr val="00CC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imes New Roman" charset="0"/>
                </a:endParaRPr>
              </a:p>
              <a:p>
                <a:pPr eaLnBrk="1" hangingPunct="1">
                  <a:defRPr/>
                </a:pPr>
                <a:endParaRPr lang="en-US" sz="1800">
                  <a:effectLst>
                    <a:outerShdw blurRad="38100" dist="38100" dir="2700000" algn="tl">
                      <a:srgbClr val="C0C0C0"/>
                    </a:outerShdw>
                  </a:effectLst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4107" name="Text Box 5"/>
              <p:cNvSpPr txBox="1">
                <a:spLocks noChangeArrowheads="1"/>
              </p:cNvSpPr>
              <p:nvPr/>
            </p:nvSpPr>
            <p:spPr bwMode="auto">
              <a:xfrm>
                <a:off x="336" y="208"/>
                <a:ext cx="5040" cy="3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pt-BR" altLang="pt-BR" sz="2800" b="1" u="sng"/>
                  <a:t>Onde tudo começou: a abordagem técnica _</a:t>
                </a:r>
                <a:endParaRPr lang="en-US" altLang="pt-BR" sz="2800" b="1" u="sng"/>
              </a:p>
            </p:txBody>
          </p:sp>
        </p:grpSp>
        <p:sp>
          <p:nvSpPr>
            <p:cNvPr id="4101" name="Text Box 7"/>
            <p:cNvSpPr txBox="1">
              <a:spLocks noChangeArrowheads="1"/>
            </p:cNvSpPr>
            <p:nvPr/>
          </p:nvSpPr>
          <p:spPr bwMode="auto">
            <a:xfrm>
              <a:off x="960" y="2688"/>
              <a:ext cx="1776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 dirty="0"/>
                <a:t>Princípios de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 dirty="0"/>
                <a:t>Administração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000" dirty="0"/>
                <a:t>Cientifica  </a:t>
              </a:r>
              <a:endParaRPr lang="en-US" altLang="pt-BR" sz="2000" dirty="0"/>
            </a:p>
          </p:txBody>
        </p:sp>
        <p:sp>
          <p:nvSpPr>
            <p:cNvPr id="4102" name="Text Box 8"/>
            <p:cNvSpPr txBox="1">
              <a:spLocks noChangeArrowheads="1"/>
            </p:cNvSpPr>
            <p:nvPr/>
          </p:nvSpPr>
          <p:spPr bwMode="auto">
            <a:xfrm>
              <a:off x="1008" y="576"/>
              <a:ext cx="1418" cy="5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400" dirty="0"/>
                <a:t>Frederick Taylor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t-BR" altLang="pt-BR" sz="2400" dirty="0"/>
                <a:t>e </a:t>
              </a:r>
              <a:r>
                <a:rPr lang="pt-BR" altLang="pt-BR" sz="2400" dirty="0" smtClean="0"/>
                <a:t>discípulos </a:t>
              </a:r>
              <a:endParaRPr lang="en-US" altLang="pt-BR" sz="2400" dirty="0"/>
            </a:p>
          </p:txBody>
        </p:sp>
        <p:pic>
          <p:nvPicPr>
            <p:cNvPr id="4103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1104"/>
              <a:ext cx="1355" cy="1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1536" y="2544"/>
              <a:ext cx="797" cy="1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pt-BR" sz="1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charset="0"/>
                </a:rPr>
                <a:t>Fonte: Taylor, 1978</a:t>
              </a:r>
            </a:p>
          </p:txBody>
        </p:sp>
      </p:grpSp>
      <p:pic>
        <p:nvPicPr>
          <p:cNvPr id="4099" name="Picture 22" descr="http://www.editoraatlas.com.br/atlas/webapp/mostrarimagem.aspx?prd_des_ean13=9788522405138&amp;img=../images/product/0513_b.gif&amp;dt=29/06/2012&amp;tp=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388" y="1571625"/>
            <a:ext cx="2852737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723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editoraatlas.com.br/atlas/webapp/mostrarimagem.aspx?prd_des_ean13=9788522405138&amp;img=../images/product/0513_b.gif&amp;dt=29/06/2012&amp;tp=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714375"/>
            <a:ext cx="17907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500313" y="500063"/>
            <a:ext cx="6210300" cy="68326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Capitulo 1</a:t>
            </a:r>
          </a:p>
          <a:p>
            <a:pPr eaLnBrk="1" hangingPunct="1">
              <a:defRPr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Discussão (atual) sobre desperdício na produção</a:t>
            </a:r>
          </a:p>
          <a:p>
            <a:pPr eaLnBrk="1" hangingPunct="1">
              <a:defRPr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Três tipos de vadiagem no trabalho:</a:t>
            </a:r>
          </a:p>
          <a:p>
            <a:pPr eaLnBrk="1" hangingPunct="1">
              <a:defRPr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Indolência natural</a:t>
            </a:r>
          </a:p>
          <a:p>
            <a:pPr marL="457200" indent="-457200" eaLnBrk="1" hangingPunct="1">
              <a:buFontTx/>
              <a:buAutoNum type="arabicParenR"/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Cansaço, fadiga</a:t>
            </a:r>
          </a:p>
          <a:p>
            <a:pPr marL="457200" indent="-457200" eaLnBrk="1" hangingPunct="1">
              <a:buFontTx/>
              <a:buAutoNum type="arabicParenR"/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Fazer “cera” </a:t>
            </a: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marL="457200" eaLnBrk="1" hangingPunct="1"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 administração não sabe qual é o tempo necessário para realizar a tarefa.</a:t>
            </a:r>
          </a:p>
          <a:p>
            <a:pPr marL="457200" indent="-457200" eaLnBrk="1" hangingPunct="1">
              <a:defRPr/>
            </a:pPr>
            <a:endParaRPr lang="pt-BR" sz="2400" dirty="0">
              <a:latin typeface="Calibri" pitchFamily="34" charset="0"/>
              <a:cs typeface="Calibri" pitchFamily="34" charset="0"/>
            </a:endParaRPr>
          </a:p>
          <a:p>
            <a:pPr marL="457200" indent="-457200" eaLnBrk="1" hangingPunct="1"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Cabe à administração organizar e controlar o </a:t>
            </a:r>
          </a:p>
          <a:p>
            <a:pPr marL="457200" indent="-457200" eaLnBrk="1" hangingPunct="1"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trabalho de cada um para que isso não venha a </a:t>
            </a:r>
          </a:p>
          <a:p>
            <a:pPr marL="457200" indent="-457200" eaLnBrk="1" hangingPunct="1">
              <a:defRPr/>
            </a:pPr>
            <a:r>
              <a:rPr lang="pt-BR" sz="2400" dirty="0">
                <a:latin typeface="Calibri" pitchFamily="34" charset="0"/>
                <a:cs typeface="Calibri" pitchFamily="34" charset="0"/>
              </a:rPr>
              <a:t>acontecer.</a:t>
            </a:r>
          </a:p>
          <a:p>
            <a:pPr eaLnBrk="1" hangingPunct="1">
              <a:defRPr/>
            </a:pPr>
            <a:endParaRPr lang="pt-BR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pt-BR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defRPr/>
            </a:pPr>
            <a:endParaRPr lang="pt-BR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45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798509"/>
          </a:xfrm>
        </p:spPr>
        <p:txBody>
          <a:bodyPr>
            <a:normAutofit fontScale="90000"/>
          </a:bodyPr>
          <a:lstStyle/>
          <a:p>
            <a:r>
              <a:rPr lang="pt-BR" sz="2400" dirty="0" smtClean="0"/>
              <a:t>PRINCÍPIOS DE ADMINISTRAÇÃO CIENTÍFICA</a:t>
            </a:r>
            <a:br>
              <a:rPr lang="pt-BR" sz="2400" dirty="0" smtClean="0"/>
            </a:br>
            <a:r>
              <a:rPr lang="pt-BR" sz="2400" dirty="0" smtClean="0"/>
              <a:t>SEGUNDO TAYLOR</a:t>
            </a:r>
            <a:endParaRPr lang="pt-BR" sz="2400" dirty="0"/>
          </a:p>
        </p:txBody>
      </p:sp>
      <p:sp>
        <p:nvSpPr>
          <p:cNvPr id="13" name="Retângulo 12"/>
          <p:cNvSpPr/>
          <p:nvPr/>
        </p:nvSpPr>
        <p:spPr>
          <a:xfrm>
            <a:off x="1000100" y="1720840"/>
            <a:ext cx="70009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t-BR" sz="2400" dirty="0" smtClean="0"/>
              <a:t>substituição do critério individual do operário por uma </a:t>
            </a:r>
            <a:r>
              <a:rPr lang="pt-BR" sz="2400" dirty="0" smtClean="0"/>
              <a:t>“ciência”; </a:t>
            </a:r>
            <a:endParaRPr lang="pt-BR" sz="2400" dirty="0" smtClean="0"/>
          </a:p>
          <a:p>
            <a:pPr marL="342900" indent="-342900">
              <a:buAutoNum type="arabicPeriod"/>
            </a:pPr>
            <a:endParaRPr lang="pt-BR" sz="2400" dirty="0" smtClean="0"/>
          </a:p>
          <a:p>
            <a:pPr marL="342900" indent="-342900">
              <a:buAutoNum type="arabicPeriod"/>
            </a:pPr>
            <a:r>
              <a:rPr lang="pt-BR" sz="2400" dirty="0" smtClean="0"/>
              <a:t>seleção e aperfeiçoamento </a:t>
            </a:r>
            <a:r>
              <a:rPr lang="pt-BR" sz="2400" dirty="0" smtClean="0"/>
              <a:t>“científico” </a:t>
            </a:r>
            <a:r>
              <a:rPr lang="pt-BR" sz="2400" dirty="0" smtClean="0"/>
              <a:t>do trabalhador, que é estudado, instruído, treinado e, pode-se dizer, experimentado, em vez de escolher ele os processos e aperfeiçoar-se por acaso; </a:t>
            </a:r>
          </a:p>
          <a:p>
            <a:pPr marL="342900" indent="-342900">
              <a:buAutoNum type="arabicPeriod"/>
            </a:pPr>
            <a:endParaRPr lang="pt-BR" sz="2400" dirty="0" smtClean="0"/>
          </a:p>
          <a:p>
            <a:pPr marL="342900" indent="-342900">
              <a:buAutoNum type="arabicPeriod"/>
            </a:pPr>
            <a:r>
              <a:rPr lang="pt-BR" sz="2400" dirty="0" smtClean="0"/>
              <a:t>cooperação íntima da administração com os trabalhadores, de modo que façam juntos o trabalho, de acordo com leis científicas desenvolvidas, em lugar de deixar a solução de cada problema, individualmente, a critério do operário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7487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1" y="-10244"/>
            <a:ext cx="662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Exercício para ser feito em classe por grupos organizados de maneira</a:t>
            </a:r>
          </a:p>
          <a:p>
            <a:r>
              <a:rPr lang="pt-BR" dirty="0" smtClean="0"/>
              <a:t>conveniente na sala 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21616" y="636087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Vamos montar uma fábrica de aviões de papel, tendo como </a:t>
            </a:r>
            <a:r>
              <a:rPr lang="pt-BR" sz="2400" dirty="0" smtClean="0"/>
              <a:t>matéria-prima uma </a:t>
            </a:r>
            <a:r>
              <a:rPr lang="pt-BR" sz="2400" dirty="0" smtClean="0"/>
              <a:t>folha de sulfite A-4.</a:t>
            </a:r>
          </a:p>
          <a:p>
            <a:endParaRPr lang="pt-BR" sz="2400" dirty="0"/>
          </a:p>
          <a:p>
            <a:pPr marL="342900" indent="-342900">
              <a:buAutoNum type="arabicParenR"/>
            </a:pPr>
            <a:r>
              <a:rPr lang="pt-BR" sz="2400" dirty="0" smtClean="0"/>
              <a:t>Desenvolver o produto</a:t>
            </a:r>
          </a:p>
          <a:p>
            <a:pPr marL="342900" indent="-342900">
              <a:buAutoNum type="arabicParenR"/>
            </a:pPr>
            <a:endParaRPr lang="pt-BR" sz="2400" dirty="0"/>
          </a:p>
          <a:p>
            <a:pPr marL="342900" indent="-342900">
              <a:buFontTx/>
              <a:buAutoNum type="arabicParenR"/>
            </a:pPr>
            <a:r>
              <a:rPr lang="pt-BR" sz="2400" dirty="0" smtClean="0"/>
              <a:t>Planejar a atividade de execução: </a:t>
            </a:r>
            <a:r>
              <a:rPr lang="pt-BR" sz="2400" dirty="0"/>
              <a:t>descrever minuciosamente como a operação tem que ser </a:t>
            </a:r>
            <a:r>
              <a:rPr lang="pt-BR" sz="2400" dirty="0" smtClean="0"/>
              <a:t>feita porque você, o projetista, vai ter que explicar para um funcionário como ele vai executar o trabalho </a:t>
            </a:r>
          </a:p>
          <a:p>
            <a:pPr marL="342900" indent="-342900">
              <a:buFontTx/>
              <a:buAutoNum type="arabicParenR"/>
            </a:pPr>
            <a:endParaRPr lang="pt-BR" sz="2400" dirty="0"/>
          </a:p>
          <a:p>
            <a:pPr marL="342900" indent="-342900">
              <a:buAutoNum type="arabicParenR"/>
            </a:pPr>
            <a:r>
              <a:rPr lang="pt-BR" sz="2400" dirty="0" smtClean="0"/>
              <a:t>Cronometrar a atividade de execução: quanto tempo cada funcionário terá para montar um avião?</a:t>
            </a:r>
          </a:p>
          <a:p>
            <a:pPr marL="342900" indent="-342900">
              <a:buAutoNum type="arabicParenR"/>
            </a:pPr>
            <a:endParaRPr lang="pt-BR" sz="2400" dirty="0"/>
          </a:p>
          <a:p>
            <a:pPr marL="342900" indent="-342900">
              <a:buAutoNum type="arabicParenR"/>
            </a:pPr>
            <a:r>
              <a:rPr lang="pt-BR" sz="2400" dirty="0" smtClean="0"/>
              <a:t>Pensar nos </a:t>
            </a:r>
            <a:r>
              <a:rPr lang="pt-BR" sz="2400" dirty="0" smtClean="0"/>
              <a:t>micro movimentos: </a:t>
            </a:r>
            <a:r>
              <a:rPr lang="pt-BR" sz="2400" dirty="0" smtClean="0"/>
              <a:t>é possível </a:t>
            </a:r>
            <a:r>
              <a:rPr lang="pt-BR" sz="2400" dirty="0" smtClean="0"/>
              <a:t>reorganizar </a:t>
            </a:r>
            <a:r>
              <a:rPr lang="pt-BR" sz="2400" dirty="0" smtClean="0"/>
              <a:t>os movimentos para que o tempo de montagem seja menor?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55936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editoraatlas.com.br/atlas/webapp/mostrarimagem.aspx?prd_des_ean13=9788522405138&amp;img=../images/product/0513_b.gif&amp;dt=29/06/2012&amp;tp=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714375"/>
            <a:ext cx="17907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CaixaDeTexto 2"/>
          <p:cNvSpPr txBox="1">
            <a:spLocks noChangeArrowheads="1"/>
          </p:cNvSpPr>
          <p:nvPr/>
        </p:nvSpPr>
        <p:spPr bwMode="auto">
          <a:xfrm>
            <a:off x="2500313" y="500063"/>
            <a:ext cx="6210300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dirty="0">
                <a:latin typeface="Calibri" panose="020F0502020204030204" pitchFamily="34" charset="0"/>
                <a:cs typeface="Calibri" panose="020F0502020204030204" pitchFamily="34" charset="0"/>
              </a:rPr>
              <a:t>Experimentos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pt-BR" altLang="pt-BR" dirty="0">
                <a:latin typeface="Calibri" panose="020F0502020204030204" pitchFamily="34" charset="0"/>
                <a:cs typeface="Calibri" panose="020F0502020204030204" pitchFamily="34" charset="0"/>
              </a:rPr>
              <a:t>Pás para movimentar carvão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pt-BR" alt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pt-BR" altLang="pt-BR" dirty="0">
                <a:latin typeface="Calibri" panose="020F0502020204030204" pitchFamily="34" charset="0"/>
                <a:cs typeface="Calibri" panose="020F0502020204030204" pitchFamily="34" charset="0"/>
              </a:rPr>
              <a:t>Transporte de barras de ferro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dirty="0">
                <a:latin typeface="Calibri" panose="020F0502020204030204" pitchFamily="34" charset="0"/>
                <a:cs typeface="Calibri" panose="020F0502020204030204" pitchFamily="34" charset="0"/>
              </a:rPr>
              <a:t>- Inspeção de rolamentos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303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798509"/>
          </a:xfrm>
        </p:spPr>
        <p:txBody>
          <a:bodyPr>
            <a:normAutofit fontScale="90000"/>
          </a:bodyPr>
          <a:lstStyle/>
          <a:p>
            <a:r>
              <a:rPr lang="pt-BR" sz="2400" dirty="0" smtClean="0"/>
              <a:t>PRINCÍPIOS DE ADMINISTRAÇÃO CIENTÍFICA</a:t>
            </a:r>
            <a:br>
              <a:rPr lang="pt-BR" sz="2400" dirty="0" smtClean="0"/>
            </a:br>
            <a:r>
              <a:rPr lang="pt-BR" sz="2400" dirty="0" smtClean="0"/>
              <a:t>Títulos dos capítulos</a:t>
            </a:r>
            <a:endParaRPr lang="pt-BR" sz="2400" dirty="0"/>
          </a:p>
        </p:txBody>
      </p:sp>
      <p:sp>
        <p:nvSpPr>
          <p:cNvPr id="13" name="Retângulo 12"/>
          <p:cNvSpPr/>
          <p:nvPr/>
        </p:nvSpPr>
        <p:spPr>
          <a:xfrm>
            <a:off x="683568" y="1340768"/>
            <a:ext cx="731745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pt-BR" dirty="0" smtClean="0"/>
              <a:t>2 – Formas de desperdício</a:t>
            </a:r>
          </a:p>
          <a:p>
            <a:pPr marL="342900" indent="-342900"/>
            <a:r>
              <a:rPr lang="pt-BR" dirty="0" smtClean="0"/>
              <a:t>3 – Procura de homens eficientes</a:t>
            </a:r>
          </a:p>
          <a:p>
            <a:pPr marL="342900" indent="-342900"/>
            <a:r>
              <a:rPr lang="pt-BR" dirty="0" smtClean="0"/>
              <a:t>7 -  Identidade de interesses entre empregadores e empregados</a:t>
            </a:r>
          </a:p>
          <a:p>
            <a:pPr marL="342900" indent="-342900"/>
            <a:r>
              <a:rPr lang="pt-BR" dirty="0" smtClean="0"/>
              <a:t>8 – Influencia da produção na prosperidade de empregadores e empregados</a:t>
            </a:r>
          </a:p>
          <a:p>
            <a:pPr marL="342900" indent="-342900"/>
            <a:r>
              <a:rPr lang="pt-BR" dirty="0" smtClean="0"/>
              <a:t>9 – Vadiagem no trabalho</a:t>
            </a:r>
          </a:p>
          <a:p>
            <a:pPr marL="342900" indent="-342900"/>
            <a:r>
              <a:rPr lang="pt-BR" dirty="0" smtClean="0"/>
              <a:t>11 – Preconceitos dos operários relativamente à influência da organização sobre o desemprego</a:t>
            </a:r>
          </a:p>
          <a:p>
            <a:pPr marL="342900" indent="-342900"/>
            <a:r>
              <a:rPr lang="pt-BR" dirty="0" smtClean="0"/>
              <a:t>12 – Ignorância dos administradores sobre o tempo necessário para a execução dos serviços</a:t>
            </a:r>
          </a:p>
          <a:p>
            <a:pPr marL="342900" indent="-342900"/>
            <a:r>
              <a:rPr lang="pt-BR" dirty="0" smtClean="0"/>
              <a:t>13 – Substituição de métodos empíricos por científicos</a:t>
            </a:r>
          </a:p>
          <a:p>
            <a:pPr marL="342900" indent="-342900"/>
            <a:r>
              <a:rPr lang="pt-BR" dirty="0" smtClean="0"/>
              <a:t>18 – Administração de iniciativa e incentivo</a:t>
            </a:r>
          </a:p>
          <a:p>
            <a:pPr marL="342900" indent="-342900"/>
            <a:r>
              <a:rPr lang="pt-BR" dirty="0" smtClean="0"/>
              <a:t>24 – Descoberta da lei que regula a fadiga nos serviços pesados</a:t>
            </a:r>
          </a:p>
          <a:p>
            <a:pPr marL="342900" indent="-342900"/>
            <a:r>
              <a:rPr lang="pt-BR" dirty="0" smtClean="0"/>
              <a:t>26 – Seleção de pessoal</a:t>
            </a:r>
          </a:p>
          <a:p>
            <a:pPr marL="342900" indent="-342900"/>
            <a:r>
              <a:rPr lang="pt-BR" dirty="0" smtClean="0"/>
              <a:t>29 – Efeitos [da aplicação do AC] sobre a moral dos trabalhadores</a:t>
            </a:r>
          </a:p>
          <a:p>
            <a:pPr marL="342900" indent="-342900"/>
            <a:r>
              <a:rPr lang="pt-BR" dirty="0" smtClean="0"/>
              <a:t>33 – Benefícios para os empregados</a:t>
            </a:r>
          </a:p>
          <a:p>
            <a:pPr marL="342900" indent="-342900"/>
            <a:r>
              <a:rPr lang="pt-BR" dirty="0" smtClean="0"/>
              <a:t>34 – Benefícios para os empregadores</a:t>
            </a:r>
          </a:p>
          <a:p>
            <a:pPr marL="342900" indent="-342900"/>
            <a:endParaRPr lang="pt-BR" dirty="0" smtClean="0"/>
          </a:p>
          <a:p>
            <a:pPr marL="342900" indent="-342900"/>
            <a:r>
              <a:rPr lang="pt-BR" dirty="0" smtClean="0"/>
              <a:t>... Até 65</a:t>
            </a:r>
          </a:p>
          <a:p>
            <a:pPr marL="342900" indent="-34290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3066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+mn-lt"/>
              </a:rPr>
              <a:t>A fair </a:t>
            </a:r>
            <a:r>
              <a:rPr lang="pt-BR" sz="3200" dirty="0" err="1" smtClean="0">
                <a:latin typeface="+mn-lt"/>
              </a:rPr>
              <a:t>day’s</a:t>
            </a:r>
            <a:r>
              <a:rPr lang="pt-BR" sz="3200" dirty="0" smtClean="0">
                <a:latin typeface="+mn-lt"/>
              </a:rPr>
              <a:t> </a:t>
            </a:r>
            <a:r>
              <a:rPr lang="pt-BR" sz="3200" dirty="0" err="1" smtClean="0">
                <a:latin typeface="+mn-lt"/>
              </a:rPr>
              <a:t>work</a:t>
            </a:r>
            <a:r>
              <a:rPr lang="pt-BR" sz="3200" dirty="0" smtClean="0">
                <a:latin typeface="+mn-lt"/>
              </a:rPr>
              <a:t> for a fair </a:t>
            </a:r>
            <a:r>
              <a:rPr lang="pt-BR" sz="3200" dirty="0" err="1" smtClean="0">
                <a:latin typeface="+mn-lt"/>
              </a:rPr>
              <a:t>day’s</a:t>
            </a:r>
            <a:r>
              <a:rPr lang="pt-BR" sz="3200" dirty="0" smtClean="0">
                <a:latin typeface="+mn-lt"/>
              </a:rPr>
              <a:t> </a:t>
            </a:r>
            <a:r>
              <a:rPr lang="pt-BR" sz="3200" dirty="0" err="1" smtClean="0">
                <a:latin typeface="+mn-lt"/>
              </a:rPr>
              <a:t>pay</a:t>
            </a:r>
            <a:endParaRPr lang="pt-BR" sz="3200" dirty="0">
              <a:latin typeface="+mn-lt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1187624" y="1700808"/>
            <a:ext cx="0" cy="4104456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H="1">
            <a:off x="1187624" y="5733256"/>
            <a:ext cx="6912768" cy="7200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4932040" y="3212976"/>
            <a:ext cx="0" cy="252028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5452166" y="5805264"/>
            <a:ext cx="2576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Produção por empregado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 rot="16200000">
            <a:off x="-413735" y="3901965"/>
            <a:ext cx="274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Pagamento por empregado</a:t>
            </a:r>
            <a:endParaRPr lang="pt-BR" dirty="0"/>
          </a:p>
        </p:txBody>
      </p:sp>
      <p:sp>
        <p:nvSpPr>
          <p:cNvPr id="14" name="Elipse 13"/>
          <p:cNvSpPr/>
          <p:nvPr/>
        </p:nvSpPr>
        <p:spPr>
          <a:xfrm>
            <a:off x="4860032" y="3068960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3275856" y="5013176"/>
            <a:ext cx="1296144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3203094" y="5127575"/>
            <a:ext cx="1440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Tempo de trabalho/</a:t>
            </a:r>
          </a:p>
          <a:p>
            <a:pPr algn="ctr"/>
            <a:r>
              <a:rPr lang="pt-BR" sz="1200" dirty="0" smtClean="0"/>
              <a:t>Tempo padrão</a:t>
            </a:r>
            <a:endParaRPr lang="pt-BR" sz="1200" dirty="0"/>
          </a:p>
        </p:txBody>
      </p:sp>
      <p:cxnSp>
        <p:nvCxnSpPr>
          <p:cNvPr id="18" name="Conector de seta reta 17"/>
          <p:cNvCxnSpPr>
            <a:stCxn id="16" idx="3"/>
          </p:cNvCxnSpPr>
          <p:nvPr/>
        </p:nvCxnSpPr>
        <p:spPr>
          <a:xfrm>
            <a:off x="4644008" y="5358408"/>
            <a:ext cx="216024" cy="3748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>
            <a:off x="2231740" y="1011647"/>
            <a:ext cx="2520280" cy="1987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552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+mn-lt"/>
              </a:rPr>
              <a:t>A fair </a:t>
            </a:r>
            <a:r>
              <a:rPr lang="pt-BR" sz="3200" dirty="0" err="1" smtClean="0">
                <a:latin typeface="+mn-lt"/>
              </a:rPr>
              <a:t>day’s</a:t>
            </a:r>
            <a:r>
              <a:rPr lang="pt-BR" sz="3200" dirty="0" smtClean="0">
                <a:latin typeface="+mn-lt"/>
              </a:rPr>
              <a:t> </a:t>
            </a:r>
            <a:r>
              <a:rPr lang="pt-BR" sz="3200" dirty="0" err="1" smtClean="0">
                <a:latin typeface="+mn-lt"/>
              </a:rPr>
              <a:t>work</a:t>
            </a:r>
            <a:r>
              <a:rPr lang="pt-BR" sz="3200" dirty="0" smtClean="0">
                <a:latin typeface="+mn-lt"/>
              </a:rPr>
              <a:t> for a fair </a:t>
            </a:r>
            <a:r>
              <a:rPr lang="pt-BR" sz="3200" dirty="0" err="1" smtClean="0">
                <a:latin typeface="+mn-lt"/>
              </a:rPr>
              <a:t>day’s</a:t>
            </a:r>
            <a:r>
              <a:rPr lang="pt-BR" sz="3200" dirty="0" smtClean="0">
                <a:latin typeface="+mn-lt"/>
              </a:rPr>
              <a:t> </a:t>
            </a:r>
            <a:r>
              <a:rPr lang="pt-BR" sz="3200" dirty="0" err="1" smtClean="0">
                <a:latin typeface="+mn-lt"/>
              </a:rPr>
              <a:t>pay</a:t>
            </a:r>
            <a:endParaRPr lang="pt-BR" sz="3200" dirty="0">
              <a:latin typeface="+mn-lt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1187624" y="1700808"/>
            <a:ext cx="0" cy="4104456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 flipH="1">
            <a:off x="1187624" y="5733256"/>
            <a:ext cx="6912768" cy="7200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4932040" y="3212976"/>
            <a:ext cx="0" cy="252028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5452166" y="5805264"/>
            <a:ext cx="2576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Produção por empregado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 rot="16200000">
            <a:off x="-413735" y="3901965"/>
            <a:ext cx="2742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Pagamento por empregado</a:t>
            </a:r>
            <a:endParaRPr lang="pt-BR" dirty="0"/>
          </a:p>
        </p:txBody>
      </p:sp>
      <p:sp>
        <p:nvSpPr>
          <p:cNvPr id="14" name="Elipse 13"/>
          <p:cNvSpPr/>
          <p:nvPr/>
        </p:nvSpPr>
        <p:spPr>
          <a:xfrm>
            <a:off x="4860032" y="3068960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3275856" y="5013176"/>
            <a:ext cx="1296144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3203094" y="5127575"/>
            <a:ext cx="1440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/>
              <a:t>Tempo de trabalho/</a:t>
            </a:r>
          </a:p>
          <a:p>
            <a:pPr algn="ctr"/>
            <a:r>
              <a:rPr lang="pt-BR" sz="1200" dirty="0" smtClean="0"/>
              <a:t>Tempo padrão</a:t>
            </a:r>
            <a:endParaRPr lang="pt-BR" sz="1200" dirty="0"/>
          </a:p>
        </p:txBody>
      </p:sp>
      <p:cxnSp>
        <p:nvCxnSpPr>
          <p:cNvPr id="18" name="Conector de seta reta 17"/>
          <p:cNvCxnSpPr>
            <a:stCxn id="16" idx="3"/>
          </p:cNvCxnSpPr>
          <p:nvPr/>
        </p:nvCxnSpPr>
        <p:spPr>
          <a:xfrm>
            <a:off x="4644008" y="5358408"/>
            <a:ext cx="216024" cy="3748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 flipV="1">
            <a:off x="1187624" y="1916832"/>
            <a:ext cx="5544616" cy="38884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>
            <a:endCxn id="14" idx="6"/>
          </p:cNvCxnSpPr>
          <p:nvPr/>
        </p:nvCxnSpPr>
        <p:spPr>
          <a:xfrm flipV="1">
            <a:off x="1187624" y="3140968"/>
            <a:ext cx="3816424" cy="7200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stCxn id="14" idx="7"/>
          </p:cNvCxnSpPr>
          <p:nvPr/>
        </p:nvCxnSpPr>
        <p:spPr>
          <a:xfrm flipV="1">
            <a:off x="4982957" y="1916832"/>
            <a:ext cx="1677275" cy="1173219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flipV="1">
            <a:off x="1187624" y="3068960"/>
            <a:ext cx="3816424" cy="7200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/>
          <p:cNvCxnSpPr>
            <a:stCxn id="14" idx="7"/>
          </p:cNvCxnSpPr>
          <p:nvPr/>
        </p:nvCxnSpPr>
        <p:spPr>
          <a:xfrm flipV="1">
            <a:off x="4982957" y="1844824"/>
            <a:ext cx="0" cy="1245227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4982957" y="1844824"/>
            <a:ext cx="167727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6138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624</Words>
  <Application>Microsoft Office PowerPoint</Application>
  <PresentationFormat>Apresentação na tela (4:3)</PresentationFormat>
  <Paragraphs>134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Times New Roman</vt:lpstr>
      <vt:lpstr>Tema do Office</vt:lpstr>
      <vt:lpstr>PRO 3432: Organização do Trabalho na Produção</vt:lpstr>
      <vt:lpstr>Apresentação do PowerPoint</vt:lpstr>
      <vt:lpstr>Apresentação do PowerPoint</vt:lpstr>
      <vt:lpstr>PRINCÍPIOS DE ADMINISTRAÇÃO CIENTÍFICA SEGUNDO TAYLOR</vt:lpstr>
      <vt:lpstr>Apresentação do PowerPoint</vt:lpstr>
      <vt:lpstr>Apresentação do PowerPoint</vt:lpstr>
      <vt:lpstr>PRINCÍPIOS DE ADMINISTRAÇÃO CIENTÍFICA Títulos dos capítulos</vt:lpstr>
      <vt:lpstr>A fair day’s work for a fair day’s pay</vt:lpstr>
      <vt:lpstr>A fair day’s work for a fair day’s pay</vt:lpstr>
      <vt:lpstr>Em síntese, entre outras coisas, o Taylorismo é:</vt:lpstr>
      <vt:lpstr>EXERCICIO: Henry Ford’s $5 a day wages Entrega individual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PRINCÍPIOS DE ADMINISTRAÇÃO CIENTÍFICA OU A ABORADGEM TÉCNICA DA ORGANIZAÇÃO DO TRABALHO</dc:title>
  <dc:creator>USUARIO</dc:creator>
  <cp:lastModifiedBy>Mario Sergio Salerno</cp:lastModifiedBy>
  <cp:revision>20</cp:revision>
  <dcterms:created xsi:type="dcterms:W3CDTF">2015-03-02T20:23:11Z</dcterms:created>
  <dcterms:modified xsi:type="dcterms:W3CDTF">2020-02-17T20:39:27Z</dcterms:modified>
</cp:coreProperties>
</file>