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33"/>
  </p:notesMasterIdLst>
  <p:handoutMasterIdLst>
    <p:handoutMasterId r:id="rId34"/>
  </p:handoutMasterIdLst>
  <p:sldIdLst>
    <p:sldId id="256" r:id="rId2"/>
    <p:sldId id="266" r:id="rId3"/>
    <p:sldId id="331" r:id="rId4"/>
    <p:sldId id="275" r:id="rId5"/>
    <p:sldId id="276" r:id="rId6"/>
    <p:sldId id="277" r:id="rId7"/>
    <p:sldId id="278" r:id="rId8"/>
    <p:sldId id="279" r:id="rId9"/>
    <p:sldId id="306" r:id="rId10"/>
    <p:sldId id="307" r:id="rId11"/>
    <p:sldId id="271" r:id="rId12"/>
    <p:sldId id="309" r:id="rId13"/>
    <p:sldId id="310" r:id="rId14"/>
    <p:sldId id="311" r:id="rId15"/>
    <p:sldId id="312" r:id="rId16"/>
    <p:sldId id="313" r:id="rId17"/>
    <p:sldId id="314" r:id="rId18"/>
    <p:sldId id="315" r:id="rId19"/>
    <p:sldId id="316" r:id="rId20"/>
    <p:sldId id="317" r:id="rId21"/>
    <p:sldId id="324" r:id="rId22"/>
    <p:sldId id="318" r:id="rId23"/>
    <p:sldId id="325" r:id="rId24"/>
    <p:sldId id="319" r:id="rId25"/>
    <p:sldId id="326" r:id="rId26"/>
    <p:sldId id="320" r:id="rId27"/>
    <p:sldId id="321" r:id="rId28"/>
    <p:sldId id="322" r:id="rId29"/>
    <p:sldId id="323" r:id="rId30"/>
    <p:sldId id="329" r:id="rId31"/>
    <p:sldId id="33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48"/>
  </p:normalViewPr>
  <p:slideViewPr>
    <p:cSldViewPr snapToGrid="0" snapToObjects="1">
      <p:cViewPr varScale="1">
        <p:scale>
          <a:sx n="115" d="100"/>
          <a:sy n="115" d="100"/>
        </p:scale>
        <p:origin x="24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C52BB3-61BE-4A4A-8EAB-5B0761BC07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a:extLst>
              <a:ext uri="{FF2B5EF4-FFF2-40B4-BE49-F238E27FC236}">
                <a16:creationId xmlns:a16="http://schemas.microsoft.com/office/drawing/2014/main" id="{2BBC03ED-EEE3-5940-9C39-2EC2945DB5C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B59690-69AD-F643-A1A6-22361FA56D96}" type="datetimeFigureOut">
              <a:rPr lang="pt-BR" smtClean="0"/>
              <a:t>27/04/2022</a:t>
            </a:fld>
            <a:endParaRPr lang="pt-BR"/>
          </a:p>
        </p:txBody>
      </p:sp>
      <p:sp>
        <p:nvSpPr>
          <p:cNvPr id="4" name="Footer Placeholder 3">
            <a:extLst>
              <a:ext uri="{FF2B5EF4-FFF2-40B4-BE49-F238E27FC236}">
                <a16:creationId xmlns:a16="http://schemas.microsoft.com/office/drawing/2014/main" id="{5CC38A5C-CBD7-D346-9F23-12A2D46820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pt-BR"/>
              <a:t>SEP0569 - Economia da Produção - 2021</a:t>
            </a:r>
          </a:p>
        </p:txBody>
      </p:sp>
      <p:sp>
        <p:nvSpPr>
          <p:cNvPr id="5" name="Slide Number Placeholder 4">
            <a:extLst>
              <a:ext uri="{FF2B5EF4-FFF2-40B4-BE49-F238E27FC236}">
                <a16:creationId xmlns:a16="http://schemas.microsoft.com/office/drawing/2014/main" id="{5DAFE202-26EC-7E4D-9655-2CAA6DD6EA8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44EE02-A391-7C43-BA20-B2676BD3A330}" type="slidenum">
              <a:rPr lang="pt-BR" smtClean="0"/>
              <a:t>‹nº›</a:t>
            </a:fld>
            <a:endParaRPr lang="pt-BR"/>
          </a:p>
        </p:txBody>
      </p:sp>
    </p:spTree>
    <p:extLst>
      <p:ext uri="{BB962C8B-B14F-4D97-AF65-F5344CB8AC3E}">
        <p14:creationId xmlns:p14="http://schemas.microsoft.com/office/powerpoint/2010/main" val="100795977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1DCF2-2F52-A947-8BF0-80AC2B5C58F5}" type="datetimeFigureOut">
              <a:rPr lang="pt-BR" smtClean="0"/>
              <a:t>27/04/2022</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pt-BR"/>
              <a:t>SEP0569 - Economia da Produção - 2021</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4A99C5-0481-8E43-93E3-8D3A72974B3C}" type="slidenum">
              <a:rPr lang="pt-BR" smtClean="0"/>
              <a:t>‹nº›</a:t>
            </a:fld>
            <a:endParaRPr lang="pt-BR"/>
          </a:p>
        </p:txBody>
      </p:sp>
    </p:spTree>
    <p:extLst>
      <p:ext uri="{BB962C8B-B14F-4D97-AF65-F5344CB8AC3E}">
        <p14:creationId xmlns:p14="http://schemas.microsoft.com/office/powerpoint/2010/main" val="37809897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a:t>
            </a:fld>
            <a:endParaRPr lang="pt-BR"/>
          </a:p>
        </p:txBody>
      </p:sp>
    </p:spTree>
    <p:extLst>
      <p:ext uri="{BB962C8B-B14F-4D97-AF65-F5344CB8AC3E}">
        <p14:creationId xmlns:p14="http://schemas.microsoft.com/office/powerpoint/2010/main" val="761348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31</a:t>
            </a:fld>
            <a:endParaRPr lang="pt-BR"/>
          </a:p>
        </p:txBody>
      </p:sp>
    </p:spTree>
    <p:extLst>
      <p:ext uri="{BB962C8B-B14F-4D97-AF65-F5344CB8AC3E}">
        <p14:creationId xmlns:p14="http://schemas.microsoft.com/office/powerpoint/2010/main" val="4166277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32</a:t>
            </a:fld>
            <a:endParaRPr lang="pt-BR"/>
          </a:p>
        </p:txBody>
      </p:sp>
    </p:spTree>
    <p:extLst>
      <p:ext uri="{BB962C8B-B14F-4D97-AF65-F5344CB8AC3E}">
        <p14:creationId xmlns:p14="http://schemas.microsoft.com/office/powerpoint/2010/main" val="1789129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23</a:t>
            </a:fld>
            <a:endParaRPr lang="pt-BR"/>
          </a:p>
        </p:txBody>
      </p:sp>
    </p:spTree>
    <p:extLst>
      <p:ext uri="{BB962C8B-B14F-4D97-AF65-F5344CB8AC3E}">
        <p14:creationId xmlns:p14="http://schemas.microsoft.com/office/powerpoint/2010/main" val="922728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24</a:t>
            </a:fld>
            <a:endParaRPr lang="pt-BR"/>
          </a:p>
        </p:txBody>
      </p:sp>
    </p:spTree>
    <p:extLst>
      <p:ext uri="{BB962C8B-B14F-4D97-AF65-F5344CB8AC3E}">
        <p14:creationId xmlns:p14="http://schemas.microsoft.com/office/powerpoint/2010/main" val="1577328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25</a:t>
            </a:fld>
            <a:endParaRPr lang="pt-BR"/>
          </a:p>
        </p:txBody>
      </p:sp>
    </p:spTree>
    <p:extLst>
      <p:ext uri="{BB962C8B-B14F-4D97-AF65-F5344CB8AC3E}">
        <p14:creationId xmlns:p14="http://schemas.microsoft.com/office/powerpoint/2010/main" val="3326891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26</a:t>
            </a:fld>
            <a:endParaRPr lang="pt-BR"/>
          </a:p>
        </p:txBody>
      </p:sp>
    </p:spTree>
    <p:extLst>
      <p:ext uri="{BB962C8B-B14F-4D97-AF65-F5344CB8AC3E}">
        <p14:creationId xmlns:p14="http://schemas.microsoft.com/office/powerpoint/2010/main" val="68454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27</a:t>
            </a:fld>
            <a:endParaRPr lang="pt-BR"/>
          </a:p>
        </p:txBody>
      </p:sp>
    </p:spTree>
    <p:extLst>
      <p:ext uri="{BB962C8B-B14F-4D97-AF65-F5344CB8AC3E}">
        <p14:creationId xmlns:p14="http://schemas.microsoft.com/office/powerpoint/2010/main" val="2528796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28</a:t>
            </a:fld>
            <a:endParaRPr lang="pt-BR"/>
          </a:p>
        </p:txBody>
      </p:sp>
    </p:spTree>
    <p:extLst>
      <p:ext uri="{BB962C8B-B14F-4D97-AF65-F5344CB8AC3E}">
        <p14:creationId xmlns:p14="http://schemas.microsoft.com/office/powerpoint/2010/main" val="132150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29</a:t>
            </a:fld>
            <a:endParaRPr lang="pt-BR"/>
          </a:p>
        </p:txBody>
      </p:sp>
    </p:spTree>
    <p:extLst>
      <p:ext uri="{BB962C8B-B14F-4D97-AF65-F5344CB8AC3E}">
        <p14:creationId xmlns:p14="http://schemas.microsoft.com/office/powerpoint/2010/main" val="2294250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Footer Placeholder 3"/>
          <p:cNvSpPr>
            <a:spLocks noGrp="1"/>
          </p:cNvSpPr>
          <p:nvPr>
            <p:ph type="ftr" sz="quarter" idx="4"/>
          </p:nvPr>
        </p:nvSpPr>
        <p:spPr/>
        <p:txBody>
          <a:bodyPr/>
          <a:lstStyle/>
          <a:p>
            <a:r>
              <a:rPr lang="pt-BR"/>
              <a:t>SEP0569 - Economia da Produção - 2021</a:t>
            </a:r>
          </a:p>
        </p:txBody>
      </p:sp>
      <p:sp>
        <p:nvSpPr>
          <p:cNvPr id="5" name="Slide Number Placeholder 4"/>
          <p:cNvSpPr>
            <a:spLocks noGrp="1"/>
          </p:cNvSpPr>
          <p:nvPr>
            <p:ph type="sldNum" sz="quarter" idx="5"/>
          </p:nvPr>
        </p:nvSpPr>
        <p:spPr/>
        <p:txBody>
          <a:bodyPr/>
          <a:lstStyle/>
          <a:p>
            <a:fld id="{C64A99C5-0481-8E43-93E3-8D3A72974B3C}" type="slidenum">
              <a:rPr lang="pt-BR" smtClean="0"/>
              <a:t>30</a:t>
            </a:fld>
            <a:endParaRPr lang="pt-BR"/>
          </a:p>
        </p:txBody>
      </p:sp>
    </p:spTree>
    <p:extLst>
      <p:ext uri="{BB962C8B-B14F-4D97-AF65-F5344CB8AC3E}">
        <p14:creationId xmlns:p14="http://schemas.microsoft.com/office/powerpoint/2010/main" val="32729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A0B24-A9A7-304B-B614-DA666A675F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BBAE3B09-990C-A645-9AE3-BE5875B86A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0571C8FE-79F5-E548-A972-13FB475202AD}"/>
              </a:ext>
            </a:extLst>
          </p:cNvPr>
          <p:cNvSpPr>
            <a:spLocks noGrp="1"/>
          </p:cNvSpPr>
          <p:nvPr>
            <p:ph type="dt" sz="half" idx="10"/>
          </p:nvPr>
        </p:nvSpPr>
        <p:spPr/>
        <p:txBody>
          <a:bodyPr/>
          <a:lstStyle/>
          <a:p>
            <a:fld id="{2AE84388-1A2D-5A41-BD3A-C1C8640CAC02}" type="datetime1">
              <a:rPr lang="en-US" smtClean="0"/>
              <a:t>4/27/22</a:t>
            </a:fld>
            <a:endParaRPr lang="pt-BR"/>
          </a:p>
        </p:txBody>
      </p:sp>
      <p:sp>
        <p:nvSpPr>
          <p:cNvPr id="5" name="Footer Placeholder 4">
            <a:extLst>
              <a:ext uri="{FF2B5EF4-FFF2-40B4-BE49-F238E27FC236}">
                <a16:creationId xmlns:a16="http://schemas.microsoft.com/office/drawing/2014/main" id="{6727EA52-DC90-3D4C-BD04-D3E9D10FB344}"/>
              </a:ext>
            </a:extLst>
          </p:cNvPr>
          <p:cNvSpPr>
            <a:spLocks noGrp="1"/>
          </p:cNvSpPr>
          <p:nvPr>
            <p:ph type="ftr" sz="quarter" idx="11"/>
          </p:nvPr>
        </p:nvSpPr>
        <p:spPr/>
        <p:txBody>
          <a:bodyPr/>
          <a:lstStyle/>
          <a:p>
            <a:r>
              <a:rPr lang="pt-BR"/>
              <a:t>SEP 0569 - Economia da Produção - 2021</a:t>
            </a:r>
          </a:p>
        </p:txBody>
      </p:sp>
      <p:sp>
        <p:nvSpPr>
          <p:cNvPr id="6" name="Slide Number Placeholder 5">
            <a:extLst>
              <a:ext uri="{FF2B5EF4-FFF2-40B4-BE49-F238E27FC236}">
                <a16:creationId xmlns:a16="http://schemas.microsoft.com/office/drawing/2014/main" id="{05B00FD9-3DAF-4E49-91A4-8D28DCAEC56D}"/>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52424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CDED-EF95-124C-A629-7791F8B8D948}"/>
              </a:ext>
            </a:extLst>
          </p:cNvPr>
          <p:cNvSpPr>
            <a:spLocks noGrp="1"/>
          </p:cNvSpPr>
          <p:nvPr>
            <p:ph type="title"/>
          </p:nvPr>
        </p:nvSpPr>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F0FA2CB7-1300-EE48-AACF-5C5BA8C770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37A7756C-2916-BD45-B14E-6B6CFF7E1B7D}"/>
              </a:ext>
            </a:extLst>
          </p:cNvPr>
          <p:cNvSpPr>
            <a:spLocks noGrp="1"/>
          </p:cNvSpPr>
          <p:nvPr>
            <p:ph type="dt" sz="half" idx="10"/>
          </p:nvPr>
        </p:nvSpPr>
        <p:spPr/>
        <p:txBody>
          <a:bodyPr/>
          <a:lstStyle/>
          <a:p>
            <a:fld id="{ECEF51B6-8FBA-B74D-869A-FF7388019B7A}" type="datetime1">
              <a:rPr lang="en-US" smtClean="0"/>
              <a:t>4/27/22</a:t>
            </a:fld>
            <a:endParaRPr lang="pt-BR"/>
          </a:p>
        </p:txBody>
      </p:sp>
      <p:sp>
        <p:nvSpPr>
          <p:cNvPr id="5" name="Footer Placeholder 4">
            <a:extLst>
              <a:ext uri="{FF2B5EF4-FFF2-40B4-BE49-F238E27FC236}">
                <a16:creationId xmlns:a16="http://schemas.microsoft.com/office/drawing/2014/main" id="{BF58CB3F-42F6-4740-94CD-19936E3FFD39}"/>
              </a:ext>
            </a:extLst>
          </p:cNvPr>
          <p:cNvSpPr>
            <a:spLocks noGrp="1"/>
          </p:cNvSpPr>
          <p:nvPr>
            <p:ph type="ftr" sz="quarter" idx="11"/>
          </p:nvPr>
        </p:nvSpPr>
        <p:spPr/>
        <p:txBody>
          <a:bodyPr/>
          <a:lstStyle/>
          <a:p>
            <a:r>
              <a:rPr lang="pt-BR"/>
              <a:t>SEP 0569 - Economia da Produção - 2021</a:t>
            </a:r>
          </a:p>
        </p:txBody>
      </p:sp>
      <p:sp>
        <p:nvSpPr>
          <p:cNvPr id="6" name="Slide Number Placeholder 5">
            <a:extLst>
              <a:ext uri="{FF2B5EF4-FFF2-40B4-BE49-F238E27FC236}">
                <a16:creationId xmlns:a16="http://schemas.microsoft.com/office/drawing/2014/main" id="{910D3314-4A51-D145-95D2-E1B7ADD0DCD1}"/>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2480924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D5AE7B-BF77-9C42-BA50-47B5978F9F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5532E59A-2EA1-6E4D-929B-2CAF5EE909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10E3FDFF-842C-4948-999E-3BBCF7516ED2}"/>
              </a:ext>
            </a:extLst>
          </p:cNvPr>
          <p:cNvSpPr>
            <a:spLocks noGrp="1"/>
          </p:cNvSpPr>
          <p:nvPr>
            <p:ph type="dt" sz="half" idx="10"/>
          </p:nvPr>
        </p:nvSpPr>
        <p:spPr/>
        <p:txBody>
          <a:bodyPr/>
          <a:lstStyle/>
          <a:p>
            <a:fld id="{5531808B-E4A8-B447-BEC7-5367248BFFD7}" type="datetime1">
              <a:rPr lang="en-US" smtClean="0"/>
              <a:t>4/27/22</a:t>
            </a:fld>
            <a:endParaRPr lang="pt-BR"/>
          </a:p>
        </p:txBody>
      </p:sp>
      <p:sp>
        <p:nvSpPr>
          <p:cNvPr id="5" name="Footer Placeholder 4">
            <a:extLst>
              <a:ext uri="{FF2B5EF4-FFF2-40B4-BE49-F238E27FC236}">
                <a16:creationId xmlns:a16="http://schemas.microsoft.com/office/drawing/2014/main" id="{C0174E4F-2327-F545-B624-F4AF4C6449D1}"/>
              </a:ext>
            </a:extLst>
          </p:cNvPr>
          <p:cNvSpPr>
            <a:spLocks noGrp="1"/>
          </p:cNvSpPr>
          <p:nvPr>
            <p:ph type="ftr" sz="quarter" idx="11"/>
          </p:nvPr>
        </p:nvSpPr>
        <p:spPr/>
        <p:txBody>
          <a:bodyPr/>
          <a:lstStyle/>
          <a:p>
            <a:r>
              <a:rPr lang="pt-BR"/>
              <a:t>SEP 0569 - Economia da Produção - 2021</a:t>
            </a:r>
          </a:p>
        </p:txBody>
      </p:sp>
      <p:sp>
        <p:nvSpPr>
          <p:cNvPr id="6" name="Slide Number Placeholder 5">
            <a:extLst>
              <a:ext uri="{FF2B5EF4-FFF2-40B4-BE49-F238E27FC236}">
                <a16:creationId xmlns:a16="http://schemas.microsoft.com/office/drawing/2014/main" id="{F3EC3041-99B9-6A4E-9AD3-E3318053E076}"/>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366551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24D72-3328-DB42-9F7B-8116AAF000BA}"/>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EB0B771E-6D54-DF49-97C4-6AF0B98136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F47C6182-926B-2F4A-9254-C1B04A2C6E84}"/>
              </a:ext>
            </a:extLst>
          </p:cNvPr>
          <p:cNvSpPr>
            <a:spLocks noGrp="1"/>
          </p:cNvSpPr>
          <p:nvPr>
            <p:ph type="dt" sz="half" idx="10"/>
          </p:nvPr>
        </p:nvSpPr>
        <p:spPr/>
        <p:txBody>
          <a:bodyPr/>
          <a:lstStyle/>
          <a:p>
            <a:fld id="{84C7AD27-FE6F-EA46-B04B-E51DFDF1A6A2}" type="datetime1">
              <a:rPr lang="en-US" smtClean="0"/>
              <a:t>4/27/22</a:t>
            </a:fld>
            <a:endParaRPr lang="pt-BR"/>
          </a:p>
        </p:txBody>
      </p:sp>
      <p:sp>
        <p:nvSpPr>
          <p:cNvPr id="5" name="Footer Placeholder 4">
            <a:extLst>
              <a:ext uri="{FF2B5EF4-FFF2-40B4-BE49-F238E27FC236}">
                <a16:creationId xmlns:a16="http://schemas.microsoft.com/office/drawing/2014/main" id="{111DFB02-2EEE-844E-8F78-68C36A74CD0C}"/>
              </a:ext>
            </a:extLst>
          </p:cNvPr>
          <p:cNvSpPr>
            <a:spLocks noGrp="1"/>
          </p:cNvSpPr>
          <p:nvPr>
            <p:ph type="ftr" sz="quarter" idx="11"/>
          </p:nvPr>
        </p:nvSpPr>
        <p:spPr/>
        <p:txBody>
          <a:bodyPr/>
          <a:lstStyle/>
          <a:p>
            <a:r>
              <a:rPr lang="pt-BR"/>
              <a:t>SEP 0569 - Economia da Produção - 2021</a:t>
            </a:r>
          </a:p>
        </p:txBody>
      </p:sp>
      <p:sp>
        <p:nvSpPr>
          <p:cNvPr id="6" name="Slide Number Placeholder 5">
            <a:extLst>
              <a:ext uri="{FF2B5EF4-FFF2-40B4-BE49-F238E27FC236}">
                <a16:creationId xmlns:a16="http://schemas.microsoft.com/office/drawing/2014/main" id="{9576B35F-5CFE-004A-8676-4864CC7AF13D}"/>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152788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BF337-CC91-3A4A-98B0-E5E1AE0517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015F1D90-1768-D440-A6F2-FEF23D2F3A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0E034E-1EF3-B646-B838-4E181D247F4D}"/>
              </a:ext>
            </a:extLst>
          </p:cNvPr>
          <p:cNvSpPr>
            <a:spLocks noGrp="1"/>
          </p:cNvSpPr>
          <p:nvPr>
            <p:ph type="dt" sz="half" idx="10"/>
          </p:nvPr>
        </p:nvSpPr>
        <p:spPr/>
        <p:txBody>
          <a:bodyPr/>
          <a:lstStyle/>
          <a:p>
            <a:fld id="{FACA50C7-133C-944E-BE8B-61A6DF792384}" type="datetime1">
              <a:rPr lang="en-US" smtClean="0"/>
              <a:t>4/27/22</a:t>
            </a:fld>
            <a:endParaRPr lang="pt-BR"/>
          </a:p>
        </p:txBody>
      </p:sp>
      <p:sp>
        <p:nvSpPr>
          <p:cNvPr id="5" name="Footer Placeholder 4">
            <a:extLst>
              <a:ext uri="{FF2B5EF4-FFF2-40B4-BE49-F238E27FC236}">
                <a16:creationId xmlns:a16="http://schemas.microsoft.com/office/drawing/2014/main" id="{C60367B0-9079-7B43-B66D-92C6B2A6A75A}"/>
              </a:ext>
            </a:extLst>
          </p:cNvPr>
          <p:cNvSpPr>
            <a:spLocks noGrp="1"/>
          </p:cNvSpPr>
          <p:nvPr>
            <p:ph type="ftr" sz="quarter" idx="11"/>
          </p:nvPr>
        </p:nvSpPr>
        <p:spPr/>
        <p:txBody>
          <a:bodyPr/>
          <a:lstStyle/>
          <a:p>
            <a:r>
              <a:rPr lang="pt-BR"/>
              <a:t>SEP 0569 - Economia da Produção - 2021</a:t>
            </a:r>
          </a:p>
        </p:txBody>
      </p:sp>
      <p:sp>
        <p:nvSpPr>
          <p:cNvPr id="6" name="Slide Number Placeholder 5">
            <a:extLst>
              <a:ext uri="{FF2B5EF4-FFF2-40B4-BE49-F238E27FC236}">
                <a16:creationId xmlns:a16="http://schemas.microsoft.com/office/drawing/2014/main" id="{EC3A38B9-9B85-9846-B27E-9DBA15DB5D92}"/>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278064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753C-ADB1-B645-B6B4-CE23A3280676}"/>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105A2345-A23E-AE48-9823-A8328B576E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97E0C2BB-9D52-694F-89A5-260B4C1EC3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FA9B8D82-96F5-0048-A400-CBF4324697CF}"/>
              </a:ext>
            </a:extLst>
          </p:cNvPr>
          <p:cNvSpPr>
            <a:spLocks noGrp="1"/>
          </p:cNvSpPr>
          <p:nvPr>
            <p:ph type="dt" sz="half" idx="10"/>
          </p:nvPr>
        </p:nvSpPr>
        <p:spPr/>
        <p:txBody>
          <a:bodyPr/>
          <a:lstStyle/>
          <a:p>
            <a:fld id="{8CF50FAD-537D-764C-B553-3DDDD3F56664}" type="datetime1">
              <a:rPr lang="en-US" smtClean="0"/>
              <a:t>4/27/22</a:t>
            </a:fld>
            <a:endParaRPr lang="pt-BR"/>
          </a:p>
        </p:txBody>
      </p:sp>
      <p:sp>
        <p:nvSpPr>
          <p:cNvPr id="6" name="Footer Placeholder 5">
            <a:extLst>
              <a:ext uri="{FF2B5EF4-FFF2-40B4-BE49-F238E27FC236}">
                <a16:creationId xmlns:a16="http://schemas.microsoft.com/office/drawing/2014/main" id="{88786BF7-C191-3343-8596-87ADB7A8A8F8}"/>
              </a:ext>
            </a:extLst>
          </p:cNvPr>
          <p:cNvSpPr>
            <a:spLocks noGrp="1"/>
          </p:cNvSpPr>
          <p:nvPr>
            <p:ph type="ftr" sz="quarter" idx="11"/>
          </p:nvPr>
        </p:nvSpPr>
        <p:spPr/>
        <p:txBody>
          <a:bodyPr/>
          <a:lstStyle/>
          <a:p>
            <a:r>
              <a:rPr lang="pt-BR"/>
              <a:t>SEP 0569 - Economia da Produção - 2021</a:t>
            </a:r>
          </a:p>
        </p:txBody>
      </p:sp>
      <p:sp>
        <p:nvSpPr>
          <p:cNvPr id="7" name="Slide Number Placeholder 6">
            <a:extLst>
              <a:ext uri="{FF2B5EF4-FFF2-40B4-BE49-F238E27FC236}">
                <a16:creationId xmlns:a16="http://schemas.microsoft.com/office/drawing/2014/main" id="{97650E41-6E2D-A348-B64D-F6FAF27F3DBF}"/>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126864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25EE9-7CAB-8748-9F0E-5CCB2E88049C}"/>
              </a:ext>
            </a:extLst>
          </p:cNvPr>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DE7084FA-B28C-424C-A7C9-DABE16BD00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8F20BB-ACFA-984D-8E1B-8ACBBF0D6F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15EE590F-7C5E-F34F-95FC-0E92F7DE62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E996FE-35DA-254E-A19A-AB0905029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ED4F57DB-3F5B-1746-AB7F-FC61171E4981}"/>
              </a:ext>
            </a:extLst>
          </p:cNvPr>
          <p:cNvSpPr>
            <a:spLocks noGrp="1"/>
          </p:cNvSpPr>
          <p:nvPr>
            <p:ph type="dt" sz="half" idx="10"/>
          </p:nvPr>
        </p:nvSpPr>
        <p:spPr/>
        <p:txBody>
          <a:bodyPr/>
          <a:lstStyle/>
          <a:p>
            <a:fld id="{2B27DB93-20EA-9E44-9B91-EB785989A080}" type="datetime1">
              <a:rPr lang="en-US" smtClean="0"/>
              <a:t>4/27/22</a:t>
            </a:fld>
            <a:endParaRPr lang="pt-BR"/>
          </a:p>
        </p:txBody>
      </p:sp>
      <p:sp>
        <p:nvSpPr>
          <p:cNvPr id="8" name="Footer Placeholder 7">
            <a:extLst>
              <a:ext uri="{FF2B5EF4-FFF2-40B4-BE49-F238E27FC236}">
                <a16:creationId xmlns:a16="http://schemas.microsoft.com/office/drawing/2014/main" id="{19A34E1D-580C-2C4F-A1C6-14D10DC89317}"/>
              </a:ext>
            </a:extLst>
          </p:cNvPr>
          <p:cNvSpPr>
            <a:spLocks noGrp="1"/>
          </p:cNvSpPr>
          <p:nvPr>
            <p:ph type="ftr" sz="quarter" idx="11"/>
          </p:nvPr>
        </p:nvSpPr>
        <p:spPr/>
        <p:txBody>
          <a:bodyPr/>
          <a:lstStyle/>
          <a:p>
            <a:r>
              <a:rPr lang="pt-BR"/>
              <a:t>SEP 0569 - Economia da Produção - 2021</a:t>
            </a:r>
          </a:p>
        </p:txBody>
      </p:sp>
      <p:sp>
        <p:nvSpPr>
          <p:cNvPr id="9" name="Slide Number Placeholder 8">
            <a:extLst>
              <a:ext uri="{FF2B5EF4-FFF2-40B4-BE49-F238E27FC236}">
                <a16:creationId xmlns:a16="http://schemas.microsoft.com/office/drawing/2014/main" id="{56DD3191-8AAF-5A4F-A705-A774F9516634}"/>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138022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CD16F-E4AE-0740-9658-C78E51C70666}"/>
              </a:ext>
            </a:extLst>
          </p:cNvPr>
          <p:cNvSpPr>
            <a:spLocks noGrp="1"/>
          </p:cNvSpPr>
          <p:nvPr>
            <p:ph type="title"/>
          </p:nvPr>
        </p:nvSpPr>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4D9CDB1D-96E8-B847-BE29-890CA04621BA}"/>
              </a:ext>
            </a:extLst>
          </p:cNvPr>
          <p:cNvSpPr>
            <a:spLocks noGrp="1"/>
          </p:cNvSpPr>
          <p:nvPr>
            <p:ph type="dt" sz="half" idx="10"/>
          </p:nvPr>
        </p:nvSpPr>
        <p:spPr/>
        <p:txBody>
          <a:bodyPr/>
          <a:lstStyle/>
          <a:p>
            <a:fld id="{6A536616-0CFD-F543-A753-623E6B78889F}" type="datetime1">
              <a:rPr lang="en-US" smtClean="0"/>
              <a:t>4/27/22</a:t>
            </a:fld>
            <a:endParaRPr lang="pt-BR"/>
          </a:p>
        </p:txBody>
      </p:sp>
      <p:sp>
        <p:nvSpPr>
          <p:cNvPr id="4" name="Footer Placeholder 3">
            <a:extLst>
              <a:ext uri="{FF2B5EF4-FFF2-40B4-BE49-F238E27FC236}">
                <a16:creationId xmlns:a16="http://schemas.microsoft.com/office/drawing/2014/main" id="{B91BD5DD-2B66-0F45-BA8B-F42DFED6F5AC}"/>
              </a:ext>
            </a:extLst>
          </p:cNvPr>
          <p:cNvSpPr>
            <a:spLocks noGrp="1"/>
          </p:cNvSpPr>
          <p:nvPr>
            <p:ph type="ftr" sz="quarter" idx="11"/>
          </p:nvPr>
        </p:nvSpPr>
        <p:spPr/>
        <p:txBody>
          <a:bodyPr/>
          <a:lstStyle/>
          <a:p>
            <a:r>
              <a:rPr lang="pt-BR"/>
              <a:t>SEP 0569 - Economia da Produção - 2021</a:t>
            </a:r>
          </a:p>
        </p:txBody>
      </p:sp>
      <p:sp>
        <p:nvSpPr>
          <p:cNvPr id="5" name="Slide Number Placeholder 4">
            <a:extLst>
              <a:ext uri="{FF2B5EF4-FFF2-40B4-BE49-F238E27FC236}">
                <a16:creationId xmlns:a16="http://schemas.microsoft.com/office/drawing/2014/main" id="{A7F0D32C-DCEC-464F-A28D-0C36983C0295}"/>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218889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4A05AB-17C4-0847-8C22-53D86A9D02D5}"/>
              </a:ext>
            </a:extLst>
          </p:cNvPr>
          <p:cNvSpPr>
            <a:spLocks noGrp="1"/>
          </p:cNvSpPr>
          <p:nvPr>
            <p:ph type="dt" sz="half" idx="10"/>
          </p:nvPr>
        </p:nvSpPr>
        <p:spPr/>
        <p:txBody>
          <a:bodyPr/>
          <a:lstStyle/>
          <a:p>
            <a:fld id="{A4E6E59A-D77F-AA42-B927-02DC1F655BEA}" type="datetime1">
              <a:rPr lang="en-US" smtClean="0"/>
              <a:t>4/27/22</a:t>
            </a:fld>
            <a:endParaRPr lang="pt-BR"/>
          </a:p>
        </p:txBody>
      </p:sp>
      <p:sp>
        <p:nvSpPr>
          <p:cNvPr id="3" name="Footer Placeholder 2">
            <a:extLst>
              <a:ext uri="{FF2B5EF4-FFF2-40B4-BE49-F238E27FC236}">
                <a16:creationId xmlns:a16="http://schemas.microsoft.com/office/drawing/2014/main" id="{943E1D92-670B-D14E-A50E-0A8420C45610}"/>
              </a:ext>
            </a:extLst>
          </p:cNvPr>
          <p:cNvSpPr>
            <a:spLocks noGrp="1"/>
          </p:cNvSpPr>
          <p:nvPr>
            <p:ph type="ftr" sz="quarter" idx="11"/>
          </p:nvPr>
        </p:nvSpPr>
        <p:spPr/>
        <p:txBody>
          <a:bodyPr/>
          <a:lstStyle/>
          <a:p>
            <a:r>
              <a:rPr lang="pt-BR"/>
              <a:t>SEP 0569 - Economia da Produção - 2021</a:t>
            </a:r>
          </a:p>
        </p:txBody>
      </p:sp>
      <p:sp>
        <p:nvSpPr>
          <p:cNvPr id="4" name="Slide Number Placeholder 3">
            <a:extLst>
              <a:ext uri="{FF2B5EF4-FFF2-40B4-BE49-F238E27FC236}">
                <a16:creationId xmlns:a16="http://schemas.microsoft.com/office/drawing/2014/main" id="{EA121051-7095-8E43-ACB7-E24A077F89AC}"/>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351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6D1B7-4317-1D4E-B3CE-AB5F58BAC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8C9661D8-66DB-9F4B-9E96-FA54A79D59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D5155D76-B5D2-E847-9D32-25B50955A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F2A1A6-689F-2746-BE59-BEAA34C267FF}"/>
              </a:ext>
            </a:extLst>
          </p:cNvPr>
          <p:cNvSpPr>
            <a:spLocks noGrp="1"/>
          </p:cNvSpPr>
          <p:nvPr>
            <p:ph type="dt" sz="half" idx="10"/>
          </p:nvPr>
        </p:nvSpPr>
        <p:spPr/>
        <p:txBody>
          <a:bodyPr/>
          <a:lstStyle/>
          <a:p>
            <a:fld id="{DBBC0A30-B880-A349-9CA1-EA5861AA67BA}" type="datetime1">
              <a:rPr lang="en-US" smtClean="0"/>
              <a:t>4/27/22</a:t>
            </a:fld>
            <a:endParaRPr lang="pt-BR"/>
          </a:p>
        </p:txBody>
      </p:sp>
      <p:sp>
        <p:nvSpPr>
          <p:cNvPr id="6" name="Footer Placeholder 5">
            <a:extLst>
              <a:ext uri="{FF2B5EF4-FFF2-40B4-BE49-F238E27FC236}">
                <a16:creationId xmlns:a16="http://schemas.microsoft.com/office/drawing/2014/main" id="{FEB2BCCB-EFF2-D848-9E2F-38B24A7DF710}"/>
              </a:ext>
            </a:extLst>
          </p:cNvPr>
          <p:cNvSpPr>
            <a:spLocks noGrp="1"/>
          </p:cNvSpPr>
          <p:nvPr>
            <p:ph type="ftr" sz="quarter" idx="11"/>
          </p:nvPr>
        </p:nvSpPr>
        <p:spPr/>
        <p:txBody>
          <a:bodyPr/>
          <a:lstStyle/>
          <a:p>
            <a:r>
              <a:rPr lang="pt-BR"/>
              <a:t>SEP 0569 - Economia da Produção - 2021</a:t>
            </a:r>
          </a:p>
        </p:txBody>
      </p:sp>
      <p:sp>
        <p:nvSpPr>
          <p:cNvPr id="7" name="Slide Number Placeholder 6">
            <a:extLst>
              <a:ext uri="{FF2B5EF4-FFF2-40B4-BE49-F238E27FC236}">
                <a16:creationId xmlns:a16="http://schemas.microsoft.com/office/drawing/2014/main" id="{BAD1305A-4995-2242-891E-35DDF1299E57}"/>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99734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E4DD-61B3-8540-B96C-EE072EC82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D2ABD089-195E-EC4C-AA90-79FBF9F71D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ECEC6841-FC1F-7B4E-B7CF-A09DE5FCF8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9CA65-0651-ED40-99C9-98F2DCC96C48}"/>
              </a:ext>
            </a:extLst>
          </p:cNvPr>
          <p:cNvSpPr>
            <a:spLocks noGrp="1"/>
          </p:cNvSpPr>
          <p:nvPr>
            <p:ph type="dt" sz="half" idx="10"/>
          </p:nvPr>
        </p:nvSpPr>
        <p:spPr/>
        <p:txBody>
          <a:bodyPr/>
          <a:lstStyle/>
          <a:p>
            <a:fld id="{23D65C0D-BEBC-B540-B3BD-08676B6A4B27}" type="datetime1">
              <a:rPr lang="en-US" smtClean="0"/>
              <a:t>4/27/22</a:t>
            </a:fld>
            <a:endParaRPr lang="pt-BR"/>
          </a:p>
        </p:txBody>
      </p:sp>
      <p:sp>
        <p:nvSpPr>
          <p:cNvPr id="6" name="Footer Placeholder 5">
            <a:extLst>
              <a:ext uri="{FF2B5EF4-FFF2-40B4-BE49-F238E27FC236}">
                <a16:creationId xmlns:a16="http://schemas.microsoft.com/office/drawing/2014/main" id="{835F8581-730F-5644-B7D2-7F56112369F9}"/>
              </a:ext>
            </a:extLst>
          </p:cNvPr>
          <p:cNvSpPr>
            <a:spLocks noGrp="1"/>
          </p:cNvSpPr>
          <p:nvPr>
            <p:ph type="ftr" sz="quarter" idx="11"/>
          </p:nvPr>
        </p:nvSpPr>
        <p:spPr/>
        <p:txBody>
          <a:bodyPr/>
          <a:lstStyle/>
          <a:p>
            <a:r>
              <a:rPr lang="pt-BR"/>
              <a:t>SEP 0569 - Economia da Produção - 2021</a:t>
            </a:r>
          </a:p>
        </p:txBody>
      </p:sp>
      <p:sp>
        <p:nvSpPr>
          <p:cNvPr id="7" name="Slide Number Placeholder 6">
            <a:extLst>
              <a:ext uri="{FF2B5EF4-FFF2-40B4-BE49-F238E27FC236}">
                <a16:creationId xmlns:a16="http://schemas.microsoft.com/office/drawing/2014/main" id="{24802EB2-CA4F-A845-8F16-582641E941D0}"/>
              </a:ext>
            </a:extLst>
          </p:cNvPr>
          <p:cNvSpPr>
            <a:spLocks noGrp="1"/>
          </p:cNvSpPr>
          <p:nvPr>
            <p:ph type="sldNum" sz="quarter" idx="12"/>
          </p:nvPr>
        </p:nvSpPr>
        <p:spPr/>
        <p:txBody>
          <a:bodyPr/>
          <a:lstStyle/>
          <a:p>
            <a:fld id="{0F25CF66-3E13-FD45-AF58-1351C3A2A84C}" type="slidenum">
              <a:rPr lang="pt-BR" smtClean="0"/>
              <a:t>‹nº›</a:t>
            </a:fld>
            <a:endParaRPr lang="pt-BR"/>
          </a:p>
        </p:txBody>
      </p:sp>
    </p:spTree>
    <p:extLst>
      <p:ext uri="{BB962C8B-B14F-4D97-AF65-F5344CB8AC3E}">
        <p14:creationId xmlns:p14="http://schemas.microsoft.com/office/powerpoint/2010/main" val="194847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A44F40-7BE9-BD4B-BD1A-7DA4B63EA6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a:extLst>
              <a:ext uri="{FF2B5EF4-FFF2-40B4-BE49-F238E27FC236}">
                <a16:creationId xmlns:a16="http://schemas.microsoft.com/office/drawing/2014/main" id="{D6B3ABC3-07DB-F745-8369-450CD0426A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102CC190-8F8A-274D-A487-96FC11A1FF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D1F5D-8B50-F546-BFAB-1B7F426E0CBF}" type="datetime1">
              <a:rPr lang="en-US" smtClean="0"/>
              <a:t>4/27/22</a:t>
            </a:fld>
            <a:endParaRPr lang="pt-BR"/>
          </a:p>
        </p:txBody>
      </p:sp>
      <p:sp>
        <p:nvSpPr>
          <p:cNvPr id="5" name="Footer Placeholder 4">
            <a:extLst>
              <a:ext uri="{FF2B5EF4-FFF2-40B4-BE49-F238E27FC236}">
                <a16:creationId xmlns:a16="http://schemas.microsoft.com/office/drawing/2014/main" id="{3BFC0332-4C89-CE42-B3F5-721C7D35CF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a:t>SEP 0569 - Economia da Produção - 2021</a:t>
            </a:r>
          </a:p>
        </p:txBody>
      </p:sp>
      <p:sp>
        <p:nvSpPr>
          <p:cNvPr id="6" name="Slide Number Placeholder 5">
            <a:extLst>
              <a:ext uri="{FF2B5EF4-FFF2-40B4-BE49-F238E27FC236}">
                <a16:creationId xmlns:a16="http://schemas.microsoft.com/office/drawing/2014/main" id="{0DF95112-71C3-ED4E-B28E-DFAFC6835E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5CF66-3E13-FD45-AF58-1351C3A2A84C}" type="slidenum">
              <a:rPr lang="pt-BR" smtClean="0"/>
              <a:t>‹nº›</a:t>
            </a:fld>
            <a:endParaRPr lang="pt-BR"/>
          </a:p>
        </p:txBody>
      </p:sp>
    </p:spTree>
    <p:extLst>
      <p:ext uri="{BB962C8B-B14F-4D97-AF65-F5344CB8AC3E}">
        <p14:creationId xmlns:p14="http://schemas.microsoft.com/office/powerpoint/2010/main" val="1528254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Freeform: Shape 2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Freeform: Shape 2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E7F0E9-AE2B-2647-97DD-5743BF2A1609}"/>
              </a:ext>
            </a:extLst>
          </p:cNvPr>
          <p:cNvSpPr>
            <a:spLocks noGrp="1"/>
          </p:cNvSpPr>
          <p:nvPr>
            <p:ph type="ctrTitle"/>
          </p:nvPr>
        </p:nvSpPr>
        <p:spPr>
          <a:xfrm>
            <a:off x="1524000" y="1696689"/>
            <a:ext cx="9144000" cy="2764028"/>
          </a:xfrm>
        </p:spPr>
        <p:txBody>
          <a:bodyPr vert="horz" lIns="91440" tIns="45720" rIns="91440" bIns="45720" rtlCol="0" anchor="ctr">
            <a:normAutofit/>
          </a:bodyPr>
          <a:lstStyle/>
          <a:p>
            <a:r>
              <a:rPr lang="en-US" sz="6100" kern="1200" dirty="0">
                <a:solidFill>
                  <a:schemeClr val="tx1"/>
                </a:solidFill>
                <a:latin typeface="Abadi" panose="020B0604020104020204" pitchFamily="34" charset="0"/>
              </a:rPr>
              <a:t>ANÁLISE DE DEMONSTRAÇĀO FINANCEIRA E CONTÁBIL</a:t>
            </a:r>
          </a:p>
        </p:txBody>
      </p:sp>
      <p:sp>
        <p:nvSpPr>
          <p:cNvPr id="3" name="Subtitle 2">
            <a:extLst>
              <a:ext uri="{FF2B5EF4-FFF2-40B4-BE49-F238E27FC236}">
                <a16:creationId xmlns:a16="http://schemas.microsoft.com/office/drawing/2014/main" id="{7023FAB9-3667-5A4E-9167-4E48276ED406}"/>
              </a:ext>
            </a:extLst>
          </p:cNvPr>
          <p:cNvSpPr>
            <a:spLocks noGrp="1"/>
          </p:cNvSpPr>
          <p:nvPr>
            <p:ph type="subTitle" idx="1"/>
          </p:nvPr>
        </p:nvSpPr>
        <p:spPr>
          <a:xfrm>
            <a:off x="1966912" y="5645150"/>
            <a:ext cx="8258176" cy="631825"/>
          </a:xfrm>
        </p:spPr>
        <p:txBody>
          <a:bodyPr vert="horz" lIns="91440" tIns="45720" rIns="91440" bIns="45720" rtlCol="0" anchor="ctr">
            <a:normAutofit fontScale="62500" lnSpcReduction="20000"/>
          </a:bodyPr>
          <a:lstStyle/>
          <a:p>
            <a:r>
              <a:rPr lang="en-US" sz="2800" dirty="0">
                <a:latin typeface="Abadi Extra Light" panose="020B0604020104020204" pitchFamily="34" charset="0"/>
              </a:rPr>
              <a:t>GUILHERME ROIZ</a:t>
            </a:r>
            <a:endParaRPr lang="en-US" sz="2800" kern="1200" dirty="0">
              <a:solidFill>
                <a:schemeClr val="tx1"/>
              </a:solidFill>
              <a:latin typeface="Abadi Extra Light" panose="020B0604020104020204" pitchFamily="34" charset="0"/>
            </a:endParaRPr>
          </a:p>
          <a:p>
            <a:r>
              <a:rPr lang="en-US" sz="2800" kern="1200" dirty="0">
                <a:solidFill>
                  <a:schemeClr val="tx1"/>
                </a:solidFill>
                <a:latin typeface="Abadi Extra Light" panose="020B0604020104020204" pitchFamily="34" charset="0"/>
              </a:rPr>
              <a:t>KAROLINE ARGUELHO DA SILVA</a:t>
            </a:r>
          </a:p>
        </p:txBody>
      </p:sp>
      <p:sp>
        <p:nvSpPr>
          <p:cNvPr id="28" name="Rectangle 2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97CE4DD9-6588-A34D-AF91-8DF905AACA94}"/>
              </a:ext>
            </a:extLst>
          </p:cNvPr>
          <p:cNvSpPr>
            <a:spLocks noGrp="1"/>
          </p:cNvSpPr>
          <p:nvPr>
            <p:ph type="sldNum" sz="quarter" idx="12"/>
          </p:nvPr>
        </p:nvSpPr>
        <p:spPr>
          <a:xfrm>
            <a:off x="10489019" y="6356350"/>
            <a:ext cx="1268818" cy="365125"/>
          </a:xfrm>
        </p:spPr>
        <p:txBody>
          <a:bodyPr vert="horz" lIns="91440" tIns="45720" rIns="91440" bIns="45720" rtlCol="0" anchor="ctr">
            <a:normAutofit/>
          </a:bodyPr>
          <a:lstStyle/>
          <a:p>
            <a:pPr>
              <a:spcAft>
                <a:spcPts val="600"/>
              </a:spcAft>
            </a:pPr>
            <a:fld id="{0F25CF66-3E13-FD45-AF58-1351C3A2A84C}" type="slidenum">
              <a:rPr lang="en-US">
                <a:solidFill>
                  <a:schemeClr val="tx1">
                    <a:lumMod val="50000"/>
                    <a:lumOff val="50000"/>
                  </a:schemeClr>
                </a:solidFill>
              </a:rPr>
              <a:pPr>
                <a:spcAft>
                  <a:spcPts val="600"/>
                </a:spcAft>
              </a:pPr>
              <a:t>2</a:t>
            </a:fld>
            <a:endParaRPr lang="en-US">
              <a:solidFill>
                <a:schemeClr val="tx1">
                  <a:lumMod val="50000"/>
                  <a:lumOff val="50000"/>
                </a:schemeClr>
              </a:solidFill>
            </a:endParaRPr>
          </a:p>
        </p:txBody>
      </p:sp>
      <p:pic>
        <p:nvPicPr>
          <p:cNvPr id="17" name="Picture 16" descr="Logo&#10;&#10;Description automatically generated">
            <a:extLst>
              <a:ext uri="{FF2B5EF4-FFF2-40B4-BE49-F238E27FC236}">
                <a16:creationId xmlns:a16="http://schemas.microsoft.com/office/drawing/2014/main" id="{E13ADBE7-419F-6049-82D5-B8615323EC7B}"/>
              </a:ext>
            </a:extLst>
          </p:cNvPr>
          <p:cNvPicPr>
            <a:picLocks noChangeAspect="1"/>
          </p:cNvPicPr>
          <p:nvPr/>
        </p:nvPicPr>
        <p:blipFill>
          <a:blip r:embed="rId3"/>
          <a:stretch>
            <a:fillRect/>
          </a:stretch>
        </p:blipFill>
        <p:spPr>
          <a:xfrm>
            <a:off x="11017770" y="-1"/>
            <a:ext cx="1147546" cy="1004103"/>
          </a:xfrm>
          <a:prstGeom prst="rect">
            <a:avLst/>
          </a:prstGeom>
        </p:spPr>
      </p:pic>
      <p:sp>
        <p:nvSpPr>
          <p:cNvPr id="7" name="TextBox 6">
            <a:extLst>
              <a:ext uri="{FF2B5EF4-FFF2-40B4-BE49-F238E27FC236}">
                <a16:creationId xmlns:a16="http://schemas.microsoft.com/office/drawing/2014/main" id="{2575188B-CF88-1449-ACDC-F3F6F4A84755}"/>
              </a:ext>
            </a:extLst>
          </p:cNvPr>
          <p:cNvSpPr txBox="1"/>
          <p:nvPr/>
        </p:nvSpPr>
        <p:spPr>
          <a:xfrm>
            <a:off x="3328571" y="540604"/>
            <a:ext cx="5611216" cy="907941"/>
          </a:xfrm>
          <a:prstGeom prst="rect">
            <a:avLst/>
          </a:prstGeom>
          <a:noFill/>
        </p:spPr>
        <p:txBody>
          <a:bodyPr wrap="none" rtlCol="0">
            <a:spAutoFit/>
          </a:bodyPr>
          <a:lstStyle/>
          <a:p>
            <a:pPr>
              <a:spcAft>
                <a:spcPts val="600"/>
              </a:spcAft>
            </a:pPr>
            <a:r>
              <a:rPr lang="pt-BR" sz="2800" dirty="0">
                <a:latin typeface="Abadi Extra Light" panose="020B0604020104020204" pitchFamily="34" charset="0"/>
              </a:rPr>
              <a:t>ECONOMIA DA PRODUÇÃO 1 – 2022</a:t>
            </a:r>
          </a:p>
          <a:p>
            <a:pPr algn="ctr">
              <a:spcAft>
                <a:spcPts val="600"/>
              </a:spcAft>
            </a:pPr>
            <a:r>
              <a:rPr lang="pt-BR" sz="2000" dirty="0">
                <a:latin typeface="Abadi Extra Light" panose="020B0604020104020204" pitchFamily="34" charset="0"/>
              </a:rPr>
              <a:t>Prof. Daisy </a:t>
            </a:r>
            <a:r>
              <a:rPr lang="pt-BR" sz="2000" dirty="0" err="1">
                <a:latin typeface="Abadi Extra Light" panose="020B0604020104020204" pitchFamily="34" charset="0"/>
              </a:rPr>
              <a:t>Rebelatto</a:t>
            </a:r>
            <a:r>
              <a:rPr lang="pt-BR" sz="2000" dirty="0">
                <a:latin typeface="Abadi Extra Light" panose="020B0604020104020204" pitchFamily="34" charset="0"/>
              </a:rPr>
              <a:t> </a:t>
            </a:r>
          </a:p>
        </p:txBody>
      </p:sp>
    </p:spTree>
    <p:extLst>
      <p:ext uri="{BB962C8B-B14F-4D97-AF65-F5344CB8AC3E}">
        <p14:creationId xmlns:p14="http://schemas.microsoft.com/office/powerpoint/2010/main" val="303246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graphicFrame>
        <p:nvGraphicFramePr>
          <p:cNvPr id="21" name="Table 4">
            <a:extLst>
              <a:ext uri="{FF2B5EF4-FFF2-40B4-BE49-F238E27FC236}">
                <a16:creationId xmlns:a16="http://schemas.microsoft.com/office/drawing/2014/main" id="{7F61DAF7-57A4-6142-9CE5-301036EFA12E}"/>
              </a:ext>
            </a:extLst>
          </p:cNvPr>
          <p:cNvGraphicFramePr>
            <a:graphicFrameLocks noGrp="1"/>
          </p:cNvGraphicFramePr>
          <p:nvPr>
            <p:ph idx="1"/>
            <p:extLst>
              <p:ext uri="{D42A27DB-BD31-4B8C-83A1-F6EECF244321}">
                <p14:modId xmlns:p14="http://schemas.microsoft.com/office/powerpoint/2010/main" val="2842935844"/>
              </p:ext>
            </p:extLst>
          </p:nvPr>
        </p:nvGraphicFramePr>
        <p:xfrm>
          <a:off x="2454110" y="1654584"/>
          <a:ext cx="7006442" cy="3653208"/>
        </p:xfrm>
        <a:graphic>
          <a:graphicData uri="http://schemas.openxmlformats.org/drawingml/2006/table">
            <a:tbl>
              <a:tblPr firstRow="1" bandRow="1">
                <a:tableStyleId>{7DF18680-E054-41AD-8BC1-D1AEF772440D}</a:tableStyleId>
              </a:tblPr>
              <a:tblGrid>
                <a:gridCol w="3503221">
                  <a:extLst>
                    <a:ext uri="{9D8B030D-6E8A-4147-A177-3AD203B41FA5}">
                      <a16:colId xmlns:a16="http://schemas.microsoft.com/office/drawing/2014/main" val="1329925768"/>
                    </a:ext>
                  </a:extLst>
                </a:gridCol>
                <a:gridCol w="3503221">
                  <a:extLst>
                    <a:ext uri="{9D8B030D-6E8A-4147-A177-3AD203B41FA5}">
                      <a16:colId xmlns:a16="http://schemas.microsoft.com/office/drawing/2014/main" val="2892225472"/>
                    </a:ext>
                  </a:extLst>
                </a:gridCol>
              </a:tblGrid>
              <a:tr h="546363">
                <a:tc>
                  <a:txBody>
                    <a:bodyPr/>
                    <a:lstStyle/>
                    <a:p>
                      <a:pPr algn="ctr"/>
                      <a:r>
                        <a:rPr lang="pt-BR" dirty="0"/>
                        <a:t>ATIVO</a:t>
                      </a:r>
                    </a:p>
                  </a:txBody>
                  <a:tcPr/>
                </a:tc>
                <a:tc>
                  <a:txBody>
                    <a:bodyPr/>
                    <a:lstStyle/>
                    <a:p>
                      <a:pPr algn="ctr"/>
                      <a:r>
                        <a:rPr lang="pt-BR" dirty="0"/>
                        <a:t>PASSIVO</a:t>
                      </a:r>
                    </a:p>
                  </a:txBody>
                  <a:tcPr/>
                </a:tc>
                <a:extLst>
                  <a:ext uri="{0D108BD9-81ED-4DB2-BD59-A6C34878D82A}">
                    <a16:rowId xmlns:a16="http://schemas.microsoft.com/office/drawing/2014/main" val="2942988298"/>
                  </a:ext>
                </a:extLst>
              </a:tr>
              <a:tr h="546363">
                <a:tc>
                  <a:txBody>
                    <a:bodyPr/>
                    <a:lstStyle/>
                    <a:p>
                      <a:r>
                        <a:rPr lang="pt-BR" dirty="0"/>
                        <a:t>ATIVO CIRCULANTE</a:t>
                      </a:r>
                    </a:p>
                  </a:txBody>
                  <a:tcPr/>
                </a:tc>
                <a:tc>
                  <a:txBody>
                    <a:bodyPr/>
                    <a:lstStyle/>
                    <a:p>
                      <a:r>
                        <a:rPr lang="pt-BR" dirty="0"/>
                        <a:t>PASSIVO CIRCULANTE</a:t>
                      </a:r>
                    </a:p>
                  </a:txBody>
                  <a:tcPr/>
                </a:tc>
                <a:extLst>
                  <a:ext uri="{0D108BD9-81ED-4DB2-BD59-A6C34878D82A}">
                    <a16:rowId xmlns:a16="http://schemas.microsoft.com/office/drawing/2014/main" val="4115039294"/>
                  </a:ext>
                </a:extLst>
              </a:tr>
              <a:tr h="546363">
                <a:tc>
                  <a:txBody>
                    <a:bodyPr/>
                    <a:lstStyle/>
                    <a:p>
                      <a:r>
                        <a:rPr lang="pt-BR" sz="1600" dirty="0"/>
                        <a:t>Realizável dentro de 12 meses </a:t>
                      </a:r>
                    </a:p>
                  </a:txBody>
                  <a:tcPr/>
                </a:tc>
                <a:tc>
                  <a:txBody>
                    <a:bodyPr/>
                    <a:lstStyle/>
                    <a:p>
                      <a:r>
                        <a:rPr lang="pt-BR" sz="1600" dirty="0"/>
                        <a:t>Exigível dentro de 12 meses </a:t>
                      </a:r>
                    </a:p>
                  </a:txBody>
                  <a:tcPr/>
                </a:tc>
                <a:extLst>
                  <a:ext uri="{0D108BD9-81ED-4DB2-BD59-A6C34878D82A}">
                    <a16:rowId xmlns:a16="http://schemas.microsoft.com/office/drawing/2014/main" val="609971598"/>
                  </a:ext>
                </a:extLst>
              </a:tr>
              <a:tr h="546363">
                <a:tc>
                  <a:txBody>
                    <a:bodyPr/>
                    <a:lstStyle/>
                    <a:p>
                      <a:r>
                        <a:rPr lang="pt-BR" dirty="0"/>
                        <a:t>ATIVO NĀO CIRCULANTE </a:t>
                      </a:r>
                    </a:p>
                  </a:txBody>
                  <a:tcPr/>
                </a:tc>
                <a:tc>
                  <a:txBody>
                    <a:bodyPr/>
                    <a:lstStyle/>
                    <a:p>
                      <a:r>
                        <a:rPr lang="pt-BR" dirty="0"/>
                        <a:t>PASSIVO NĀO CIRCULANTE</a:t>
                      </a:r>
                    </a:p>
                  </a:txBody>
                  <a:tcPr/>
                </a:tc>
                <a:extLst>
                  <a:ext uri="{0D108BD9-81ED-4DB2-BD59-A6C34878D82A}">
                    <a16:rowId xmlns:a16="http://schemas.microsoft.com/office/drawing/2014/main" val="692331108"/>
                  </a:ext>
                </a:extLst>
              </a:tr>
              <a:tr h="921393">
                <a:tc>
                  <a:txBody>
                    <a:bodyPr/>
                    <a:lstStyle/>
                    <a:p>
                      <a:r>
                        <a:rPr lang="pt-BR" sz="1600" dirty="0"/>
                        <a:t>Realizável após os 12 primeiros meses, ou que não se espera transformar em dinheiro</a:t>
                      </a:r>
                    </a:p>
                  </a:txBody>
                  <a:tcPr/>
                </a:tc>
                <a:tc>
                  <a:txBody>
                    <a:bodyPr/>
                    <a:lstStyle/>
                    <a:p>
                      <a:r>
                        <a:rPr lang="pt-BR" sz="1600" dirty="0"/>
                        <a:t>Exigível após os 12  primeiros meses</a:t>
                      </a:r>
                    </a:p>
                  </a:txBody>
                  <a:tcPr/>
                </a:tc>
                <a:extLst>
                  <a:ext uri="{0D108BD9-81ED-4DB2-BD59-A6C34878D82A}">
                    <a16:rowId xmlns:a16="http://schemas.microsoft.com/office/drawing/2014/main" val="3896834008"/>
                  </a:ext>
                </a:extLst>
              </a:tr>
              <a:tr h="546363">
                <a:tc>
                  <a:txBody>
                    <a:bodyPr/>
                    <a:lstStyle/>
                    <a:p>
                      <a:endParaRPr lang="pt-BR" dirty="0"/>
                    </a:p>
                  </a:txBody>
                  <a:tcPr/>
                </a:tc>
                <a:tc>
                  <a:txBody>
                    <a:bodyPr/>
                    <a:lstStyle/>
                    <a:p>
                      <a:r>
                        <a:rPr lang="pt-BR" b="1" dirty="0"/>
                        <a:t>PATRIMÔNIO LÍQUIDO</a:t>
                      </a:r>
                    </a:p>
                  </a:txBody>
                  <a:tcPr/>
                </a:tc>
                <a:extLst>
                  <a:ext uri="{0D108BD9-81ED-4DB2-BD59-A6C34878D82A}">
                    <a16:rowId xmlns:a16="http://schemas.microsoft.com/office/drawing/2014/main" val="76851730"/>
                  </a:ext>
                </a:extLst>
              </a:tr>
            </a:tbl>
          </a:graphicData>
        </a:graphic>
      </p:graphicFrame>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11</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23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12</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B4F865A0-5072-EB49-AF85-FA85B1C3819D}"/>
              </a:ext>
            </a:extLst>
          </p:cNvPr>
          <p:cNvSpPr/>
          <p:nvPr/>
        </p:nvSpPr>
        <p:spPr>
          <a:xfrm>
            <a:off x="3617409" y="1506880"/>
            <a:ext cx="2220686" cy="3040083"/>
          </a:xfrm>
          <a:prstGeom prst="rect">
            <a:avLst/>
          </a:prstGeom>
          <a:solidFill>
            <a:srgbClr val="00B050">
              <a:alpha val="3272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solidFill>
                <a:latin typeface="Abadi" panose="020B0604020104020204" pitchFamily="34" charset="0"/>
              </a:rPr>
              <a:t>Ativo</a:t>
            </a:r>
          </a:p>
        </p:txBody>
      </p:sp>
      <p:sp>
        <p:nvSpPr>
          <p:cNvPr id="7" name="Rectangle 6">
            <a:extLst>
              <a:ext uri="{FF2B5EF4-FFF2-40B4-BE49-F238E27FC236}">
                <a16:creationId xmlns:a16="http://schemas.microsoft.com/office/drawing/2014/main" id="{4CEFE43B-B842-9942-96A9-2B636FBC8BE7}"/>
              </a:ext>
            </a:extLst>
          </p:cNvPr>
          <p:cNvSpPr/>
          <p:nvPr/>
        </p:nvSpPr>
        <p:spPr>
          <a:xfrm>
            <a:off x="5964827" y="1506880"/>
            <a:ext cx="2085975" cy="2078553"/>
          </a:xfrm>
          <a:prstGeom prst="rect">
            <a:avLst/>
          </a:prstGeom>
          <a:solidFill>
            <a:srgbClr val="FF0000">
              <a:alpha val="5175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solidFill>
              </a:rPr>
              <a:t>Passivo</a:t>
            </a:r>
          </a:p>
        </p:txBody>
      </p:sp>
      <p:sp>
        <p:nvSpPr>
          <p:cNvPr id="12" name="Rectangle 11">
            <a:extLst>
              <a:ext uri="{FF2B5EF4-FFF2-40B4-BE49-F238E27FC236}">
                <a16:creationId xmlns:a16="http://schemas.microsoft.com/office/drawing/2014/main" id="{19C9F0F5-C9DC-384B-B6A1-C964438A79D5}"/>
              </a:ext>
            </a:extLst>
          </p:cNvPr>
          <p:cNvSpPr/>
          <p:nvPr/>
        </p:nvSpPr>
        <p:spPr>
          <a:xfrm>
            <a:off x="5964827" y="3787133"/>
            <a:ext cx="2085975" cy="759829"/>
          </a:xfrm>
          <a:prstGeom prst="rect">
            <a:avLst/>
          </a:prstGeom>
          <a:solidFill>
            <a:schemeClr val="accent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solidFill>
              </a:rPr>
              <a:t>PL</a:t>
            </a:r>
          </a:p>
        </p:txBody>
      </p:sp>
      <p:cxnSp>
        <p:nvCxnSpPr>
          <p:cNvPr id="24" name="Straight Connector 23">
            <a:extLst>
              <a:ext uri="{FF2B5EF4-FFF2-40B4-BE49-F238E27FC236}">
                <a16:creationId xmlns:a16="http://schemas.microsoft.com/office/drawing/2014/main" id="{B12A00EC-11E4-654E-AAFE-51CA333934BD}"/>
              </a:ext>
            </a:extLst>
          </p:cNvPr>
          <p:cNvCxnSpPr/>
          <p:nvPr/>
        </p:nvCxnSpPr>
        <p:spPr>
          <a:xfrm>
            <a:off x="4188414" y="4757009"/>
            <a:ext cx="1133475" cy="0"/>
          </a:xfrm>
          <a:prstGeom prst="line">
            <a:avLst/>
          </a:prstGeom>
          <a:ln w="3492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18D5BAE-78AE-9D4F-810C-FC42474CB27B}"/>
              </a:ext>
            </a:extLst>
          </p:cNvPr>
          <p:cNvCxnSpPr/>
          <p:nvPr/>
        </p:nvCxnSpPr>
        <p:spPr>
          <a:xfrm>
            <a:off x="6498226" y="4757009"/>
            <a:ext cx="1133475" cy="0"/>
          </a:xfrm>
          <a:prstGeom prst="line">
            <a:avLst/>
          </a:prstGeom>
          <a:ln w="3492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1EEED88E-95E3-3645-B2A9-85E183765118}"/>
              </a:ext>
            </a:extLst>
          </p:cNvPr>
          <p:cNvCxnSpPr/>
          <p:nvPr/>
        </p:nvCxnSpPr>
        <p:spPr>
          <a:xfrm>
            <a:off x="4750389" y="4757009"/>
            <a:ext cx="0" cy="385762"/>
          </a:xfrm>
          <a:prstGeom prst="line">
            <a:avLst/>
          </a:prstGeom>
          <a:ln w="3492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A9E0CCB6-D7DD-3341-9FF0-6C0D91EF681A}"/>
              </a:ext>
            </a:extLst>
          </p:cNvPr>
          <p:cNvCxnSpPr/>
          <p:nvPr/>
        </p:nvCxnSpPr>
        <p:spPr>
          <a:xfrm>
            <a:off x="7060202" y="4757009"/>
            <a:ext cx="0" cy="385762"/>
          </a:xfrm>
          <a:prstGeom prst="line">
            <a:avLst/>
          </a:prstGeom>
          <a:ln w="3492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D82AA23F-F6C5-B940-B552-FB96EE0DFD88}"/>
              </a:ext>
            </a:extLst>
          </p:cNvPr>
          <p:cNvCxnSpPr>
            <a:cxnSpLocks/>
          </p:cNvCxnSpPr>
          <p:nvPr/>
        </p:nvCxnSpPr>
        <p:spPr>
          <a:xfrm>
            <a:off x="4750389" y="5142771"/>
            <a:ext cx="2309813" cy="0"/>
          </a:xfrm>
          <a:prstGeom prst="line">
            <a:avLst/>
          </a:prstGeom>
          <a:ln w="34925"/>
        </p:spPr>
        <p:style>
          <a:lnRef idx="1">
            <a:schemeClr val="dk1"/>
          </a:lnRef>
          <a:fillRef idx="0">
            <a:schemeClr val="dk1"/>
          </a:fillRef>
          <a:effectRef idx="0">
            <a:schemeClr val="dk1"/>
          </a:effectRef>
          <a:fontRef idx="minor">
            <a:schemeClr val="tx1"/>
          </a:fontRef>
        </p:style>
      </p:cxnSp>
      <p:sp>
        <p:nvSpPr>
          <p:cNvPr id="31" name="Triangle 30">
            <a:extLst>
              <a:ext uri="{FF2B5EF4-FFF2-40B4-BE49-F238E27FC236}">
                <a16:creationId xmlns:a16="http://schemas.microsoft.com/office/drawing/2014/main" id="{FF3F7149-2937-EB43-B64B-3A3A80C7422A}"/>
              </a:ext>
            </a:extLst>
          </p:cNvPr>
          <p:cNvSpPr/>
          <p:nvPr/>
        </p:nvSpPr>
        <p:spPr>
          <a:xfrm>
            <a:off x="5431427" y="5158779"/>
            <a:ext cx="985837" cy="82867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800" dirty="0"/>
              <a:t>=</a:t>
            </a:r>
          </a:p>
        </p:txBody>
      </p:sp>
      <p:sp>
        <p:nvSpPr>
          <p:cNvPr id="32" name="TextBox 31">
            <a:extLst>
              <a:ext uri="{FF2B5EF4-FFF2-40B4-BE49-F238E27FC236}">
                <a16:creationId xmlns:a16="http://schemas.microsoft.com/office/drawing/2014/main" id="{78398CD5-580C-564F-89A7-D7087AF27883}"/>
              </a:ext>
            </a:extLst>
          </p:cNvPr>
          <p:cNvSpPr txBox="1"/>
          <p:nvPr/>
        </p:nvSpPr>
        <p:spPr>
          <a:xfrm>
            <a:off x="4307971" y="5467635"/>
            <a:ext cx="1247776" cy="584775"/>
          </a:xfrm>
          <a:prstGeom prst="rect">
            <a:avLst/>
          </a:prstGeom>
          <a:noFill/>
        </p:spPr>
        <p:txBody>
          <a:bodyPr wrap="square" rtlCol="0">
            <a:spAutoFit/>
          </a:bodyPr>
          <a:lstStyle/>
          <a:p>
            <a:r>
              <a:rPr lang="pt-BR" sz="3200" dirty="0">
                <a:latin typeface="Abadi" panose="020B0604020104020204" pitchFamily="34" charset="0"/>
              </a:rPr>
              <a:t>Ativo</a:t>
            </a:r>
          </a:p>
        </p:txBody>
      </p:sp>
      <p:sp>
        <p:nvSpPr>
          <p:cNvPr id="33" name="TextBox 32">
            <a:extLst>
              <a:ext uri="{FF2B5EF4-FFF2-40B4-BE49-F238E27FC236}">
                <a16:creationId xmlns:a16="http://schemas.microsoft.com/office/drawing/2014/main" id="{B5B2C5F1-8D5A-A443-9D41-D333FC46BE36}"/>
              </a:ext>
            </a:extLst>
          </p:cNvPr>
          <p:cNvSpPr txBox="1"/>
          <p:nvPr/>
        </p:nvSpPr>
        <p:spPr>
          <a:xfrm>
            <a:off x="6417264" y="5467635"/>
            <a:ext cx="3448044" cy="584775"/>
          </a:xfrm>
          <a:prstGeom prst="rect">
            <a:avLst/>
          </a:prstGeom>
          <a:noFill/>
        </p:spPr>
        <p:txBody>
          <a:bodyPr wrap="square" rtlCol="0">
            <a:spAutoFit/>
          </a:bodyPr>
          <a:lstStyle/>
          <a:p>
            <a:r>
              <a:rPr lang="pt-BR" sz="3200" dirty="0">
                <a:latin typeface="Abadi" panose="020B0604020104020204" pitchFamily="34" charset="0"/>
              </a:rPr>
              <a:t>Passivo + PL</a:t>
            </a:r>
          </a:p>
        </p:txBody>
      </p:sp>
    </p:spTree>
    <p:extLst>
      <p:ext uri="{BB962C8B-B14F-4D97-AF65-F5344CB8AC3E}">
        <p14:creationId xmlns:p14="http://schemas.microsoft.com/office/powerpoint/2010/main" val="4103739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13</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EE688CE4-C11F-C24D-BFAA-F08BB95F8135}"/>
              </a:ext>
            </a:extLst>
          </p:cNvPr>
          <p:cNvGraphicFramePr>
            <a:graphicFrameLocks noGrp="1"/>
          </p:cNvGraphicFramePr>
          <p:nvPr>
            <p:extLst>
              <p:ext uri="{D42A27DB-BD31-4B8C-83A1-F6EECF244321}">
                <p14:modId xmlns:p14="http://schemas.microsoft.com/office/powerpoint/2010/main" val="1768885496"/>
              </p:ext>
            </p:extLst>
          </p:nvPr>
        </p:nvGraphicFramePr>
        <p:xfrm>
          <a:off x="2258517" y="1184061"/>
          <a:ext cx="7674966" cy="5211352"/>
        </p:xfrm>
        <a:graphic>
          <a:graphicData uri="http://schemas.openxmlformats.org/drawingml/2006/table">
            <a:tbl>
              <a:tblPr/>
              <a:tblGrid>
                <a:gridCol w="2866958">
                  <a:extLst>
                    <a:ext uri="{9D8B030D-6E8A-4147-A177-3AD203B41FA5}">
                      <a16:colId xmlns:a16="http://schemas.microsoft.com/office/drawing/2014/main" val="3072414636"/>
                    </a:ext>
                  </a:extLst>
                </a:gridCol>
                <a:gridCol w="970525">
                  <a:extLst>
                    <a:ext uri="{9D8B030D-6E8A-4147-A177-3AD203B41FA5}">
                      <a16:colId xmlns:a16="http://schemas.microsoft.com/office/drawing/2014/main" val="2377245917"/>
                    </a:ext>
                  </a:extLst>
                </a:gridCol>
                <a:gridCol w="2866958">
                  <a:extLst>
                    <a:ext uri="{9D8B030D-6E8A-4147-A177-3AD203B41FA5}">
                      <a16:colId xmlns:a16="http://schemas.microsoft.com/office/drawing/2014/main" val="342014989"/>
                    </a:ext>
                  </a:extLst>
                </a:gridCol>
                <a:gridCol w="970525">
                  <a:extLst>
                    <a:ext uri="{9D8B030D-6E8A-4147-A177-3AD203B41FA5}">
                      <a16:colId xmlns:a16="http://schemas.microsoft.com/office/drawing/2014/main" val="3811471457"/>
                    </a:ext>
                  </a:extLst>
                </a:gridCol>
              </a:tblGrid>
              <a:tr h="476503">
                <a:tc gridSpan="4">
                  <a:txBody>
                    <a:bodyPr/>
                    <a:lstStyle/>
                    <a:p>
                      <a:pPr algn="ctr" fontAlgn="ctr"/>
                      <a:r>
                        <a:rPr lang="en-US" sz="1600" b="1" i="0" u="none" strike="noStrike" dirty="0">
                          <a:solidFill>
                            <a:srgbClr val="000000"/>
                          </a:solidFill>
                          <a:effectLst/>
                          <a:latin typeface="Calibri" panose="020F0502020204030204" pitchFamily="34" charset="0"/>
                        </a:rPr>
                        <a:t>BALANÇO PATRIMONIAL</a:t>
                      </a:r>
                    </a:p>
                  </a:txBody>
                  <a:tcPr marL="6383" marR="6383" marT="6383" marB="0" anchor="ctr">
                    <a:lnL>
                      <a:noFill/>
                    </a:lnL>
                    <a:lnR>
                      <a:noFill/>
                    </a:lnR>
                    <a:lnT>
                      <a:noFill/>
                    </a:lnT>
                    <a:lnB>
                      <a:noFill/>
                    </a:lnB>
                    <a:solidFill>
                      <a:srgbClr val="9BC2E6"/>
                    </a:solidFill>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3572080611"/>
                  </a:ext>
                </a:extLst>
              </a:tr>
              <a:tr h="476503">
                <a:tc gridSpan="2">
                  <a:txBody>
                    <a:bodyPr/>
                    <a:lstStyle/>
                    <a:p>
                      <a:pPr algn="ctr" fontAlgn="ctr"/>
                      <a:r>
                        <a:rPr lang="en-US" sz="1600" b="1" i="0" u="none" strike="noStrike">
                          <a:solidFill>
                            <a:srgbClr val="000000"/>
                          </a:solidFill>
                          <a:effectLst/>
                          <a:latin typeface="Calibri" panose="020F0502020204030204" pitchFamily="34" charset="0"/>
                        </a:rPr>
                        <a:t>ATIVO</a:t>
                      </a:r>
                    </a:p>
                  </a:txBody>
                  <a:tcPr marL="6383" marR="6383" marT="6383" marB="0" anchor="ctr">
                    <a:lnL>
                      <a:noFill/>
                    </a:lnL>
                    <a:lnR w="6350" cap="flat" cmpd="sng" algn="ctr">
                      <a:solidFill>
                        <a:srgbClr val="000000"/>
                      </a:solidFill>
                      <a:prstDash val="solid"/>
                      <a:round/>
                      <a:headEnd type="none" w="med" len="med"/>
                      <a:tailEnd type="none" w="med" len="med"/>
                    </a:lnR>
                    <a:lnT>
                      <a:noFill/>
                    </a:lnT>
                    <a:lnB>
                      <a:noFill/>
                    </a:lnB>
                    <a:solidFill>
                      <a:srgbClr val="8EA9DB"/>
                    </a:solidFill>
                  </a:tcPr>
                </a:tc>
                <a:tc hMerge="1">
                  <a:txBody>
                    <a:bodyPr/>
                    <a:lstStyle/>
                    <a:p>
                      <a:endParaRPr lang="pt-BR"/>
                    </a:p>
                  </a:txBody>
                  <a:tcPr/>
                </a:tc>
                <a:tc gridSpan="2">
                  <a:txBody>
                    <a:bodyPr/>
                    <a:lstStyle/>
                    <a:p>
                      <a:pPr algn="ctr" fontAlgn="ctr"/>
                      <a:r>
                        <a:rPr lang="en-US" sz="1600" b="1" i="0" u="none" strike="noStrike" dirty="0">
                          <a:solidFill>
                            <a:srgbClr val="000000"/>
                          </a:solidFill>
                          <a:effectLst/>
                          <a:latin typeface="Calibri" panose="020F0502020204030204" pitchFamily="34" charset="0"/>
                        </a:rPr>
                        <a:t>PASSIVO</a:t>
                      </a:r>
                    </a:p>
                  </a:txBody>
                  <a:tcPr marL="6383" marR="6383" marT="6383" marB="0" anchor="ctr">
                    <a:lnL w="6350" cap="flat" cmpd="sng" algn="ctr">
                      <a:solidFill>
                        <a:srgbClr val="000000"/>
                      </a:solidFill>
                      <a:prstDash val="solid"/>
                      <a:round/>
                      <a:headEnd type="none" w="med" len="med"/>
                      <a:tailEnd type="none" w="med" len="med"/>
                    </a:lnL>
                    <a:lnR>
                      <a:noFill/>
                    </a:lnR>
                    <a:lnT>
                      <a:noFill/>
                    </a:lnT>
                    <a:lnB>
                      <a:noFill/>
                    </a:lnB>
                    <a:solidFill>
                      <a:srgbClr val="8EA9DB"/>
                    </a:solidFill>
                  </a:tcPr>
                </a:tc>
                <a:tc hMerge="1">
                  <a:txBody>
                    <a:bodyPr/>
                    <a:lstStyle/>
                    <a:p>
                      <a:endParaRPr lang="pt-BR"/>
                    </a:p>
                  </a:txBody>
                  <a:tcPr/>
                </a:tc>
                <a:extLst>
                  <a:ext uri="{0D108BD9-81ED-4DB2-BD59-A6C34878D82A}">
                    <a16:rowId xmlns:a16="http://schemas.microsoft.com/office/drawing/2014/main" val="147403343"/>
                  </a:ext>
                </a:extLst>
              </a:tr>
              <a:tr h="287888">
                <a:tc gridSpan="2">
                  <a:txBody>
                    <a:bodyPr/>
                    <a:lstStyle/>
                    <a:p>
                      <a:pPr algn="l" fontAlgn="ctr"/>
                      <a:r>
                        <a:rPr lang="en-US" sz="1600" b="1" i="0" u="none" strike="noStrike">
                          <a:solidFill>
                            <a:srgbClr val="000000"/>
                          </a:solidFill>
                          <a:effectLst/>
                          <a:latin typeface="Calibri" panose="020F0502020204030204" pitchFamily="34" charset="0"/>
                        </a:rPr>
                        <a:t>Ativo circulante</a:t>
                      </a:r>
                    </a:p>
                  </a:txBody>
                  <a:tcPr marL="6383" marR="6383" marT="6383" marB="0" anchor="ctr">
                    <a:lnL>
                      <a:noFill/>
                    </a:lnL>
                    <a:lnR w="6350" cap="flat" cmpd="sng" algn="ctr">
                      <a:solidFill>
                        <a:srgbClr val="000000"/>
                      </a:solidFill>
                      <a:prstDash val="solid"/>
                      <a:round/>
                      <a:headEnd type="none" w="med" len="med"/>
                      <a:tailEnd type="none" w="med" len="med"/>
                    </a:lnR>
                    <a:lnT>
                      <a:noFill/>
                    </a:lnT>
                    <a:lnB>
                      <a:noFill/>
                    </a:lnB>
                    <a:solidFill>
                      <a:srgbClr val="D9E1F2"/>
                    </a:solidFill>
                  </a:tcPr>
                </a:tc>
                <a:tc hMerge="1">
                  <a:txBody>
                    <a:bodyPr/>
                    <a:lstStyle/>
                    <a:p>
                      <a:endParaRPr lang="pt-BR"/>
                    </a:p>
                  </a:txBody>
                  <a:tcPr/>
                </a:tc>
                <a:tc gridSpan="2">
                  <a:txBody>
                    <a:bodyPr/>
                    <a:lstStyle/>
                    <a:p>
                      <a:pPr algn="l" fontAlgn="ctr"/>
                      <a:r>
                        <a:rPr lang="en-US" sz="1600" b="1" i="0" u="none" strike="noStrike">
                          <a:solidFill>
                            <a:srgbClr val="000000"/>
                          </a:solidFill>
                          <a:effectLst/>
                          <a:latin typeface="Calibri" panose="020F0502020204030204" pitchFamily="34" charset="0"/>
                        </a:rPr>
                        <a:t>Passivo circulante</a:t>
                      </a:r>
                    </a:p>
                  </a:txBody>
                  <a:tcPr marL="6383" marR="6383" marT="6383" marB="0" anchor="ctr">
                    <a:lnL w="6350" cap="flat" cmpd="sng" algn="ctr">
                      <a:solidFill>
                        <a:srgbClr val="000000"/>
                      </a:solidFill>
                      <a:prstDash val="solid"/>
                      <a:round/>
                      <a:headEnd type="none" w="med" len="med"/>
                      <a:tailEnd type="none" w="med" len="med"/>
                    </a:lnL>
                    <a:lnR>
                      <a:noFill/>
                    </a:lnR>
                    <a:lnT>
                      <a:noFill/>
                    </a:lnT>
                    <a:lnB>
                      <a:noFill/>
                    </a:lnB>
                    <a:solidFill>
                      <a:srgbClr val="D9E1F2"/>
                    </a:solidFill>
                  </a:tcPr>
                </a:tc>
                <a:tc hMerge="1">
                  <a:txBody>
                    <a:bodyPr/>
                    <a:lstStyle/>
                    <a:p>
                      <a:endParaRPr lang="pt-BR"/>
                    </a:p>
                  </a:txBody>
                  <a:tcPr/>
                </a:tc>
                <a:extLst>
                  <a:ext uri="{0D108BD9-81ED-4DB2-BD59-A6C34878D82A}">
                    <a16:rowId xmlns:a16="http://schemas.microsoft.com/office/drawing/2014/main" val="3261226954"/>
                  </a:ext>
                </a:extLst>
              </a:tr>
              <a:tr h="238252">
                <a:tc>
                  <a:txBody>
                    <a:bodyPr/>
                    <a:lstStyle/>
                    <a:p>
                      <a:pPr algn="l" fontAlgn="b"/>
                      <a:r>
                        <a:rPr lang="en-US" sz="1600" b="0" i="0" u="none" strike="noStrike">
                          <a:solidFill>
                            <a:srgbClr val="000000"/>
                          </a:solidFill>
                          <a:effectLst/>
                          <a:latin typeface="Calibri" panose="020F0502020204030204" pitchFamily="34" charset="0"/>
                        </a:rPr>
                        <a:t>Disponível</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500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Fornecedores</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400</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802316788"/>
                  </a:ext>
                </a:extLst>
              </a:tr>
              <a:tr h="238252">
                <a:tc>
                  <a:txBody>
                    <a:bodyPr/>
                    <a:lstStyle/>
                    <a:p>
                      <a:pPr algn="l" fontAlgn="b"/>
                      <a:r>
                        <a:rPr lang="en-US" sz="1600" b="0" i="0" u="none" strike="noStrike">
                          <a:solidFill>
                            <a:srgbClr val="000000"/>
                          </a:solidFill>
                          <a:effectLst/>
                          <a:latin typeface="Calibri" panose="020F0502020204030204" pitchFamily="34" charset="0"/>
                        </a:rPr>
                        <a:t>Adubos</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Salários</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200</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4100081974"/>
                  </a:ext>
                </a:extLst>
              </a:tr>
              <a:tr h="238252">
                <a:tc>
                  <a:txBody>
                    <a:bodyPr/>
                    <a:lstStyle/>
                    <a:p>
                      <a:pPr algn="l" fontAlgn="b"/>
                      <a:r>
                        <a:rPr lang="en-US" sz="1600" b="0" i="0" u="none" strike="noStrike">
                          <a:solidFill>
                            <a:srgbClr val="000000"/>
                          </a:solidFill>
                          <a:effectLst/>
                          <a:latin typeface="Calibri" panose="020F0502020204030204" pitchFamily="34" charset="0"/>
                        </a:rPr>
                        <a:t>Sementes</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1500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Impostos</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150</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330195286"/>
                  </a:ext>
                </a:extLst>
              </a:tr>
              <a:tr h="238252">
                <a:tc>
                  <a:txBody>
                    <a:bodyPr/>
                    <a:lstStyle/>
                    <a:p>
                      <a:pPr algn="l" fontAlgn="b"/>
                      <a:r>
                        <a:rPr lang="en-US" sz="1600" b="0" i="0" u="none" strike="noStrike">
                          <a:solidFill>
                            <a:srgbClr val="000000"/>
                          </a:solidFill>
                          <a:effectLst/>
                          <a:latin typeface="Calibri" panose="020F0502020204030204" pitchFamily="34" charset="0"/>
                        </a:rPr>
                        <a:t>Defensivos</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800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Financiamentos</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850</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2625050086"/>
                  </a:ext>
                </a:extLst>
              </a:tr>
              <a:tr h="238252">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1504367865"/>
                  </a:ext>
                </a:extLst>
              </a:tr>
              <a:tr h="287888">
                <a:tc gridSpan="2">
                  <a:txBody>
                    <a:bodyPr/>
                    <a:lstStyle/>
                    <a:p>
                      <a:pPr algn="l" fontAlgn="ctr"/>
                      <a:r>
                        <a:rPr lang="en-US" sz="1600" b="1" i="0" u="none" strike="noStrike">
                          <a:solidFill>
                            <a:srgbClr val="000000"/>
                          </a:solidFill>
                          <a:effectLst/>
                          <a:latin typeface="Calibri" panose="020F0502020204030204" pitchFamily="34" charset="0"/>
                        </a:rPr>
                        <a:t>Ativo não circulante</a:t>
                      </a:r>
                    </a:p>
                  </a:txBody>
                  <a:tcPr marL="6383" marR="6383" marT="6383" marB="0" anchor="ctr">
                    <a:lnL>
                      <a:noFill/>
                    </a:lnL>
                    <a:lnR w="6350" cap="flat" cmpd="sng" algn="ctr">
                      <a:solidFill>
                        <a:srgbClr val="000000"/>
                      </a:solidFill>
                      <a:prstDash val="solid"/>
                      <a:round/>
                      <a:headEnd type="none" w="med" len="med"/>
                      <a:tailEnd type="none" w="med" len="med"/>
                    </a:lnR>
                    <a:lnT>
                      <a:noFill/>
                    </a:lnT>
                    <a:lnB>
                      <a:noFill/>
                    </a:lnB>
                    <a:solidFill>
                      <a:srgbClr val="D9E1F2"/>
                    </a:solidFill>
                  </a:tcPr>
                </a:tc>
                <a:tc hMerge="1">
                  <a:txBody>
                    <a:bodyPr/>
                    <a:lstStyle/>
                    <a:p>
                      <a:endParaRPr lang="pt-BR"/>
                    </a:p>
                  </a:txBody>
                  <a:tcPr/>
                </a:tc>
                <a:tc gridSpan="2">
                  <a:txBody>
                    <a:bodyPr/>
                    <a:lstStyle/>
                    <a:p>
                      <a:pPr algn="l" fontAlgn="ctr"/>
                      <a:r>
                        <a:rPr lang="en-US" sz="1600" b="1" i="0" u="none" strike="noStrike">
                          <a:solidFill>
                            <a:srgbClr val="000000"/>
                          </a:solidFill>
                          <a:effectLst/>
                          <a:latin typeface="Calibri" panose="020F0502020204030204" pitchFamily="34" charset="0"/>
                        </a:rPr>
                        <a:t>Passivo não circulante</a:t>
                      </a:r>
                    </a:p>
                  </a:txBody>
                  <a:tcPr marL="6383" marR="6383" marT="6383" marB="0" anchor="ctr">
                    <a:lnL w="6350" cap="flat" cmpd="sng" algn="ctr">
                      <a:solidFill>
                        <a:srgbClr val="000000"/>
                      </a:solidFill>
                      <a:prstDash val="solid"/>
                      <a:round/>
                      <a:headEnd type="none" w="med" len="med"/>
                      <a:tailEnd type="none" w="med" len="med"/>
                    </a:lnL>
                    <a:lnR>
                      <a:noFill/>
                    </a:lnR>
                    <a:lnT>
                      <a:noFill/>
                    </a:lnT>
                    <a:lnB>
                      <a:noFill/>
                    </a:lnB>
                    <a:solidFill>
                      <a:srgbClr val="D9E1F2"/>
                    </a:solidFill>
                  </a:tcPr>
                </a:tc>
                <a:tc hMerge="1">
                  <a:txBody>
                    <a:bodyPr/>
                    <a:lstStyle/>
                    <a:p>
                      <a:endParaRPr lang="pt-BR"/>
                    </a:p>
                  </a:txBody>
                  <a:tcPr/>
                </a:tc>
                <a:extLst>
                  <a:ext uri="{0D108BD9-81ED-4DB2-BD59-A6C34878D82A}">
                    <a16:rowId xmlns:a16="http://schemas.microsoft.com/office/drawing/2014/main" val="177259261"/>
                  </a:ext>
                </a:extLst>
              </a:tr>
              <a:tr h="436299">
                <a:tc>
                  <a:txBody>
                    <a:bodyPr/>
                    <a:lstStyle/>
                    <a:p>
                      <a:pPr algn="l" fontAlgn="b"/>
                      <a:r>
                        <a:rPr lang="en-US" sz="1600" b="0" i="0" u="none" strike="noStrike">
                          <a:solidFill>
                            <a:srgbClr val="000000"/>
                          </a:solidFill>
                          <a:effectLst/>
                          <a:latin typeface="Calibri" panose="020F0502020204030204" pitchFamily="34" charset="0"/>
                        </a:rPr>
                        <a:t>Imobilizado</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5000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Financiamento de máquinas</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800</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546799667"/>
                  </a:ext>
                </a:extLst>
              </a:tr>
              <a:tr h="238252">
                <a:tc>
                  <a:txBody>
                    <a:bodyPr/>
                    <a:lstStyle/>
                    <a:p>
                      <a:pPr algn="l" fontAlgn="b"/>
                      <a:r>
                        <a:rPr lang="en-US" sz="1600" b="0" i="0" u="none" strike="noStrike">
                          <a:solidFill>
                            <a:srgbClr val="000000"/>
                          </a:solidFill>
                          <a:effectLst/>
                          <a:latin typeface="Calibri" panose="020F0502020204030204" pitchFamily="34" charset="0"/>
                        </a:rPr>
                        <a:t>Terras</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900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2438593431"/>
                  </a:ext>
                </a:extLst>
              </a:tr>
              <a:tr h="436299">
                <a:tc>
                  <a:txBody>
                    <a:bodyPr/>
                    <a:lstStyle/>
                    <a:p>
                      <a:pPr algn="l" fontAlgn="b"/>
                      <a:r>
                        <a:rPr lang="en-US" sz="1600" b="0" i="0" u="none" strike="noStrike">
                          <a:solidFill>
                            <a:srgbClr val="000000"/>
                          </a:solidFill>
                          <a:effectLst/>
                          <a:latin typeface="Calibri" panose="020F0502020204030204" pitchFamily="34" charset="0"/>
                        </a:rPr>
                        <a:t>Benfeitorias (casa, galpão, silos)</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2000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rowSpan="2" gridSpan="2">
                  <a:txBody>
                    <a:bodyPr/>
                    <a:lstStyle/>
                    <a:p>
                      <a:pPr algn="ctr" fontAlgn="ctr"/>
                      <a:r>
                        <a:rPr lang="en-US" sz="1600" b="1" i="0" u="none" strike="noStrike">
                          <a:solidFill>
                            <a:srgbClr val="000000"/>
                          </a:solidFill>
                          <a:effectLst/>
                          <a:latin typeface="Calibri" panose="020F0502020204030204" pitchFamily="34" charset="0"/>
                        </a:rPr>
                        <a:t>Patrimônio Líquido</a:t>
                      </a:r>
                    </a:p>
                  </a:txBody>
                  <a:tcPr marL="6383" marR="6383" marT="6383" marB="0" anchor="ctr">
                    <a:lnL w="6350" cap="flat" cmpd="sng" algn="ctr">
                      <a:solidFill>
                        <a:srgbClr val="000000"/>
                      </a:solidFill>
                      <a:prstDash val="solid"/>
                      <a:round/>
                      <a:headEnd type="none" w="med" len="med"/>
                      <a:tailEnd type="none" w="med" len="med"/>
                    </a:lnL>
                    <a:lnR>
                      <a:noFill/>
                    </a:lnR>
                    <a:lnT>
                      <a:noFill/>
                    </a:lnT>
                    <a:lnB>
                      <a:noFill/>
                    </a:lnB>
                    <a:solidFill>
                      <a:srgbClr val="8EA9DB"/>
                    </a:solidFill>
                  </a:tcPr>
                </a:tc>
                <a:tc rowSpan="2" hMerge="1">
                  <a:txBody>
                    <a:bodyPr/>
                    <a:lstStyle/>
                    <a:p>
                      <a:endParaRPr lang="pt-BR"/>
                    </a:p>
                  </a:txBody>
                  <a:tcPr/>
                </a:tc>
                <a:extLst>
                  <a:ext uri="{0D108BD9-81ED-4DB2-BD59-A6C34878D82A}">
                    <a16:rowId xmlns:a16="http://schemas.microsoft.com/office/drawing/2014/main" val="165822552"/>
                  </a:ext>
                </a:extLst>
              </a:tr>
              <a:tr h="221872">
                <a:tc>
                  <a:txBody>
                    <a:bodyPr/>
                    <a:lstStyle/>
                    <a:p>
                      <a:pPr algn="l" fontAlgn="b"/>
                      <a:r>
                        <a:rPr lang="en-US" sz="1600" b="0" i="0" u="none" strike="noStrike">
                          <a:solidFill>
                            <a:srgbClr val="000000"/>
                          </a:solidFill>
                          <a:effectLst/>
                          <a:latin typeface="Calibri" panose="020F0502020204030204" pitchFamily="34" charset="0"/>
                        </a:rPr>
                        <a:t>Cafezal</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1000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gridSpan="2" vMerge="1">
                  <a:txBody>
                    <a:bodyPr/>
                    <a:lstStyle/>
                    <a:p>
                      <a:endParaRPr lang="pt-BR"/>
                    </a:p>
                  </a:txBody>
                  <a:tcPr/>
                </a:tc>
                <a:tc hMerge="1" vMerge="1">
                  <a:txBody>
                    <a:bodyPr/>
                    <a:lstStyle/>
                    <a:p>
                      <a:endParaRPr lang="pt-BR"/>
                    </a:p>
                  </a:txBody>
                  <a:tcPr/>
                </a:tc>
                <a:extLst>
                  <a:ext uri="{0D108BD9-81ED-4DB2-BD59-A6C34878D82A}">
                    <a16:rowId xmlns:a16="http://schemas.microsoft.com/office/drawing/2014/main" val="3698967296"/>
                  </a:ext>
                </a:extLst>
              </a:tr>
              <a:tr h="238252">
                <a:tc>
                  <a:txBody>
                    <a:bodyPr/>
                    <a:lstStyle/>
                    <a:p>
                      <a:pPr algn="l" fontAlgn="b"/>
                      <a:r>
                        <a:rPr lang="en-US" sz="1600" b="0" i="0" u="none" strike="noStrike">
                          <a:solidFill>
                            <a:srgbClr val="000000"/>
                          </a:solidFill>
                          <a:effectLst/>
                          <a:latin typeface="Calibri" panose="020F0502020204030204" pitchFamily="34" charset="0"/>
                        </a:rPr>
                        <a:t>Máquinas</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1200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Capital Social</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7000</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3319844805"/>
                  </a:ext>
                </a:extLst>
              </a:tr>
              <a:tr h="238252">
                <a:tc>
                  <a:txBody>
                    <a:bodyPr/>
                    <a:lstStyle/>
                    <a:p>
                      <a:pPr algn="l" fontAlgn="b"/>
                      <a:r>
                        <a:rPr lang="en-US" sz="1600" b="0" i="0" u="none" strike="noStrike">
                          <a:solidFill>
                            <a:srgbClr val="000000"/>
                          </a:solidFill>
                          <a:effectLst/>
                          <a:latin typeface="Calibri" panose="020F0502020204030204" pitchFamily="34" charset="0"/>
                        </a:rPr>
                        <a:t>Móveis e utensílios</a:t>
                      </a:r>
                    </a:p>
                  </a:txBody>
                  <a:tcPr marL="6383" marR="6383" marT="6383" marB="0" anchor="b">
                    <a:lnL>
                      <a:noFill/>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200</a:t>
                      </a:r>
                    </a:p>
                  </a:txBody>
                  <a:tcPr marL="6383" marR="6383" marT="6383" marB="0" anchor="b">
                    <a:lnL>
                      <a:noFill/>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Lucros acumulados</a:t>
                      </a:r>
                    </a:p>
                  </a:txBody>
                  <a:tcPr marL="6383" marR="6383" marT="6383" marB="0" anchor="b">
                    <a:lnL w="635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3800</a:t>
                      </a:r>
                    </a:p>
                  </a:txBody>
                  <a:tcPr marL="6383" marR="6383" marT="6383" marB="0" anchor="b">
                    <a:lnL>
                      <a:noFill/>
                    </a:lnL>
                    <a:lnR>
                      <a:noFill/>
                    </a:lnR>
                    <a:lnT>
                      <a:noFill/>
                    </a:lnT>
                    <a:lnB>
                      <a:noFill/>
                    </a:lnB>
                    <a:solidFill>
                      <a:srgbClr val="D9E1F2"/>
                    </a:solidFill>
                  </a:tcPr>
                </a:tc>
                <a:extLst>
                  <a:ext uri="{0D108BD9-81ED-4DB2-BD59-A6C34878D82A}">
                    <a16:rowId xmlns:a16="http://schemas.microsoft.com/office/drawing/2014/main" val="1642356453"/>
                  </a:ext>
                </a:extLst>
              </a:tr>
              <a:tr h="238252">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a:noFill/>
                    </a:lnL>
                    <a:lnR>
                      <a:noFill/>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83" marR="6383" marT="638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6383" marR="6383" marT="638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83" marR="6383" marT="6383" marB="0" anchor="b">
                    <a:lnL>
                      <a:noFill/>
                    </a:lnL>
                    <a:lnR>
                      <a:noFill/>
                    </a:lnR>
                    <a:lnT>
                      <a:noFill/>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56134085"/>
                  </a:ext>
                </a:extLst>
              </a:tr>
              <a:tr h="307742">
                <a:tc>
                  <a:txBody>
                    <a:bodyPr/>
                    <a:lstStyle/>
                    <a:p>
                      <a:pPr algn="l" fontAlgn="b"/>
                      <a:r>
                        <a:rPr lang="en-US" sz="1600" b="1" i="0" u="none" strike="noStrike" dirty="0">
                          <a:solidFill>
                            <a:srgbClr val="000000"/>
                          </a:solidFill>
                          <a:effectLst/>
                          <a:latin typeface="Calibri" panose="020F0502020204030204" pitchFamily="34" charset="0"/>
                        </a:rPr>
                        <a:t>TOTAL</a:t>
                      </a:r>
                    </a:p>
                  </a:txBody>
                  <a:tcPr marL="6383" marR="6383" marT="638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1" i="0" u="none" strike="noStrike" dirty="0">
                          <a:solidFill>
                            <a:srgbClr val="000000"/>
                          </a:solidFill>
                          <a:effectLst/>
                          <a:latin typeface="Calibri" panose="020F0502020204030204" pitchFamily="34" charset="0"/>
                        </a:rPr>
                        <a:t>13200</a:t>
                      </a:r>
                    </a:p>
                  </a:txBody>
                  <a:tcPr marL="6383" marR="6383" marT="638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600" b="1" i="0" u="none" strike="noStrike" dirty="0">
                          <a:solidFill>
                            <a:srgbClr val="000000"/>
                          </a:solidFill>
                          <a:effectLst/>
                          <a:latin typeface="Calibri" panose="020F0502020204030204" pitchFamily="34" charset="0"/>
                        </a:rPr>
                        <a:t>TOTAL</a:t>
                      </a:r>
                    </a:p>
                  </a:txBody>
                  <a:tcPr marL="6383" marR="6383" marT="638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1" i="0" u="none" strike="noStrike" dirty="0">
                          <a:solidFill>
                            <a:srgbClr val="000000"/>
                          </a:solidFill>
                          <a:effectLst/>
                          <a:latin typeface="Calibri" panose="020F0502020204030204" pitchFamily="34" charset="0"/>
                        </a:rPr>
                        <a:t>13200</a:t>
                      </a:r>
                    </a:p>
                  </a:txBody>
                  <a:tcPr marL="6383" marR="6383" marT="638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43148477"/>
                  </a:ext>
                </a:extLst>
              </a:tr>
            </a:tbl>
          </a:graphicData>
        </a:graphic>
      </p:graphicFrame>
    </p:spTree>
    <p:extLst>
      <p:ext uri="{BB962C8B-B14F-4D97-AF65-F5344CB8AC3E}">
        <p14:creationId xmlns:p14="http://schemas.microsoft.com/office/powerpoint/2010/main" val="2273709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 Balanço Patrimonial </a:t>
            </a:r>
            <a:r>
              <a:rPr lang="pt-BR" dirty="0" err="1">
                <a:latin typeface="Abadi" panose="020F0502020204030204" pitchFamily="34" charset="0"/>
              </a:rPr>
              <a:t>x</a:t>
            </a:r>
            <a:r>
              <a:rPr lang="pt-BR" dirty="0">
                <a:latin typeface="Abadi" panose="020F0502020204030204" pitchFamily="34" charset="0"/>
              </a:rPr>
              <a:t> 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a:t>SEP 0569 - Economia da Produção - 2021</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14</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2" name="Rounded Rectangle 1">
            <a:extLst>
              <a:ext uri="{FF2B5EF4-FFF2-40B4-BE49-F238E27FC236}">
                <a16:creationId xmlns:a16="http://schemas.microsoft.com/office/drawing/2014/main" id="{30C5BB9F-C89A-0941-BC65-7B034BB690DB}"/>
              </a:ext>
            </a:extLst>
          </p:cNvPr>
          <p:cNvSpPr/>
          <p:nvPr/>
        </p:nvSpPr>
        <p:spPr>
          <a:xfrm>
            <a:off x="624969" y="1446301"/>
            <a:ext cx="5446955" cy="4609725"/>
          </a:xfrm>
          <a:prstGeom prst="roundRect">
            <a:avLst/>
          </a:prstGeom>
          <a:solidFill>
            <a:srgbClr val="FF0000">
              <a:alpha val="1275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Rounded Rectangle 12">
            <a:extLst>
              <a:ext uri="{FF2B5EF4-FFF2-40B4-BE49-F238E27FC236}">
                <a16:creationId xmlns:a16="http://schemas.microsoft.com/office/drawing/2014/main" id="{554A4366-9067-DE4B-8DF7-4863919CDA1F}"/>
              </a:ext>
            </a:extLst>
          </p:cNvPr>
          <p:cNvSpPr/>
          <p:nvPr/>
        </p:nvSpPr>
        <p:spPr>
          <a:xfrm>
            <a:off x="6412536" y="1446300"/>
            <a:ext cx="5446955" cy="4609725"/>
          </a:xfrm>
          <a:prstGeom prst="roundRect">
            <a:avLst/>
          </a:prstGeom>
          <a:solidFill>
            <a:srgbClr val="FF0000">
              <a:alpha val="1275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TextBox 2">
            <a:extLst>
              <a:ext uri="{FF2B5EF4-FFF2-40B4-BE49-F238E27FC236}">
                <a16:creationId xmlns:a16="http://schemas.microsoft.com/office/drawing/2014/main" id="{3B7C46E4-B4AB-C148-8F16-BE2203E9C6E8}"/>
              </a:ext>
            </a:extLst>
          </p:cNvPr>
          <p:cNvSpPr txBox="1"/>
          <p:nvPr/>
        </p:nvSpPr>
        <p:spPr>
          <a:xfrm>
            <a:off x="1827367" y="1746625"/>
            <a:ext cx="2782300" cy="461665"/>
          </a:xfrm>
          <a:prstGeom prst="rect">
            <a:avLst/>
          </a:prstGeom>
          <a:noFill/>
        </p:spPr>
        <p:txBody>
          <a:bodyPr wrap="none" rtlCol="0">
            <a:spAutoFit/>
          </a:bodyPr>
          <a:lstStyle/>
          <a:p>
            <a:r>
              <a:rPr lang="pt-BR" sz="2400" b="1" dirty="0">
                <a:latin typeface="Abadi" panose="020B0604020104020204" pitchFamily="34" charset="0"/>
              </a:rPr>
              <a:t>Balanço Patrimonial</a:t>
            </a:r>
          </a:p>
        </p:txBody>
      </p:sp>
      <p:sp>
        <p:nvSpPr>
          <p:cNvPr id="14" name="TextBox 13">
            <a:extLst>
              <a:ext uri="{FF2B5EF4-FFF2-40B4-BE49-F238E27FC236}">
                <a16:creationId xmlns:a16="http://schemas.microsoft.com/office/drawing/2014/main" id="{DEA7BE4A-9E7A-4849-A01E-5D48B62C53A8}"/>
              </a:ext>
            </a:extLst>
          </p:cNvPr>
          <p:cNvSpPr txBox="1"/>
          <p:nvPr/>
        </p:nvSpPr>
        <p:spPr>
          <a:xfrm>
            <a:off x="7018388" y="1653540"/>
            <a:ext cx="4335412" cy="830997"/>
          </a:xfrm>
          <a:prstGeom prst="rect">
            <a:avLst/>
          </a:prstGeom>
          <a:noFill/>
        </p:spPr>
        <p:txBody>
          <a:bodyPr wrap="square" rtlCol="0">
            <a:spAutoFit/>
          </a:bodyPr>
          <a:lstStyle/>
          <a:p>
            <a:pPr algn="ctr"/>
            <a:r>
              <a:rPr lang="pt-BR" sz="2400" b="1" dirty="0">
                <a:latin typeface="Abadi" panose="020B0604020104020204" pitchFamily="34" charset="0"/>
              </a:rPr>
              <a:t>Demonstrativo do Resultado de Exercício  (DRE)</a:t>
            </a:r>
          </a:p>
        </p:txBody>
      </p:sp>
      <p:sp>
        <p:nvSpPr>
          <p:cNvPr id="4" name="Rectangle 3">
            <a:extLst>
              <a:ext uri="{FF2B5EF4-FFF2-40B4-BE49-F238E27FC236}">
                <a16:creationId xmlns:a16="http://schemas.microsoft.com/office/drawing/2014/main" id="{9588A524-530D-EE4A-B736-B9804BF169F6}"/>
              </a:ext>
            </a:extLst>
          </p:cNvPr>
          <p:cNvSpPr/>
          <p:nvPr/>
        </p:nvSpPr>
        <p:spPr>
          <a:xfrm>
            <a:off x="1117638" y="3297719"/>
            <a:ext cx="4310730" cy="923330"/>
          </a:xfrm>
          <a:prstGeom prst="rect">
            <a:avLst/>
          </a:prstGeom>
        </p:spPr>
        <p:txBody>
          <a:bodyPr wrap="square">
            <a:spAutoFit/>
          </a:bodyPr>
          <a:lstStyle/>
          <a:p>
            <a:pPr algn="ctr"/>
            <a:r>
              <a:rPr lang="pt-BR" dirty="0"/>
              <a:t>Demonstra qual foi a evolução da empresa a respeito dos bens adquiridos e suas obrigações financeiras;</a:t>
            </a:r>
          </a:p>
        </p:txBody>
      </p:sp>
      <p:sp>
        <p:nvSpPr>
          <p:cNvPr id="15" name="Rectangle 14">
            <a:extLst>
              <a:ext uri="{FF2B5EF4-FFF2-40B4-BE49-F238E27FC236}">
                <a16:creationId xmlns:a16="http://schemas.microsoft.com/office/drawing/2014/main" id="{CF876A0F-6F45-4745-8A6B-90F981787117}"/>
              </a:ext>
            </a:extLst>
          </p:cNvPr>
          <p:cNvSpPr/>
          <p:nvPr/>
        </p:nvSpPr>
        <p:spPr>
          <a:xfrm>
            <a:off x="7145804" y="3230315"/>
            <a:ext cx="4080579" cy="923330"/>
          </a:xfrm>
          <a:prstGeom prst="rect">
            <a:avLst/>
          </a:prstGeom>
        </p:spPr>
        <p:txBody>
          <a:bodyPr wrap="square">
            <a:spAutoFit/>
          </a:bodyPr>
          <a:lstStyle/>
          <a:p>
            <a:pPr algn="ctr"/>
            <a:r>
              <a:rPr lang="pt-BR" dirty="0"/>
              <a:t>Demonstra qual é a situação e a relação entre receitas e despesas do período de um ano;</a:t>
            </a:r>
          </a:p>
        </p:txBody>
      </p:sp>
    </p:spTree>
    <p:extLst>
      <p:ext uri="{BB962C8B-B14F-4D97-AF65-F5344CB8AC3E}">
        <p14:creationId xmlns:p14="http://schemas.microsoft.com/office/powerpoint/2010/main" val="167741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15</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17" name="Rectangle 16">
            <a:extLst>
              <a:ext uri="{FF2B5EF4-FFF2-40B4-BE49-F238E27FC236}">
                <a16:creationId xmlns:a16="http://schemas.microsoft.com/office/drawing/2014/main" id="{73555C4F-4569-1944-8989-CBB35221CAF6}"/>
              </a:ext>
            </a:extLst>
          </p:cNvPr>
          <p:cNvSpPr/>
          <p:nvPr/>
        </p:nvSpPr>
        <p:spPr>
          <a:xfrm>
            <a:off x="1178295" y="1468874"/>
            <a:ext cx="3453666" cy="3785652"/>
          </a:xfrm>
          <a:prstGeom prst="rect">
            <a:avLst/>
          </a:prstGeom>
        </p:spPr>
        <p:txBody>
          <a:bodyPr wrap="square">
            <a:spAutoFit/>
          </a:bodyPr>
          <a:lstStyle/>
          <a:p>
            <a:pPr marL="285750" indent="-285750">
              <a:buFont typeface="Arial" panose="020B0604020202020204" pitchFamily="34" charset="0"/>
              <a:buChar char="•"/>
            </a:pPr>
            <a:r>
              <a:rPr lang="pt-BR" sz="2400" dirty="0">
                <a:latin typeface="Abadi Extra Light" panose="020B0604020104020204" pitchFamily="34" charset="0"/>
              </a:rPr>
              <a:t>É um relatório contábil que mostra o desempenho financeiro de uma determinada empresa em um determinado período, elaborado em conjunto com balanço patrimonial. A DRE apresenta a seguinte estrutura:</a:t>
            </a:r>
          </a:p>
        </p:txBody>
      </p:sp>
      <p:graphicFrame>
        <p:nvGraphicFramePr>
          <p:cNvPr id="22" name="Table 21">
            <a:extLst>
              <a:ext uri="{FF2B5EF4-FFF2-40B4-BE49-F238E27FC236}">
                <a16:creationId xmlns:a16="http://schemas.microsoft.com/office/drawing/2014/main" id="{DD930D0A-613E-2A46-8051-488AA5300435}"/>
              </a:ext>
            </a:extLst>
          </p:cNvPr>
          <p:cNvGraphicFramePr>
            <a:graphicFrameLocks noGrp="1"/>
          </p:cNvGraphicFramePr>
          <p:nvPr>
            <p:extLst>
              <p:ext uri="{D42A27DB-BD31-4B8C-83A1-F6EECF244321}">
                <p14:modId xmlns:p14="http://schemas.microsoft.com/office/powerpoint/2010/main" val="1240613979"/>
              </p:ext>
            </p:extLst>
          </p:nvPr>
        </p:nvGraphicFramePr>
        <p:xfrm>
          <a:off x="4835350" y="1446301"/>
          <a:ext cx="6975104" cy="4612005"/>
        </p:xfrm>
        <a:graphic>
          <a:graphicData uri="http://schemas.openxmlformats.org/drawingml/2006/table">
            <a:tbl>
              <a:tblPr/>
              <a:tblGrid>
                <a:gridCol w="212122">
                  <a:extLst>
                    <a:ext uri="{9D8B030D-6E8A-4147-A177-3AD203B41FA5}">
                      <a16:colId xmlns:a16="http://schemas.microsoft.com/office/drawing/2014/main" val="4040168131"/>
                    </a:ext>
                  </a:extLst>
                </a:gridCol>
                <a:gridCol w="249556">
                  <a:extLst>
                    <a:ext uri="{9D8B030D-6E8A-4147-A177-3AD203B41FA5}">
                      <a16:colId xmlns:a16="http://schemas.microsoft.com/office/drawing/2014/main" val="1252758263"/>
                    </a:ext>
                  </a:extLst>
                </a:gridCol>
                <a:gridCol w="1085571">
                  <a:extLst>
                    <a:ext uri="{9D8B030D-6E8A-4147-A177-3AD203B41FA5}">
                      <a16:colId xmlns:a16="http://schemas.microsoft.com/office/drawing/2014/main" val="825451212"/>
                    </a:ext>
                  </a:extLst>
                </a:gridCol>
                <a:gridCol w="1085571">
                  <a:extLst>
                    <a:ext uri="{9D8B030D-6E8A-4147-A177-3AD203B41FA5}">
                      <a16:colId xmlns:a16="http://schemas.microsoft.com/office/drawing/2014/main" val="602536604"/>
                    </a:ext>
                  </a:extLst>
                </a:gridCol>
                <a:gridCol w="1085571">
                  <a:extLst>
                    <a:ext uri="{9D8B030D-6E8A-4147-A177-3AD203B41FA5}">
                      <a16:colId xmlns:a16="http://schemas.microsoft.com/office/drawing/2014/main" val="3687991819"/>
                    </a:ext>
                  </a:extLst>
                </a:gridCol>
                <a:gridCol w="1085571">
                  <a:extLst>
                    <a:ext uri="{9D8B030D-6E8A-4147-A177-3AD203B41FA5}">
                      <a16:colId xmlns:a16="http://schemas.microsoft.com/office/drawing/2014/main" val="3973676395"/>
                    </a:ext>
                  </a:extLst>
                </a:gridCol>
                <a:gridCol w="1085571">
                  <a:extLst>
                    <a:ext uri="{9D8B030D-6E8A-4147-A177-3AD203B41FA5}">
                      <a16:colId xmlns:a16="http://schemas.microsoft.com/office/drawing/2014/main" val="3647605291"/>
                    </a:ext>
                  </a:extLst>
                </a:gridCol>
                <a:gridCol w="1085571">
                  <a:extLst>
                    <a:ext uri="{9D8B030D-6E8A-4147-A177-3AD203B41FA5}">
                      <a16:colId xmlns:a16="http://schemas.microsoft.com/office/drawing/2014/main" val="2165458848"/>
                    </a:ext>
                  </a:extLst>
                </a:gridCol>
              </a:tblGrid>
              <a:tr h="266700">
                <a:tc gridSpan="8">
                  <a:txBody>
                    <a:bodyPr/>
                    <a:lstStyle/>
                    <a:p>
                      <a:pPr algn="ctr" fontAlgn="b"/>
                      <a:r>
                        <a:rPr lang="en-US" sz="2000" b="1" i="0" u="none" strike="noStrike" dirty="0">
                          <a:solidFill>
                            <a:srgbClr val="000000"/>
                          </a:solidFill>
                          <a:effectLst/>
                          <a:latin typeface="Calibri" panose="020F0502020204030204" pitchFamily="34" charset="0"/>
                        </a:rPr>
                        <a:t>DRE</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09978544"/>
                  </a:ext>
                </a:extLst>
              </a:tr>
              <a:tr h="203200">
                <a:tc gridSpan="4">
                  <a:txBody>
                    <a:bodyPr/>
                    <a:lstStyle/>
                    <a:p>
                      <a:pPr algn="l" fontAlgn="b"/>
                      <a:r>
                        <a:rPr lang="en-US" sz="1600" b="1" i="0" u="none" strike="noStrike">
                          <a:solidFill>
                            <a:srgbClr val="000000"/>
                          </a:solidFill>
                          <a:effectLst/>
                          <a:latin typeface="Calibri" panose="020F0502020204030204" pitchFamily="34" charset="0"/>
                        </a:rPr>
                        <a:t>Receita Bruta de Vendas</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6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1648010986"/>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600" b="0" i="0" u="none" strike="noStrike">
                          <a:solidFill>
                            <a:srgbClr val="000000"/>
                          </a:solidFill>
                          <a:effectLst/>
                          <a:latin typeface="Calibri" panose="020F0502020204030204" pitchFamily="34" charset="0"/>
                        </a:rPr>
                        <a:t>(-) Deduções da Receita</a:t>
                      </a:r>
                    </a:p>
                  </a:txBody>
                  <a:tcPr marL="9525" marR="9525" marT="9525" marB="0" anchor="b">
                    <a:lnL>
                      <a:noFill/>
                    </a:lnL>
                    <a:lnR>
                      <a:noFill/>
                    </a:lnR>
                    <a:lnT>
                      <a:noFill/>
                    </a:lnT>
                    <a:lnB>
                      <a:noFill/>
                    </a:lnB>
                    <a:solidFill>
                      <a:srgbClr val="D9E1F2"/>
                    </a:solidFill>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951712214"/>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1"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rgbClr val="8EA9DB"/>
                    </a:solidFill>
                  </a:tcPr>
                </a:tc>
                <a:tc gridSpan="3">
                  <a:txBody>
                    <a:bodyPr/>
                    <a:lstStyle/>
                    <a:p>
                      <a:pPr algn="l" fontAlgn="b"/>
                      <a:r>
                        <a:rPr lang="en-US" sz="1600" b="1" i="0" u="none" strike="noStrike">
                          <a:solidFill>
                            <a:srgbClr val="000000"/>
                          </a:solidFill>
                          <a:effectLst/>
                          <a:latin typeface="Calibri" panose="020F0502020204030204" pitchFamily="34" charset="0"/>
                        </a:rPr>
                        <a:t>Receita Líquida de Vendas</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895340013"/>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600" b="0" i="0" u="none" strike="noStrike">
                          <a:solidFill>
                            <a:srgbClr val="000000"/>
                          </a:solidFill>
                          <a:effectLst/>
                          <a:latin typeface="Calibri" panose="020F0502020204030204" pitchFamily="34" charset="0"/>
                        </a:rPr>
                        <a:t>(-) CPV,CMV, CSV</a:t>
                      </a:r>
                    </a:p>
                  </a:txBody>
                  <a:tcPr marL="9525" marR="9525" marT="9525" marB="0" anchor="b">
                    <a:lnL>
                      <a:noFill/>
                    </a:lnL>
                    <a:lnR>
                      <a:noFill/>
                    </a:lnR>
                    <a:lnT>
                      <a:noFill/>
                    </a:lnT>
                    <a:lnB>
                      <a:noFill/>
                    </a:lnB>
                    <a:solidFill>
                      <a:srgbClr val="D9E1F2"/>
                    </a:solidFill>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52513702"/>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3">
                  <a:txBody>
                    <a:bodyPr/>
                    <a:lstStyle/>
                    <a:p>
                      <a:pPr algn="l" fontAlgn="b"/>
                      <a:r>
                        <a:rPr lang="en-US" sz="1600" b="1" i="0" u="none" strike="noStrike">
                          <a:solidFill>
                            <a:srgbClr val="000000"/>
                          </a:solidFill>
                          <a:effectLst/>
                          <a:latin typeface="Calibri" panose="020F0502020204030204" pitchFamily="34" charset="0"/>
                        </a:rPr>
                        <a:t>(=) Resultado Bruto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3743819045"/>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600" b="0" i="0" u="none" strike="noStrike">
                          <a:solidFill>
                            <a:srgbClr val="000000"/>
                          </a:solidFill>
                          <a:effectLst/>
                          <a:latin typeface="Calibri" panose="020F0502020204030204" pitchFamily="34" charset="0"/>
                        </a:rPr>
                        <a:t>(-) Despesas/Receitas Operacionais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687677827"/>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600" b="0" i="0" u="none" strike="noStrike">
                          <a:solidFill>
                            <a:srgbClr val="000000"/>
                          </a:solidFill>
                          <a:effectLst/>
                          <a:latin typeface="Calibri" panose="020F0502020204030204" pitchFamily="34" charset="0"/>
                        </a:rPr>
                        <a:t>(-) Despesas com Vendas</a:t>
                      </a:r>
                    </a:p>
                  </a:txBody>
                  <a:tcPr marL="9525" marR="9525" marT="9525" marB="0" anchor="b">
                    <a:lnL>
                      <a:noFill/>
                    </a:lnL>
                    <a:lnR>
                      <a:noFill/>
                    </a:lnR>
                    <a:lnT>
                      <a:noFill/>
                    </a:lnT>
                    <a:lnB>
                      <a:noFill/>
                    </a:lnB>
                    <a:solidFill>
                      <a:srgbClr val="D9E1F2"/>
                    </a:solidFill>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61263206"/>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600" b="0" i="0" u="none" strike="noStrike">
                          <a:solidFill>
                            <a:srgbClr val="000000"/>
                          </a:solidFill>
                          <a:effectLst/>
                          <a:latin typeface="Calibri" panose="020F0502020204030204" pitchFamily="34" charset="0"/>
                        </a:rPr>
                        <a:t>(-) Despesas Gerais e Administrativas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942172423"/>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600" b="0" i="0" u="none" strike="noStrike">
                          <a:solidFill>
                            <a:srgbClr val="000000"/>
                          </a:solidFill>
                          <a:effectLst/>
                          <a:latin typeface="Calibri" panose="020F0502020204030204" pitchFamily="34" charset="0"/>
                        </a:rPr>
                        <a:t>(+) Outras Receitas</a:t>
                      </a:r>
                    </a:p>
                  </a:txBody>
                  <a:tcPr marL="9525" marR="9525" marT="9525" marB="0" anchor="b">
                    <a:lnL>
                      <a:noFill/>
                    </a:lnL>
                    <a:lnR>
                      <a:noFill/>
                    </a:lnR>
                    <a:lnT>
                      <a:noFill/>
                    </a:lnT>
                    <a:lnB>
                      <a:noFill/>
                    </a:lnB>
                    <a:solidFill>
                      <a:srgbClr val="D9E1F2"/>
                    </a:solidFill>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92782310"/>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600" b="0" i="0" u="none" strike="noStrike">
                          <a:solidFill>
                            <a:srgbClr val="000000"/>
                          </a:solidFill>
                          <a:effectLst/>
                          <a:latin typeface="Calibri" panose="020F0502020204030204" pitchFamily="34" charset="0"/>
                        </a:rPr>
                        <a:t>(-) Outras Despesas</a:t>
                      </a:r>
                    </a:p>
                  </a:txBody>
                  <a:tcPr marL="9525" marR="9525" marT="9525" marB="0" anchor="b">
                    <a:lnL>
                      <a:noFill/>
                    </a:lnL>
                    <a:lnR>
                      <a:noFill/>
                    </a:lnR>
                    <a:lnT>
                      <a:noFill/>
                    </a:lnT>
                    <a:lnB>
                      <a:noFill/>
                    </a:lnB>
                    <a:solidFill>
                      <a:srgbClr val="D9E1F2"/>
                    </a:solidFill>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696414016"/>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7">
                  <a:txBody>
                    <a:bodyPr/>
                    <a:lstStyle/>
                    <a:p>
                      <a:pPr algn="l" fontAlgn="b"/>
                      <a:r>
                        <a:rPr lang="en-US" sz="1600" b="1" i="0" u="none" strike="noStrike">
                          <a:solidFill>
                            <a:srgbClr val="000000"/>
                          </a:solidFill>
                          <a:effectLst/>
                          <a:latin typeface="Calibri" panose="020F0502020204030204" pitchFamily="34" charset="0"/>
                        </a:rPr>
                        <a:t>(=) Resultado Operacional (ou Resultado antes dos Juros e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4417243"/>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600" b="0" i="0" u="none" strike="noStrike">
                          <a:solidFill>
                            <a:srgbClr val="000000"/>
                          </a:solidFill>
                          <a:effectLst/>
                          <a:latin typeface="Calibri" panose="020F0502020204030204" pitchFamily="34" charset="0"/>
                        </a:rPr>
                        <a:t>(+/-) Resultado Financeiro</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9749064"/>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5">
                  <a:txBody>
                    <a:bodyPr/>
                    <a:lstStyle/>
                    <a:p>
                      <a:pPr algn="l" fontAlgn="b"/>
                      <a:r>
                        <a:rPr lang="en-US" sz="1600" b="1" i="0" u="none" strike="noStrike">
                          <a:solidFill>
                            <a:srgbClr val="000000"/>
                          </a:solidFill>
                          <a:effectLst/>
                          <a:latin typeface="Calibri" panose="020F0502020204030204" pitchFamily="34" charset="0"/>
                        </a:rPr>
                        <a:t>(=) Resultado antes dos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937443225"/>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IRPJ</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1499531"/>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CSLL</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138477754"/>
                  </a:ext>
                </a:extLst>
              </a:tr>
              <a:tr h="203200">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4">
                  <a:txBody>
                    <a:bodyPr/>
                    <a:lstStyle/>
                    <a:p>
                      <a:pPr algn="l" fontAlgn="b"/>
                      <a:r>
                        <a:rPr lang="en-US" sz="1600" b="1" i="0" u="none" strike="noStrike">
                          <a:solidFill>
                            <a:srgbClr val="000000"/>
                          </a:solidFill>
                          <a:effectLst/>
                          <a:latin typeface="Calibri" panose="020F0502020204030204" pitchFamily="34" charset="0"/>
                        </a:rPr>
                        <a:t>(=) Lucro Líquido do Exercício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396926601"/>
                  </a:ext>
                </a:extLst>
              </a:tr>
            </a:tbl>
          </a:graphicData>
        </a:graphic>
      </p:graphicFrame>
    </p:spTree>
    <p:extLst>
      <p:ext uri="{BB962C8B-B14F-4D97-AF65-F5344CB8AC3E}">
        <p14:creationId xmlns:p14="http://schemas.microsoft.com/office/powerpoint/2010/main" val="1866253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16</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17" name="Rectangle 16">
            <a:extLst>
              <a:ext uri="{FF2B5EF4-FFF2-40B4-BE49-F238E27FC236}">
                <a16:creationId xmlns:a16="http://schemas.microsoft.com/office/drawing/2014/main" id="{73555C4F-4569-1944-8989-CBB35221CAF6}"/>
              </a:ext>
            </a:extLst>
          </p:cNvPr>
          <p:cNvSpPr/>
          <p:nvPr/>
        </p:nvSpPr>
        <p:spPr>
          <a:xfrm>
            <a:off x="332509" y="1461950"/>
            <a:ext cx="5582143" cy="4524315"/>
          </a:xfrm>
          <a:prstGeom prst="rect">
            <a:avLst/>
          </a:prstGeom>
        </p:spPr>
        <p:txBody>
          <a:bodyPr wrap="square">
            <a:spAutoFit/>
          </a:bodyPr>
          <a:lstStyle/>
          <a:p>
            <a:pPr marL="285750" indent="-285750">
              <a:buFont typeface="Arial" panose="020B0604020202020204" pitchFamily="34" charset="0"/>
              <a:buChar char="•"/>
            </a:pPr>
            <a:r>
              <a:rPr lang="pt-BR" sz="2400" b="1" dirty="0">
                <a:latin typeface="Abadi Extra Light" panose="020B0604020104020204" pitchFamily="34" charset="0"/>
              </a:rPr>
              <a:t>Receita Bruta: </a:t>
            </a:r>
            <a:r>
              <a:rPr lang="pt-BR" sz="2400" dirty="0">
                <a:latin typeface="Abadi Extra Light" panose="020B0604020104020204" pitchFamily="34" charset="0"/>
              </a:rPr>
              <a:t>São valores que a empresa tem a receber provenientes das suas operações (</a:t>
            </a:r>
            <a:r>
              <a:rPr lang="pt-BR" sz="2400" dirty="0" err="1">
                <a:latin typeface="Abadi Extra Light" panose="020B0604020104020204" pitchFamily="34" charset="0"/>
              </a:rPr>
              <a:t>PxQ</a:t>
            </a:r>
            <a:r>
              <a:rPr lang="pt-BR" sz="2400" dirty="0">
                <a:latin typeface="Abadi Extra Light" panose="020B0604020104020204" pitchFamily="34" charset="0"/>
              </a:rPr>
              <a:t>).</a:t>
            </a:r>
          </a:p>
          <a:p>
            <a:endParaRPr lang="pt-BR" sz="2400" dirty="0">
              <a:latin typeface="Abadi Extra Light" panose="020B0604020104020204" pitchFamily="34" charset="0"/>
            </a:endParaRPr>
          </a:p>
          <a:p>
            <a:pPr marL="285750" indent="-285750">
              <a:buFont typeface="Arial" panose="020B0604020202020204" pitchFamily="34" charset="0"/>
              <a:buChar char="•"/>
            </a:pPr>
            <a:r>
              <a:rPr lang="pt-BR" sz="2400" dirty="0">
                <a:latin typeface="Abadi Extra Light" panose="020B0604020104020204" pitchFamily="34" charset="0"/>
              </a:rPr>
              <a:t> </a:t>
            </a:r>
            <a:r>
              <a:rPr lang="pt-BR" sz="2400" b="1" dirty="0">
                <a:latin typeface="Abadi Extra Light" panose="020B0604020104020204" pitchFamily="34" charset="0"/>
              </a:rPr>
              <a:t>Deduções de Receita Bruta: </a:t>
            </a:r>
            <a:r>
              <a:rPr lang="pt-BR" sz="2400" dirty="0">
                <a:latin typeface="Abadi Extra Light" panose="020B0604020104020204" pitchFamily="34" charset="0"/>
              </a:rPr>
              <a:t>Valores que diminuem o valor da receita bruta:</a:t>
            </a:r>
          </a:p>
          <a:p>
            <a:r>
              <a:rPr lang="pt-BR" sz="2400" b="1" dirty="0">
                <a:latin typeface="Abadi Extra Light" panose="020B0604020104020204" pitchFamily="34" charset="0"/>
              </a:rPr>
              <a:t>	- Impostos incidentes sobre vendas </a:t>
            </a:r>
            <a:r>
              <a:rPr lang="pt-BR" sz="2400" dirty="0">
                <a:latin typeface="Abadi Extra Light" panose="020B0604020104020204" pitchFamily="34" charset="0"/>
              </a:rPr>
              <a:t>(receita bruta) ( ICMS, IPI, PIS, COFINS, ISS); </a:t>
            </a:r>
          </a:p>
          <a:p>
            <a:r>
              <a:rPr lang="pt-BR" sz="2400" b="1" dirty="0">
                <a:latin typeface="Abadi Extra Light" panose="020B0604020104020204" pitchFamily="34" charset="0"/>
              </a:rPr>
              <a:t>	- Devolução de vendas:  </a:t>
            </a:r>
            <a:r>
              <a:rPr lang="pt-BR" sz="2400" dirty="0">
                <a:latin typeface="Abadi Extra Light" panose="020B0604020104020204" pitchFamily="34" charset="0"/>
              </a:rPr>
              <a:t>vendas canceladas, vendas anuladas, anulações de vendas.</a:t>
            </a:r>
          </a:p>
        </p:txBody>
      </p:sp>
      <p:graphicFrame>
        <p:nvGraphicFramePr>
          <p:cNvPr id="10" name="Table 9">
            <a:extLst>
              <a:ext uri="{FF2B5EF4-FFF2-40B4-BE49-F238E27FC236}">
                <a16:creationId xmlns:a16="http://schemas.microsoft.com/office/drawing/2014/main" id="{4BC46318-1CBE-A746-B681-B95EECD0884F}"/>
              </a:ext>
            </a:extLst>
          </p:cNvPr>
          <p:cNvGraphicFramePr>
            <a:graphicFrameLocks noGrp="1"/>
          </p:cNvGraphicFramePr>
          <p:nvPr>
            <p:extLst>
              <p:ext uri="{D42A27DB-BD31-4B8C-83A1-F6EECF244321}">
                <p14:modId xmlns:p14="http://schemas.microsoft.com/office/powerpoint/2010/main" val="1935884011"/>
              </p:ext>
            </p:extLst>
          </p:nvPr>
        </p:nvGraphicFramePr>
        <p:xfrm>
          <a:off x="6274113" y="1428016"/>
          <a:ext cx="5891203" cy="4063365"/>
        </p:xfrm>
        <a:graphic>
          <a:graphicData uri="http://schemas.openxmlformats.org/drawingml/2006/table">
            <a:tbl>
              <a:tblPr/>
              <a:tblGrid>
                <a:gridCol w="179159">
                  <a:extLst>
                    <a:ext uri="{9D8B030D-6E8A-4147-A177-3AD203B41FA5}">
                      <a16:colId xmlns:a16="http://schemas.microsoft.com/office/drawing/2014/main" val="4040168131"/>
                    </a:ext>
                  </a:extLst>
                </a:gridCol>
                <a:gridCol w="210776">
                  <a:extLst>
                    <a:ext uri="{9D8B030D-6E8A-4147-A177-3AD203B41FA5}">
                      <a16:colId xmlns:a16="http://schemas.microsoft.com/office/drawing/2014/main" val="1252758263"/>
                    </a:ext>
                  </a:extLst>
                </a:gridCol>
                <a:gridCol w="141486">
                  <a:extLst>
                    <a:ext uri="{9D8B030D-6E8A-4147-A177-3AD203B41FA5}">
                      <a16:colId xmlns:a16="http://schemas.microsoft.com/office/drawing/2014/main" val="825451212"/>
                    </a:ext>
                  </a:extLst>
                </a:gridCol>
                <a:gridCol w="775392">
                  <a:extLst>
                    <a:ext uri="{9D8B030D-6E8A-4147-A177-3AD203B41FA5}">
                      <a16:colId xmlns:a16="http://schemas.microsoft.com/office/drawing/2014/main" val="712637257"/>
                    </a:ext>
                  </a:extLst>
                </a:gridCol>
                <a:gridCol w="916878">
                  <a:extLst>
                    <a:ext uri="{9D8B030D-6E8A-4147-A177-3AD203B41FA5}">
                      <a16:colId xmlns:a16="http://schemas.microsoft.com/office/drawing/2014/main" val="602536604"/>
                    </a:ext>
                  </a:extLst>
                </a:gridCol>
                <a:gridCol w="151521">
                  <a:extLst>
                    <a:ext uri="{9D8B030D-6E8A-4147-A177-3AD203B41FA5}">
                      <a16:colId xmlns:a16="http://schemas.microsoft.com/office/drawing/2014/main" val="3687991819"/>
                    </a:ext>
                  </a:extLst>
                </a:gridCol>
                <a:gridCol w="765357">
                  <a:extLst>
                    <a:ext uri="{9D8B030D-6E8A-4147-A177-3AD203B41FA5}">
                      <a16:colId xmlns:a16="http://schemas.microsoft.com/office/drawing/2014/main" val="3298594272"/>
                    </a:ext>
                  </a:extLst>
                </a:gridCol>
                <a:gridCol w="916878">
                  <a:extLst>
                    <a:ext uri="{9D8B030D-6E8A-4147-A177-3AD203B41FA5}">
                      <a16:colId xmlns:a16="http://schemas.microsoft.com/office/drawing/2014/main" val="3973676395"/>
                    </a:ext>
                  </a:extLst>
                </a:gridCol>
                <a:gridCol w="916878">
                  <a:extLst>
                    <a:ext uri="{9D8B030D-6E8A-4147-A177-3AD203B41FA5}">
                      <a16:colId xmlns:a16="http://schemas.microsoft.com/office/drawing/2014/main" val="3647605291"/>
                    </a:ext>
                  </a:extLst>
                </a:gridCol>
                <a:gridCol w="916878">
                  <a:extLst>
                    <a:ext uri="{9D8B030D-6E8A-4147-A177-3AD203B41FA5}">
                      <a16:colId xmlns:a16="http://schemas.microsoft.com/office/drawing/2014/main" val="2165458848"/>
                    </a:ext>
                  </a:extLst>
                </a:gridCol>
              </a:tblGrid>
              <a:tr h="266700">
                <a:tc gridSpan="10">
                  <a:txBody>
                    <a:bodyPr/>
                    <a:lstStyle/>
                    <a:p>
                      <a:pPr algn="ctr" fontAlgn="b"/>
                      <a:r>
                        <a:rPr lang="en-US" sz="1800" b="1" i="0" u="none" strike="noStrike" dirty="0">
                          <a:solidFill>
                            <a:srgbClr val="000000"/>
                          </a:solidFill>
                          <a:effectLst/>
                          <a:latin typeface="Calibri" panose="020F0502020204030204" pitchFamily="34" charset="0"/>
                        </a:rPr>
                        <a:t>DRE</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09978544"/>
                  </a:ext>
                </a:extLst>
              </a:tr>
              <a:tr h="203200">
                <a:tc gridSpan="6">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Bruta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164801098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Deduções da Receita</a:t>
                      </a:r>
                    </a:p>
                  </a:txBody>
                  <a:tcPr marL="9525" marR="9525" marT="9525" marB="0" anchor="b">
                    <a:lnL>
                      <a:noFill/>
                    </a:lnL>
                    <a:lnR>
                      <a:noFill/>
                    </a:lnR>
                    <a:lnT>
                      <a:noFill/>
                    </a:lnT>
                    <a:lnB>
                      <a:noFill/>
                    </a:lnB>
                    <a:solidFill>
                      <a:srgbClr val="D9E1F2"/>
                    </a:solidFill>
                  </a:tcPr>
                </a:tc>
                <a:tc gridSpan="3">
                  <a:txBody>
                    <a:bodyPr/>
                    <a:lstStyle/>
                    <a:p>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Deduções</a:t>
                      </a:r>
                      <a:r>
                        <a:rPr lang="en-US" sz="1400" b="0" i="0" u="none" strike="noStrike" dirty="0">
                          <a:solidFill>
                            <a:srgbClr val="000000"/>
                          </a:solidFill>
                          <a:effectLst/>
                          <a:latin typeface="Calibri" panose="020F0502020204030204" pitchFamily="34" charset="0"/>
                        </a:rPr>
                        <a:t> da </a:t>
                      </a:r>
                      <a:r>
                        <a:rPr lang="en-US" sz="1400" b="0" i="0" u="none" strike="noStrike" dirty="0" err="1">
                          <a:solidFill>
                            <a:srgbClr val="000000"/>
                          </a:solidFill>
                          <a:effectLst/>
                          <a:latin typeface="Calibri" panose="020F0502020204030204" pitchFamily="34" charset="0"/>
                        </a:rPr>
                        <a:t>Receita</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95171221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2">
                  <a:txBody>
                    <a:bodyPr/>
                    <a:lstStyle/>
                    <a:p>
                      <a:pPr algn="l" fontAlgn="b"/>
                      <a:r>
                        <a:rPr lang="en-US" sz="1400" b="1"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rgbClr val="8EA9DB"/>
                    </a:solidFill>
                  </a:tcPr>
                </a:tc>
                <a:tc hMerge="1">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Líquida</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gridSpan="4">
                  <a:txBody>
                    <a:bodyPr/>
                    <a:lstStyle/>
                    <a:p>
                      <a:r>
                        <a:rPr lang="en-US" sz="1400" b="1" i="0" u="none" strike="noStrike">
                          <a:solidFill>
                            <a:srgbClr val="000000"/>
                          </a:solidFill>
                          <a:effectLst/>
                          <a:latin typeface="Calibri" panose="020F0502020204030204" pitchFamily="34" charset="0"/>
                        </a:rPr>
                        <a:t>Receita Líquida de Vendas</a:t>
                      </a:r>
                      <a:endParaRPr lang="pt-B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89534001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CPV,CMV, CSV</a:t>
                      </a:r>
                    </a:p>
                  </a:txBody>
                  <a:tcPr marL="9525" marR="9525" marT="9525" marB="0" anchor="b">
                    <a:lnL>
                      <a:noFill/>
                    </a:lnL>
                    <a:lnR>
                      <a:noFill/>
                    </a:lnR>
                    <a:lnT>
                      <a:noFill/>
                    </a:lnT>
                    <a:lnB>
                      <a:noFill/>
                    </a:lnB>
                    <a:solidFill>
                      <a:srgbClr val="D9E1F2"/>
                    </a:solidFill>
                  </a:tcPr>
                </a:tc>
                <a:tc gridSpan="2">
                  <a:txBody>
                    <a:bodyPr/>
                    <a:lstStyle/>
                    <a:p>
                      <a:r>
                        <a:rPr lang="en-US" sz="1400" b="0" i="0" u="none" strike="noStrike" dirty="0">
                          <a:solidFill>
                            <a:srgbClr val="000000"/>
                          </a:solidFill>
                          <a:effectLst/>
                          <a:latin typeface="Calibri" panose="020F0502020204030204" pitchFamily="34" charset="0"/>
                        </a:rPr>
                        <a:t>(-) CPV,CMV, CSV</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52513702"/>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4">
                  <a:txBody>
                    <a:bodyPr/>
                    <a:lstStyle/>
                    <a:p>
                      <a:pPr algn="l" fontAlgn="b"/>
                      <a:r>
                        <a:rPr lang="en-US" sz="1400" b="1" i="0" u="none" strike="noStrike">
                          <a:solidFill>
                            <a:srgbClr val="000000"/>
                          </a:solidFill>
                          <a:effectLst/>
                          <a:latin typeface="Calibri" panose="020F0502020204030204" pitchFamily="34" charset="0"/>
                        </a:rPr>
                        <a:t>(=) Resultado Bruto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374381904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Despesas/Receitas Operacionais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687677827"/>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Despesas com Vendas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6126320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 Gerais e Administrativas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94217242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Receitas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92782310"/>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Despesas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69641401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9">
                  <a:txBody>
                    <a:bodyPr/>
                    <a:lstStyle/>
                    <a:p>
                      <a:pPr algn="l" fontAlgn="b"/>
                      <a:r>
                        <a:rPr lang="en-US" sz="1400" b="1" i="0" u="none" strike="noStrike">
                          <a:solidFill>
                            <a:srgbClr val="000000"/>
                          </a:solidFill>
                          <a:effectLst/>
                          <a:latin typeface="Calibri" panose="020F0502020204030204" pitchFamily="34" charset="0"/>
                        </a:rPr>
                        <a:t>(=) Resultado Operacional (ou Resultado antes dos Juros e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441724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Resultado Financeiro</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974906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7">
                  <a:txBody>
                    <a:bodyPr/>
                    <a:lstStyle/>
                    <a:p>
                      <a:pPr algn="l" fontAlgn="b"/>
                      <a:r>
                        <a:rPr lang="en-US" sz="1400" b="1" i="0" u="none" strike="noStrike">
                          <a:solidFill>
                            <a:srgbClr val="000000"/>
                          </a:solidFill>
                          <a:effectLst/>
                          <a:latin typeface="Calibri" panose="020F0502020204030204" pitchFamily="34" charset="0"/>
                        </a:rPr>
                        <a:t>(=) Resultado antes dos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93744322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IRPJ</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1499531"/>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CSLL</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13847775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6">
                  <a:txBody>
                    <a:bodyPr/>
                    <a:lstStyle/>
                    <a:p>
                      <a:pPr algn="l" fontAlgn="b"/>
                      <a:r>
                        <a:rPr lang="en-US" sz="1400" b="1" i="0" u="none" strike="noStrike">
                          <a:solidFill>
                            <a:srgbClr val="000000"/>
                          </a:solidFill>
                          <a:effectLst/>
                          <a:latin typeface="Calibri" panose="020F0502020204030204" pitchFamily="34" charset="0"/>
                        </a:rPr>
                        <a:t>(=) Lucro Líquido do Exercício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396926601"/>
                  </a:ext>
                </a:extLst>
              </a:tr>
            </a:tbl>
          </a:graphicData>
        </a:graphic>
      </p:graphicFrame>
    </p:spTree>
    <p:extLst>
      <p:ext uri="{BB962C8B-B14F-4D97-AF65-F5344CB8AC3E}">
        <p14:creationId xmlns:p14="http://schemas.microsoft.com/office/powerpoint/2010/main" val="3880694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17</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17" name="Rectangle 16">
            <a:extLst>
              <a:ext uri="{FF2B5EF4-FFF2-40B4-BE49-F238E27FC236}">
                <a16:creationId xmlns:a16="http://schemas.microsoft.com/office/drawing/2014/main" id="{73555C4F-4569-1944-8989-CBB35221CAF6}"/>
              </a:ext>
            </a:extLst>
          </p:cNvPr>
          <p:cNvSpPr/>
          <p:nvPr/>
        </p:nvSpPr>
        <p:spPr>
          <a:xfrm>
            <a:off x="332509" y="1461950"/>
            <a:ext cx="5891203" cy="2800767"/>
          </a:xfrm>
          <a:prstGeom prst="rect">
            <a:avLst/>
          </a:prstGeom>
        </p:spPr>
        <p:txBody>
          <a:bodyPr wrap="square">
            <a:spAutoFit/>
          </a:bodyPr>
          <a:lstStyle/>
          <a:p>
            <a:pPr marL="285750" indent="-285750">
              <a:buFont typeface="Arial" panose="020B0604020202020204" pitchFamily="34" charset="0"/>
              <a:buChar char="•"/>
            </a:pPr>
            <a:r>
              <a:rPr lang="pt-BR" sz="2400" b="1" dirty="0">
                <a:latin typeface="Abadi Extra Light" panose="020B0604020104020204" pitchFamily="34" charset="0"/>
              </a:rPr>
              <a:t>Custo: </a:t>
            </a:r>
            <a:r>
              <a:rPr lang="pt-BR" sz="2400" dirty="0">
                <a:latin typeface="Abadi Extra Light" panose="020B0604020104020204" pitchFamily="34" charset="0"/>
              </a:rPr>
              <a:t>Valor obtido através do controle dos estoques e deve ser registrado toda vez que uma empresa realizar uma venda. </a:t>
            </a:r>
          </a:p>
          <a:p>
            <a:pPr marL="742950" lvl="1" indent="-285750">
              <a:buFont typeface="Arial" panose="020B0604020202020204" pitchFamily="34" charset="0"/>
              <a:buChar char="•"/>
            </a:pPr>
            <a:r>
              <a:rPr lang="pt-BR" sz="2000" dirty="0">
                <a:latin typeface="Abadi Extra Light" panose="020B0604020104020204" pitchFamily="34" charset="0"/>
              </a:rPr>
              <a:t> Custo das Mercadorias  Vendidas – CMV (comércio)</a:t>
            </a:r>
          </a:p>
          <a:p>
            <a:pPr marL="742950" lvl="1" indent="-285750">
              <a:buFont typeface="Arial" panose="020B0604020202020204" pitchFamily="34" charset="0"/>
              <a:buChar char="•"/>
            </a:pPr>
            <a:r>
              <a:rPr lang="pt-BR" sz="2000" dirty="0">
                <a:latin typeface="Abadi Extra Light" panose="020B0604020104020204" pitchFamily="34" charset="0"/>
              </a:rPr>
              <a:t>Custo dos Produtos Vendidos - CPV (indústria)</a:t>
            </a:r>
          </a:p>
          <a:p>
            <a:pPr marL="742950" lvl="1" indent="-285750">
              <a:buFont typeface="Arial" panose="020B0604020202020204" pitchFamily="34" charset="0"/>
              <a:buChar char="•"/>
            </a:pPr>
            <a:r>
              <a:rPr lang="pt-BR" sz="2000" dirty="0">
                <a:latin typeface="Abadi Extra Light" panose="020B0604020104020204" pitchFamily="34" charset="0"/>
              </a:rPr>
              <a:t>Custo dos Serviços Prestado - CSP (serviços)</a:t>
            </a:r>
          </a:p>
          <a:p>
            <a:endParaRPr lang="pt-BR" sz="2400" dirty="0">
              <a:latin typeface="Abadi Extra Light" panose="020B0604020104020204" pitchFamily="34" charset="0"/>
            </a:endParaRPr>
          </a:p>
        </p:txBody>
      </p:sp>
      <p:graphicFrame>
        <p:nvGraphicFramePr>
          <p:cNvPr id="10" name="Table 9">
            <a:extLst>
              <a:ext uri="{FF2B5EF4-FFF2-40B4-BE49-F238E27FC236}">
                <a16:creationId xmlns:a16="http://schemas.microsoft.com/office/drawing/2014/main" id="{4BC46318-1CBE-A746-B681-B95EECD0884F}"/>
              </a:ext>
            </a:extLst>
          </p:cNvPr>
          <p:cNvGraphicFramePr>
            <a:graphicFrameLocks noGrp="1"/>
          </p:cNvGraphicFramePr>
          <p:nvPr/>
        </p:nvGraphicFramePr>
        <p:xfrm>
          <a:off x="6274113" y="1428016"/>
          <a:ext cx="5891203" cy="4063365"/>
        </p:xfrm>
        <a:graphic>
          <a:graphicData uri="http://schemas.openxmlformats.org/drawingml/2006/table">
            <a:tbl>
              <a:tblPr/>
              <a:tblGrid>
                <a:gridCol w="179159">
                  <a:extLst>
                    <a:ext uri="{9D8B030D-6E8A-4147-A177-3AD203B41FA5}">
                      <a16:colId xmlns:a16="http://schemas.microsoft.com/office/drawing/2014/main" val="4040168131"/>
                    </a:ext>
                  </a:extLst>
                </a:gridCol>
                <a:gridCol w="210776">
                  <a:extLst>
                    <a:ext uri="{9D8B030D-6E8A-4147-A177-3AD203B41FA5}">
                      <a16:colId xmlns:a16="http://schemas.microsoft.com/office/drawing/2014/main" val="1252758263"/>
                    </a:ext>
                  </a:extLst>
                </a:gridCol>
                <a:gridCol w="141486">
                  <a:extLst>
                    <a:ext uri="{9D8B030D-6E8A-4147-A177-3AD203B41FA5}">
                      <a16:colId xmlns:a16="http://schemas.microsoft.com/office/drawing/2014/main" val="825451212"/>
                    </a:ext>
                  </a:extLst>
                </a:gridCol>
                <a:gridCol w="775392">
                  <a:extLst>
                    <a:ext uri="{9D8B030D-6E8A-4147-A177-3AD203B41FA5}">
                      <a16:colId xmlns:a16="http://schemas.microsoft.com/office/drawing/2014/main" val="712637257"/>
                    </a:ext>
                  </a:extLst>
                </a:gridCol>
                <a:gridCol w="916878">
                  <a:extLst>
                    <a:ext uri="{9D8B030D-6E8A-4147-A177-3AD203B41FA5}">
                      <a16:colId xmlns:a16="http://schemas.microsoft.com/office/drawing/2014/main" val="602536604"/>
                    </a:ext>
                  </a:extLst>
                </a:gridCol>
                <a:gridCol w="151521">
                  <a:extLst>
                    <a:ext uri="{9D8B030D-6E8A-4147-A177-3AD203B41FA5}">
                      <a16:colId xmlns:a16="http://schemas.microsoft.com/office/drawing/2014/main" val="3687991819"/>
                    </a:ext>
                  </a:extLst>
                </a:gridCol>
                <a:gridCol w="765357">
                  <a:extLst>
                    <a:ext uri="{9D8B030D-6E8A-4147-A177-3AD203B41FA5}">
                      <a16:colId xmlns:a16="http://schemas.microsoft.com/office/drawing/2014/main" val="3298594272"/>
                    </a:ext>
                  </a:extLst>
                </a:gridCol>
                <a:gridCol w="916878">
                  <a:extLst>
                    <a:ext uri="{9D8B030D-6E8A-4147-A177-3AD203B41FA5}">
                      <a16:colId xmlns:a16="http://schemas.microsoft.com/office/drawing/2014/main" val="3973676395"/>
                    </a:ext>
                  </a:extLst>
                </a:gridCol>
                <a:gridCol w="916878">
                  <a:extLst>
                    <a:ext uri="{9D8B030D-6E8A-4147-A177-3AD203B41FA5}">
                      <a16:colId xmlns:a16="http://schemas.microsoft.com/office/drawing/2014/main" val="3647605291"/>
                    </a:ext>
                  </a:extLst>
                </a:gridCol>
                <a:gridCol w="916878">
                  <a:extLst>
                    <a:ext uri="{9D8B030D-6E8A-4147-A177-3AD203B41FA5}">
                      <a16:colId xmlns:a16="http://schemas.microsoft.com/office/drawing/2014/main" val="2165458848"/>
                    </a:ext>
                  </a:extLst>
                </a:gridCol>
              </a:tblGrid>
              <a:tr h="266700">
                <a:tc gridSpan="10">
                  <a:txBody>
                    <a:bodyPr/>
                    <a:lstStyle/>
                    <a:p>
                      <a:pPr algn="ctr" fontAlgn="b"/>
                      <a:r>
                        <a:rPr lang="en-US" sz="1800" b="1" i="0" u="none" strike="noStrike" dirty="0">
                          <a:solidFill>
                            <a:srgbClr val="000000"/>
                          </a:solidFill>
                          <a:effectLst/>
                          <a:latin typeface="Calibri" panose="020F0502020204030204" pitchFamily="34" charset="0"/>
                        </a:rPr>
                        <a:t>DRE</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09978544"/>
                  </a:ext>
                </a:extLst>
              </a:tr>
              <a:tr h="203200">
                <a:tc gridSpan="6">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Bruta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164801098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Deduções da Receita</a:t>
                      </a:r>
                    </a:p>
                  </a:txBody>
                  <a:tcPr marL="9525" marR="9525" marT="9525" marB="0" anchor="b">
                    <a:lnL>
                      <a:noFill/>
                    </a:lnL>
                    <a:lnR>
                      <a:noFill/>
                    </a:lnR>
                    <a:lnT>
                      <a:noFill/>
                    </a:lnT>
                    <a:lnB>
                      <a:noFill/>
                    </a:lnB>
                    <a:solidFill>
                      <a:srgbClr val="D9E1F2"/>
                    </a:solidFill>
                  </a:tcPr>
                </a:tc>
                <a:tc gridSpan="3">
                  <a:txBody>
                    <a:bodyPr/>
                    <a:lstStyle/>
                    <a:p>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Deduções</a:t>
                      </a:r>
                      <a:r>
                        <a:rPr lang="en-US" sz="1400" b="0" i="0" u="none" strike="noStrike" dirty="0">
                          <a:solidFill>
                            <a:srgbClr val="000000"/>
                          </a:solidFill>
                          <a:effectLst/>
                          <a:latin typeface="Calibri" panose="020F0502020204030204" pitchFamily="34" charset="0"/>
                        </a:rPr>
                        <a:t> da </a:t>
                      </a:r>
                      <a:r>
                        <a:rPr lang="en-US" sz="1400" b="0" i="0" u="none" strike="noStrike" dirty="0" err="1">
                          <a:solidFill>
                            <a:srgbClr val="000000"/>
                          </a:solidFill>
                          <a:effectLst/>
                          <a:latin typeface="Calibri" panose="020F0502020204030204" pitchFamily="34" charset="0"/>
                        </a:rPr>
                        <a:t>Receita</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95171221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2">
                  <a:txBody>
                    <a:bodyPr/>
                    <a:lstStyle/>
                    <a:p>
                      <a:pPr algn="l" fontAlgn="b"/>
                      <a:r>
                        <a:rPr lang="en-US" sz="1400" b="1"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rgbClr val="8EA9DB"/>
                    </a:solidFill>
                  </a:tcPr>
                </a:tc>
                <a:tc hMerge="1">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Líquida</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gridSpan="4">
                  <a:txBody>
                    <a:bodyPr/>
                    <a:lstStyle/>
                    <a:p>
                      <a:r>
                        <a:rPr lang="en-US" sz="1400" b="1" i="0" u="none" strike="noStrike">
                          <a:solidFill>
                            <a:srgbClr val="000000"/>
                          </a:solidFill>
                          <a:effectLst/>
                          <a:latin typeface="Calibri" panose="020F0502020204030204" pitchFamily="34" charset="0"/>
                        </a:rPr>
                        <a:t>Receita Líquida de Vendas</a:t>
                      </a:r>
                      <a:endParaRPr lang="pt-B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89534001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CPV,CMV, CSV</a:t>
                      </a:r>
                    </a:p>
                  </a:txBody>
                  <a:tcPr marL="9525" marR="9525" marT="9525" marB="0" anchor="b">
                    <a:lnL>
                      <a:noFill/>
                    </a:lnL>
                    <a:lnR>
                      <a:noFill/>
                    </a:lnR>
                    <a:lnT>
                      <a:noFill/>
                    </a:lnT>
                    <a:lnB>
                      <a:noFill/>
                    </a:lnB>
                    <a:solidFill>
                      <a:srgbClr val="D9E1F2"/>
                    </a:solidFill>
                  </a:tcPr>
                </a:tc>
                <a:tc gridSpan="2">
                  <a:txBody>
                    <a:bodyPr/>
                    <a:lstStyle/>
                    <a:p>
                      <a:r>
                        <a:rPr lang="en-US" sz="1400" b="0" i="0" u="none" strike="noStrike" dirty="0">
                          <a:solidFill>
                            <a:srgbClr val="000000"/>
                          </a:solidFill>
                          <a:effectLst/>
                          <a:latin typeface="Calibri" panose="020F0502020204030204" pitchFamily="34" charset="0"/>
                        </a:rPr>
                        <a:t>(-) CPV,CMV, CSV</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52513702"/>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4">
                  <a:txBody>
                    <a:bodyPr/>
                    <a:lstStyle/>
                    <a:p>
                      <a:pPr algn="l" fontAlgn="b"/>
                      <a:r>
                        <a:rPr lang="en-US" sz="1400" b="1" i="0" u="none" strike="noStrike">
                          <a:solidFill>
                            <a:srgbClr val="000000"/>
                          </a:solidFill>
                          <a:effectLst/>
                          <a:latin typeface="Calibri" panose="020F0502020204030204" pitchFamily="34" charset="0"/>
                        </a:rPr>
                        <a:t>(=) Resultado Bruto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374381904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Despesas/Receitas Operacionais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687677827"/>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Despesas com Vendas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6126320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 Gerais e Administrativas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94217242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Receitas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92782310"/>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Despesas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69641401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9">
                  <a:txBody>
                    <a:bodyPr/>
                    <a:lstStyle/>
                    <a:p>
                      <a:pPr algn="l" fontAlgn="b"/>
                      <a:r>
                        <a:rPr lang="en-US" sz="1400" b="1" i="0" u="none" strike="noStrike">
                          <a:solidFill>
                            <a:srgbClr val="000000"/>
                          </a:solidFill>
                          <a:effectLst/>
                          <a:latin typeface="Calibri" panose="020F0502020204030204" pitchFamily="34" charset="0"/>
                        </a:rPr>
                        <a:t>(=) Resultado Operacional (ou Resultado antes dos Juros e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441724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Resultado Financeiro</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974906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7">
                  <a:txBody>
                    <a:bodyPr/>
                    <a:lstStyle/>
                    <a:p>
                      <a:pPr algn="l" fontAlgn="b"/>
                      <a:r>
                        <a:rPr lang="en-US" sz="1400" b="1" i="0" u="none" strike="noStrike">
                          <a:solidFill>
                            <a:srgbClr val="000000"/>
                          </a:solidFill>
                          <a:effectLst/>
                          <a:latin typeface="Calibri" panose="020F0502020204030204" pitchFamily="34" charset="0"/>
                        </a:rPr>
                        <a:t>(=) Resultado antes dos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93744322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IRPJ</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1499531"/>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CSLL</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13847775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6">
                  <a:txBody>
                    <a:bodyPr/>
                    <a:lstStyle/>
                    <a:p>
                      <a:pPr algn="l" fontAlgn="b"/>
                      <a:r>
                        <a:rPr lang="en-US" sz="1400" b="1" i="0" u="none" strike="noStrike">
                          <a:solidFill>
                            <a:srgbClr val="000000"/>
                          </a:solidFill>
                          <a:effectLst/>
                          <a:latin typeface="Calibri" panose="020F0502020204030204" pitchFamily="34" charset="0"/>
                        </a:rPr>
                        <a:t>(=) Lucro Líquido do Exercício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396926601"/>
                  </a:ext>
                </a:extLst>
              </a:tr>
            </a:tbl>
          </a:graphicData>
        </a:graphic>
      </p:graphicFrame>
    </p:spTree>
    <p:extLst>
      <p:ext uri="{BB962C8B-B14F-4D97-AF65-F5344CB8AC3E}">
        <p14:creationId xmlns:p14="http://schemas.microsoft.com/office/powerpoint/2010/main" val="1498447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18</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17" name="Rectangle 16">
            <a:extLst>
              <a:ext uri="{FF2B5EF4-FFF2-40B4-BE49-F238E27FC236}">
                <a16:creationId xmlns:a16="http://schemas.microsoft.com/office/drawing/2014/main" id="{73555C4F-4569-1944-8989-CBB35221CAF6}"/>
              </a:ext>
            </a:extLst>
          </p:cNvPr>
          <p:cNvSpPr/>
          <p:nvPr/>
        </p:nvSpPr>
        <p:spPr>
          <a:xfrm>
            <a:off x="332509" y="1461950"/>
            <a:ext cx="5585379" cy="4524315"/>
          </a:xfrm>
          <a:prstGeom prst="rect">
            <a:avLst/>
          </a:prstGeom>
        </p:spPr>
        <p:txBody>
          <a:bodyPr wrap="square">
            <a:spAutoFit/>
          </a:bodyPr>
          <a:lstStyle/>
          <a:p>
            <a:pPr marL="285750" indent="-285750">
              <a:buFont typeface="Arial" panose="020B0604020202020204" pitchFamily="34" charset="0"/>
              <a:buChar char="•"/>
            </a:pPr>
            <a:r>
              <a:rPr lang="pt-BR" sz="2400" b="1" dirty="0">
                <a:latin typeface="Abadi Extra Light" panose="020B0604020104020204" pitchFamily="34" charset="0"/>
              </a:rPr>
              <a:t>Despesas administrativas: </a:t>
            </a:r>
            <a:r>
              <a:rPr lang="pt-BR" sz="2400" dirty="0">
                <a:latin typeface="Abadi Extra Light" panose="020B0604020104020204" pitchFamily="34" charset="0"/>
              </a:rPr>
              <a:t>gastos com a direção e administração do negócio / gastos com a estrutura administrativa da empresa:</a:t>
            </a:r>
          </a:p>
          <a:p>
            <a:pPr marL="742950" lvl="1" indent="-285750">
              <a:buFont typeface="Arial" panose="020B0604020202020204" pitchFamily="34" charset="0"/>
              <a:buChar char="•"/>
            </a:pPr>
            <a:r>
              <a:rPr lang="pt-BR" sz="2400" dirty="0">
                <a:latin typeface="Abadi Extra Light" panose="020B0604020104020204" pitchFamily="34" charset="0"/>
              </a:rPr>
              <a:t>Seguros</a:t>
            </a:r>
          </a:p>
          <a:p>
            <a:pPr marL="742950" lvl="1" indent="-285750">
              <a:buFont typeface="Arial" panose="020B0604020202020204" pitchFamily="34" charset="0"/>
              <a:buChar char="•"/>
            </a:pPr>
            <a:r>
              <a:rPr lang="pt-BR" sz="2400" dirty="0">
                <a:latin typeface="Abadi Extra Light" panose="020B0604020104020204" pitchFamily="34" charset="0"/>
              </a:rPr>
              <a:t>Salários</a:t>
            </a:r>
          </a:p>
          <a:p>
            <a:pPr marL="742950" lvl="1" indent="-285750">
              <a:buFont typeface="Arial" panose="020B0604020202020204" pitchFamily="34" charset="0"/>
              <a:buChar char="•"/>
            </a:pPr>
            <a:r>
              <a:rPr lang="pt-BR" sz="2400" dirty="0">
                <a:latin typeface="Abadi Extra Light" panose="020B0604020104020204" pitchFamily="34" charset="0"/>
              </a:rPr>
              <a:t>Energia Elétrica</a:t>
            </a:r>
          </a:p>
          <a:p>
            <a:pPr marL="742950" lvl="1" indent="-285750">
              <a:buFont typeface="Arial" panose="020B0604020202020204" pitchFamily="34" charset="0"/>
              <a:buChar char="•"/>
            </a:pPr>
            <a:r>
              <a:rPr lang="pt-BR" sz="2400" dirty="0">
                <a:latin typeface="Abadi Extra Light" panose="020B0604020104020204" pitchFamily="34" charset="0"/>
              </a:rPr>
              <a:t>Encargos Sociais ( INSS, FGTS, </a:t>
            </a:r>
            <a:r>
              <a:rPr lang="pt-BR" sz="2400" dirty="0" err="1">
                <a:latin typeface="Abadi Extra Light" panose="020B0604020104020204" pitchFamily="34" charset="0"/>
              </a:rPr>
              <a:t>etc</a:t>
            </a:r>
            <a:r>
              <a:rPr lang="pt-BR" sz="2400" dirty="0">
                <a:latin typeface="Abadi Extra Light" panose="020B0604020104020204" pitchFamily="34" charset="0"/>
              </a:rPr>
              <a:t>)</a:t>
            </a:r>
          </a:p>
          <a:p>
            <a:pPr marL="742950" lvl="1" indent="-285750">
              <a:buFont typeface="Arial" panose="020B0604020202020204" pitchFamily="34" charset="0"/>
              <a:buChar char="•"/>
            </a:pPr>
            <a:r>
              <a:rPr lang="pt-BR" sz="2400" dirty="0">
                <a:latin typeface="Abadi Extra Light" panose="020B0604020104020204" pitchFamily="34" charset="0"/>
              </a:rPr>
              <a:t> Honorários (S.A) / Pró-Labore (</a:t>
            </a:r>
            <a:r>
              <a:rPr lang="pt-BR" sz="2400" dirty="0" err="1">
                <a:latin typeface="Abadi Extra Light" panose="020B0604020104020204" pitchFamily="34" charset="0"/>
              </a:rPr>
              <a:t>Ltda</a:t>
            </a:r>
            <a:r>
              <a:rPr lang="pt-BR" sz="2400" dirty="0">
                <a:latin typeface="Abadi Extra Light" panose="020B0604020104020204" pitchFamily="34" charset="0"/>
              </a:rPr>
              <a:t>) da administração</a:t>
            </a:r>
          </a:p>
          <a:p>
            <a:pPr marL="742950" lvl="1" indent="-285750">
              <a:buFont typeface="Arial" panose="020B0604020202020204" pitchFamily="34" charset="0"/>
              <a:buChar char="•"/>
            </a:pPr>
            <a:r>
              <a:rPr lang="pt-BR" sz="2400" dirty="0">
                <a:latin typeface="Abadi Extra Light" panose="020B0604020104020204" pitchFamily="34" charset="0"/>
              </a:rPr>
              <a:t>Depreciação</a:t>
            </a:r>
          </a:p>
          <a:p>
            <a:pPr marL="742950" lvl="1" indent="-285750">
              <a:buFont typeface="Arial" panose="020B0604020202020204" pitchFamily="34" charset="0"/>
              <a:buChar char="•"/>
            </a:pPr>
            <a:r>
              <a:rPr lang="pt-BR" sz="2400" dirty="0">
                <a:latin typeface="Abadi Extra Light" panose="020B0604020104020204" pitchFamily="34" charset="0"/>
              </a:rPr>
              <a:t>Aluguel </a:t>
            </a:r>
          </a:p>
        </p:txBody>
      </p:sp>
      <p:graphicFrame>
        <p:nvGraphicFramePr>
          <p:cNvPr id="10" name="Table 9">
            <a:extLst>
              <a:ext uri="{FF2B5EF4-FFF2-40B4-BE49-F238E27FC236}">
                <a16:creationId xmlns:a16="http://schemas.microsoft.com/office/drawing/2014/main" id="{4BC46318-1CBE-A746-B681-B95EECD0884F}"/>
              </a:ext>
            </a:extLst>
          </p:cNvPr>
          <p:cNvGraphicFramePr>
            <a:graphicFrameLocks noGrp="1"/>
          </p:cNvGraphicFramePr>
          <p:nvPr/>
        </p:nvGraphicFramePr>
        <p:xfrm>
          <a:off x="6274113" y="1428016"/>
          <a:ext cx="5891203" cy="4063365"/>
        </p:xfrm>
        <a:graphic>
          <a:graphicData uri="http://schemas.openxmlformats.org/drawingml/2006/table">
            <a:tbl>
              <a:tblPr/>
              <a:tblGrid>
                <a:gridCol w="179159">
                  <a:extLst>
                    <a:ext uri="{9D8B030D-6E8A-4147-A177-3AD203B41FA5}">
                      <a16:colId xmlns:a16="http://schemas.microsoft.com/office/drawing/2014/main" val="4040168131"/>
                    </a:ext>
                  </a:extLst>
                </a:gridCol>
                <a:gridCol w="210776">
                  <a:extLst>
                    <a:ext uri="{9D8B030D-6E8A-4147-A177-3AD203B41FA5}">
                      <a16:colId xmlns:a16="http://schemas.microsoft.com/office/drawing/2014/main" val="1252758263"/>
                    </a:ext>
                  </a:extLst>
                </a:gridCol>
                <a:gridCol w="141486">
                  <a:extLst>
                    <a:ext uri="{9D8B030D-6E8A-4147-A177-3AD203B41FA5}">
                      <a16:colId xmlns:a16="http://schemas.microsoft.com/office/drawing/2014/main" val="825451212"/>
                    </a:ext>
                  </a:extLst>
                </a:gridCol>
                <a:gridCol w="775392">
                  <a:extLst>
                    <a:ext uri="{9D8B030D-6E8A-4147-A177-3AD203B41FA5}">
                      <a16:colId xmlns:a16="http://schemas.microsoft.com/office/drawing/2014/main" val="712637257"/>
                    </a:ext>
                  </a:extLst>
                </a:gridCol>
                <a:gridCol w="916878">
                  <a:extLst>
                    <a:ext uri="{9D8B030D-6E8A-4147-A177-3AD203B41FA5}">
                      <a16:colId xmlns:a16="http://schemas.microsoft.com/office/drawing/2014/main" val="602536604"/>
                    </a:ext>
                  </a:extLst>
                </a:gridCol>
                <a:gridCol w="151521">
                  <a:extLst>
                    <a:ext uri="{9D8B030D-6E8A-4147-A177-3AD203B41FA5}">
                      <a16:colId xmlns:a16="http://schemas.microsoft.com/office/drawing/2014/main" val="3687991819"/>
                    </a:ext>
                  </a:extLst>
                </a:gridCol>
                <a:gridCol w="765357">
                  <a:extLst>
                    <a:ext uri="{9D8B030D-6E8A-4147-A177-3AD203B41FA5}">
                      <a16:colId xmlns:a16="http://schemas.microsoft.com/office/drawing/2014/main" val="3298594272"/>
                    </a:ext>
                  </a:extLst>
                </a:gridCol>
                <a:gridCol w="916878">
                  <a:extLst>
                    <a:ext uri="{9D8B030D-6E8A-4147-A177-3AD203B41FA5}">
                      <a16:colId xmlns:a16="http://schemas.microsoft.com/office/drawing/2014/main" val="3973676395"/>
                    </a:ext>
                  </a:extLst>
                </a:gridCol>
                <a:gridCol w="916878">
                  <a:extLst>
                    <a:ext uri="{9D8B030D-6E8A-4147-A177-3AD203B41FA5}">
                      <a16:colId xmlns:a16="http://schemas.microsoft.com/office/drawing/2014/main" val="3647605291"/>
                    </a:ext>
                  </a:extLst>
                </a:gridCol>
                <a:gridCol w="916878">
                  <a:extLst>
                    <a:ext uri="{9D8B030D-6E8A-4147-A177-3AD203B41FA5}">
                      <a16:colId xmlns:a16="http://schemas.microsoft.com/office/drawing/2014/main" val="2165458848"/>
                    </a:ext>
                  </a:extLst>
                </a:gridCol>
              </a:tblGrid>
              <a:tr h="266700">
                <a:tc gridSpan="10">
                  <a:txBody>
                    <a:bodyPr/>
                    <a:lstStyle/>
                    <a:p>
                      <a:pPr algn="ctr" fontAlgn="b"/>
                      <a:r>
                        <a:rPr lang="en-US" sz="1800" b="1" i="0" u="none" strike="noStrike" dirty="0">
                          <a:solidFill>
                            <a:srgbClr val="000000"/>
                          </a:solidFill>
                          <a:effectLst/>
                          <a:latin typeface="Calibri" panose="020F0502020204030204" pitchFamily="34" charset="0"/>
                        </a:rPr>
                        <a:t>DRE</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09978544"/>
                  </a:ext>
                </a:extLst>
              </a:tr>
              <a:tr h="203200">
                <a:tc gridSpan="6">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Bruta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164801098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Deduções da Receita</a:t>
                      </a:r>
                    </a:p>
                  </a:txBody>
                  <a:tcPr marL="9525" marR="9525" marT="9525" marB="0" anchor="b">
                    <a:lnL>
                      <a:noFill/>
                    </a:lnL>
                    <a:lnR>
                      <a:noFill/>
                    </a:lnR>
                    <a:lnT>
                      <a:noFill/>
                    </a:lnT>
                    <a:lnB>
                      <a:noFill/>
                    </a:lnB>
                    <a:solidFill>
                      <a:srgbClr val="D9E1F2"/>
                    </a:solidFill>
                  </a:tcPr>
                </a:tc>
                <a:tc gridSpan="3">
                  <a:txBody>
                    <a:bodyPr/>
                    <a:lstStyle/>
                    <a:p>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Deduções</a:t>
                      </a:r>
                      <a:r>
                        <a:rPr lang="en-US" sz="1400" b="0" i="0" u="none" strike="noStrike" dirty="0">
                          <a:solidFill>
                            <a:srgbClr val="000000"/>
                          </a:solidFill>
                          <a:effectLst/>
                          <a:latin typeface="Calibri" panose="020F0502020204030204" pitchFamily="34" charset="0"/>
                        </a:rPr>
                        <a:t> da </a:t>
                      </a:r>
                      <a:r>
                        <a:rPr lang="en-US" sz="1400" b="0" i="0" u="none" strike="noStrike" dirty="0" err="1">
                          <a:solidFill>
                            <a:srgbClr val="000000"/>
                          </a:solidFill>
                          <a:effectLst/>
                          <a:latin typeface="Calibri" panose="020F0502020204030204" pitchFamily="34" charset="0"/>
                        </a:rPr>
                        <a:t>Receita</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95171221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2">
                  <a:txBody>
                    <a:bodyPr/>
                    <a:lstStyle/>
                    <a:p>
                      <a:pPr algn="l" fontAlgn="b"/>
                      <a:r>
                        <a:rPr lang="en-US" sz="1400" b="1"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rgbClr val="8EA9DB"/>
                    </a:solidFill>
                  </a:tcPr>
                </a:tc>
                <a:tc hMerge="1">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Líquida</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gridSpan="4">
                  <a:txBody>
                    <a:bodyPr/>
                    <a:lstStyle/>
                    <a:p>
                      <a:r>
                        <a:rPr lang="en-US" sz="1400" b="1" i="0" u="none" strike="noStrike">
                          <a:solidFill>
                            <a:srgbClr val="000000"/>
                          </a:solidFill>
                          <a:effectLst/>
                          <a:latin typeface="Calibri" panose="020F0502020204030204" pitchFamily="34" charset="0"/>
                        </a:rPr>
                        <a:t>Receita Líquida de Vendas</a:t>
                      </a:r>
                      <a:endParaRPr lang="pt-B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89534001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CPV,CMV, CSV</a:t>
                      </a:r>
                    </a:p>
                  </a:txBody>
                  <a:tcPr marL="9525" marR="9525" marT="9525" marB="0" anchor="b">
                    <a:lnL>
                      <a:noFill/>
                    </a:lnL>
                    <a:lnR>
                      <a:noFill/>
                    </a:lnR>
                    <a:lnT>
                      <a:noFill/>
                    </a:lnT>
                    <a:lnB>
                      <a:noFill/>
                    </a:lnB>
                    <a:solidFill>
                      <a:srgbClr val="D9E1F2"/>
                    </a:solidFill>
                  </a:tcPr>
                </a:tc>
                <a:tc gridSpan="2">
                  <a:txBody>
                    <a:bodyPr/>
                    <a:lstStyle/>
                    <a:p>
                      <a:r>
                        <a:rPr lang="en-US" sz="1400" b="0" i="0" u="none" strike="noStrike" dirty="0">
                          <a:solidFill>
                            <a:srgbClr val="000000"/>
                          </a:solidFill>
                          <a:effectLst/>
                          <a:latin typeface="Calibri" panose="020F0502020204030204" pitchFamily="34" charset="0"/>
                        </a:rPr>
                        <a:t>(-) CPV,CMV, CSV</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52513702"/>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4">
                  <a:txBody>
                    <a:bodyPr/>
                    <a:lstStyle/>
                    <a:p>
                      <a:pPr algn="l" fontAlgn="b"/>
                      <a:r>
                        <a:rPr lang="en-US" sz="1400" b="1" i="0" u="none" strike="noStrike">
                          <a:solidFill>
                            <a:srgbClr val="000000"/>
                          </a:solidFill>
                          <a:effectLst/>
                          <a:latin typeface="Calibri" panose="020F0502020204030204" pitchFamily="34" charset="0"/>
                        </a:rPr>
                        <a:t>(=) Resultado Bruto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374381904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Despesas/Receitas Operacionais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687677827"/>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Despesas com Vendas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6126320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 Gerais e Administrativas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94217242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Receitas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92782310"/>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Despesas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69641401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9">
                  <a:txBody>
                    <a:bodyPr/>
                    <a:lstStyle/>
                    <a:p>
                      <a:pPr algn="l" fontAlgn="b"/>
                      <a:r>
                        <a:rPr lang="en-US" sz="1400" b="1" i="0" u="none" strike="noStrike">
                          <a:solidFill>
                            <a:srgbClr val="000000"/>
                          </a:solidFill>
                          <a:effectLst/>
                          <a:latin typeface="Calibri" panose="020F0502020204030204" pitchFamily="34" charset="0"/>
                        </a:rPr>
                        <a:t>(=) Resultado Operacional (ou Resultado antes dos Juros e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441724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Resultado Financeiro</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974906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7">
                  <a:txBody>
                    <a:bodyPr/>
                    <a:lstStyle/>
                    <a:p>
                      <a:pPr algn="l" fontAlgn="b"/>
                      <a:r>
                        <a:rPr lang="en-US" sz="1400" b="1" i="0" u="none" strike="noStrike">
                          <a:solidFill>
                            <a:srgbClr val="000000"/>
                          </a:solidFill>
                          <a:effectLst/>
                          <a:latin typeface="Calibri" panose="020F0502020204030204" pitchFamily="34" charset="0"/>
                        </a:rPr>
                        <a:t>(=) Resultado antes dos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93744322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IRPJ</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1499531"/>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CSLL</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13847775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6">
                  <a:txBody>
                    <a:bodyPr/>
                    <a:lstStyle/>
                    <a:p>
                      <a:pPr algn="l" fontAlgn="b"/>
                      <a:r>
                        <a:rPr lang="en-US" sz="1400" b="1" i="0" u="none" strike="noStrike">
                          <a:solidFill>
                            <a:srgbClr val="000000"/>
                          </a:solidFill>
                          <a:effectLst/>
                          <a:latin typeface="Calibri" panose="020F0502020204030204" pitchFamily="34" charset="0"/>
                        </a:rPr>
                        <a:t>(=) Lucro Líquido do Exercício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396926601"/>
                  </a:ext>
                </a:extLst>
              </a:tr>
            </a:tbl>
          </a:graphicData>
        </a:graphic>
      </p:graphicFrame>
    </p:spTree>
    <p:extLst>
      <p:ext uri="{BB962C8B-B14F-4D97-AF65-F5344CB8AC3E}">
        <p14:creationId xmlns:p14="http://schemas.microsoft.com/office/powerpoint/2010/main" val="1849683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19</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17" name="Rectangle 16">
            <a:extLst>
              <a:ext uri="{FF2B5EF4-FFF2-40B4-BE49-F238E27FC236}">
                <a16:creationId xmlns:a16="http://schemas.microsoft.com/office/drawing/2014/main" id="{73555C4F-4569-1944-8989-CBB35221CAF6}"/>
              </a:ext>
            </a:extLst>
          </p:cNvPr>
          <p:cNvSpPr/>
          <p:nvPr/>
        </p:nvSpPr>
        <p:spPr>
          <a:xfrm>
            <a:off x="332509" y="1461950"/>
            <a:ext cx="5585379" cy="4154984"/>
          </a:xfrm>
          <a:prstGeom prst="rect">
            <a:avLst/>
          </a:prstGeom>
        </p:spPr>
        <p:txBody>
          <a:bodyPr wrap="square">
            <a:spAutoFit/>
          </a:bodyPr>
          <a:lstStyle/>
          <a:p>
            <a:pPr marL="285750" indent="-285750">
              <a:buFont typeface="Arial" panose="020B0604020202020204" pitchFamily="34" charset="0"/>
              <a:buChar char="•"/>
            </a:pPr>
            <a:r>
              <a:rPr lang="pt-BR" sz="2400" b="1" dirty="0">
                <a:latin typeface="Abadi Extra Light" panose="020B0604020104020204" pitchFamily="34" charset="0"/>
              </a:rPr>
              <a:t>Exemplos de Outras Despesas/Receitas</a:t>
            </a:r>
          </a:p>
          <a:p>
            <a:pPr marL="285750" indent="-285750">
              <a:buFont typeface="Arial" panose="020B0604020202020204" pitchFamily="34" charset="0"/>
              <a:buChar char="•"/>
            </a:pPr>
            <a:r>
              <a:rPr lang="pt-BR" sz="2400" b="1" dirty="0">
                <a:latin typeface="Abadi Extra Light" panose="020B0604020104020204" pitchFamily="34" charset="0"/>
              </a:rPr>
              <a:t>Despesas Financeiras: </a:t>
            </a:r>
            <a:r>
              <a:rPr lang="pt-BR" sz="2400" dirty="0">
                <a:latin typeface="Abadi Extra Light" panose="020B0604020104020204" pitchFamily="34" charset="0"/>
              </a:rPr>
              <a:t>juros pagos e outras despesas de natureza financeira:</a:t>
            </a:r>
          </a:p>
          <a:p>
            <a:pPr marL="742950" lvl="1" indent="-285750">
              <a:buFont typeface="Arial" panose="020B0604020202020204" pitchFamily="34" charset="0"/>
              <a:buChar char="•"/>
            </a:pPr>
            <a:r>
              <a:rPr lang="pt-BR" sz="2400" dirty="0">
                <a:latin typeface="Abadi Extra Light" panose="020B0604020104020204" pitchFamily="34" charset="0"/>
              </a:rPr>
              <a:t>Taxas bancárias</a:t>
            </a:r>
          </a:p>
          <a:p>
            <a:pPr marL="742950" lvl="1" indent="-285750">
              <a:buFont typeface="Arial" panose="020B0604020202020204" pitchFamily="34" charset="0"/>
              <a:buChar char="•"/>
            </a:pPr>
            <a:r>
              <a:rPr lang="pt-BR" sz="2400" dirty="0">
                <a:latin typeface="Abadi Extra Light" panose="020B0604020104020204" pitchFamily="34" charset="0"/>
              </a:rPr>
              <a:t>Despesas com juros</a:t>
            </a:r>
          </a:p>
          <a:p>
            <a:pPr marL="742950" lvl="1" indent="-285750">
              <a:buFont typeface="Arial" panose="020B0604020202020204" pitchFamily="34" charset="0"/>
              <a:buChar char="•"/>
            </a:pPr>
            <a:r>
              <a:rPr lang="pt-BR" sz="2400" dirty="0">
                <a:latin typeface="Abadi Extra Light" panose="020B0604020104020204" pitchFamily="34" charset="0"/>
              </a:rPr>
              <a:t>Descontos concedidos</a:t>
            </a:r>
          </a:p>
          <a:p>
            <a:pPr marL="285750" indent="-285750">
              <a:buFont typeface="Arial" panose="020B0604020202020204" pitchFamily="34" charset="0"/>
              <a:buChar char="•"/>
            </a:pPr>
            <a:endParaRPr lang="pt-BR" sz="2400" dirty="0">
              <a:latin typeface="Abadi Extra Light" panose="020B0604020104020204" pitchFamily="34" charset="0"/>
            </a:endParaRPr>
          </a:p>
          <a:p>
            <a:pPr marL="285750" indent="-285750">
              <a:buFont typeface="Arial" panose="020B0604020202020204" pitchFamily="34" charset="0"/>
              <a:buChar char="•"/>
            </a:pPr>
            <a:r>
              <a:rPr lang="pt-BR" sz="2400" b="1" dirty="0">
                <a:latin typeface="Abadi Extra Light" panose="020B0604020104020204" pitchFamily="34" charset="0"/>
              </a:rPr>
              <a:t>Receitas Financeiras: </a:t>
            </a:r>
          </a:p>
          <a:p>
            <a:pPr marL="742950" lvl="1" indent="-285750">
              <a:buFont typeface="Arial" panose="020B0604020202020204" pitchFamily="34" charset="0"/>
              <a:buChar char="•"/>
            </a:pPr>
            <a:r>
              <a:rPr lang="pt-BR" sz="2400" dirty="0">
                <a:latin typeface="Abadi Extra Light" panose="020B0604020104020204" pitchFamily="34" charset="0"/>
              </a:rPr>
              <a:t>Rendimento de aplicação, </a:t>
            </a:r>
          </a:p>
          <a:p>
            <a:pPr marL="742950" lvl="1" indent="-285750">
              <a:buFont typeface="Arial" panose="020B0604020202020204" pitchFamily="34" charset="0"/>
              <a:buChar char="•"/>
            </a:pPr>
            <a:r>
              <a:rPr lang="pt-BR" sz="2400" dirty="0">
                <a:latin typeface="Abadi Extra Light" panose="020B0604020104020204" pitchFamily="34" charset="0"/>
              </a:rPr>
              <a:t>receitas com juros,</a:t>
            </a:r>
          </a:p>
          <a:p>
            <a:pPr marL="742950" lvl="1" indent="-285750">
              <a:buFont typeface="Arial" panose="020B0604020202020204" pitchFamily="34" charset="0"/>
              <a:buChar char="•"/>
            </a:pPr>
            <a:r>
              <a:rPr lang="pt-BR" sz="2400" dirty="0">
                <a:latin typeface="Abadi Extra Light" panose="020B0604020104020204" pitchFamily="34" charset="0"/>
              </a:rPr>
              <a:t>descontos obtidos</a:t>
            </a:r>
          </a:p>
        </p:txBody>
      </p:sp>
      <p:graphicFrame>
        <p:nvGraphicFramePr>
          <p:cNvPr id="10" name="Table 9">
            <a:extLst>
              <a:ext uri="{FF2B5EF4-FFF2-40B4-BE49-F238E27FC236}">
                <a16:creationId xmlns:a16="http://schemas.microsoft.com/office/drawing/2014/main" id="{4BC46318-1CBE-A746-B681-B95EECD0884F}"/>
              </a:ext>
            </a:extLst>
          </p:cNvPr>
          <p:cNvGraphicFramePr>
            <a:graphicFrameLocks noGrp="1"/>
          </p:cNvGraphicFramePr>
          <p:nvPr/>
        </p:nvGraphicFramePr>
        <p:xfrm>
          <a:off x="6274113" y="1428016"/>
          <a:ext cx="5891203" cy="4063365"/>
        </p:xfrm>
        <a:graphic>
          <a:graphicData uri="http://schemas.openxmlformats.org/drawingml/2006/table">
            <a:tbl>
              <a:tblPr/>
              <a:tblGrid>
                <a:gridCol w="179159">
                  <a:extLst>
                    <a:ext uri="{9D8B030D-6E8A-4147-A177-3AD203B41FA5}">
                      <a16:colId xmlns:a16="http://schemas.microsoft.com/office/drawing/2014/main" val="4040168131"/>
                    </a:ext>
                  </a:extLst>
                </a:gridCol>
                <a:gridCol w="210776">
                  <a:extLst>
                    <a:ext uri="{9D8B030D-6E8A-4147-A177-3AD203B41FA5}">
                      <a16:colId xmlns:a16="http://schemas.microsoft.com/office/drawing/2014/main" val="1252758263"/>
                    </a:ext>
                  </a:extLst>
                </a:gridCol>
                <a:gridCol w="141486">
                  <a:extLst>
                    <a:ext uri="{9D8B030D-6E8A-4147-A177-3AD203B41FA5}">
                      <a16:colId xmlns:a16="http://schemas.microsoft.com/office/drawing/2014/main" val="825451212"/>
                    </a:ext>
                  </a:extLst>
                </a:gridCol>
                <a:gridCol w="775392">
                  <a:extLst>
                    <a:ext uri="{9D8B030D-6E8A-4147-A177-3AD203B41FA5}">
                      <a16:colId xmlns:a16="http://schemas.microsoft.com/office/drawing/2014/main" val="712637257"/>
                    </a:ext>
                  </a:extLst>
                </a:gridCol>
                <a:gridCol w="916878">
                  <a:extLst>
                    <a:ext uri="{9D8B030D-6E8A-4147-A177-3AD203B41FA5}">
                      <a16:colId xmlns:a16="http://schemas.microsoft.com/office/drawing/2014/main" val="602536604"/>
                    </a:ext>
                  </a:extLst>
                </a:gridCol>
                <a:gridCol w="151521">
                  <a:extLst>
                    <a:ext uri="{9D8B030D-6E8A-4147-A177-3AD203B41FA5}">
                      <a16:colId xmlns:a16="http://schemas.microsoft.com/office/drawing/2014/main" val="3687991819"/>
                    </a:ext>
                  </a:extLst>
                </a:gridCol>
                <a:gridCol w="765357">
                  <a:extLst>
                    <a:ext uri="{9D8B030D-6E8A-4147-A177-3AD203B41FA5}">
                      <a16:colId xmlns:a16="http://schemas.microsoft.com/office/drawing/2014/main" val="3298594272"/>
                    </a:ext>
                  </a:extLst>
                </a:gridCol>
                <a:gridCol w="916878">
                  <a:extLst>
                    <a:ext uri="{9D8B030D-6E8A-4147-A177-3AD203B41FA5}">
                      <a16:colId xmlns:a16="http://schemas.microsoft.com/office/drawing/2014/main" val="3973676395"/>
                    </a:ext>
                  </a:extLst>
                </a:gridCol>
                <a:gridCol w="916878">
                  <a:extLst>
                    <a:ext uri="{9D8B030D-6E8A-4147-A177-3AD203B41FA5}">
                      <a16:colId xmlns:a16="http://schemas.microsoft.com/office/drawing/2014/main" val="3647605291"/>
                    </a:ext>
                  </a:extLst>
                </a:gridCol>
                <a:gridCol w="916878">
                  <a:extLst>
                    <a:ext uri="{9D8B030D-6E8A-4147-A177-3AD203B41FA5}">
                      <a16:colId xmlns:a16="http://schemas.microsoft.com/office/drawing/2014/main" val="2165458848"/>
                    </a:ext>
                  </a:extLst>
                </a:gridCol>
              </a:tblGrid>
              <a:tr h="266700">
                <a:tc gridSpan="10">
                  <a:txBody>
                    <a:bodyPr/>
                    <a:lstStyle/>
                    <a:p>
                      <a:pPr algn="ctr" fontAlgn="b"/>
                      <a:r>
                        <a:rPr lang="en-US" sz="1800" b="1" i="0" u="none" strike="noStrike" dirty="0">
                          <a:solidFill>
                            <a:srgbClr val="000000"/>
                          </a:solidFill>
                          <a:effectLst/>
                          <a:latin typeface="Calibri" panose="020F0502020204030204" pitchFamily="34" charset="0"/>
                        </a:rPr>
                        <a:t>DRE</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09978544"/>
                  </a:ext>
                </a:extLst>
              </a:tr>
              <a:tr h="203200">
                <a:tc gridSpan="6">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Bruta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164801098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Deduções da Receita</a:t>
                      </a:r>
                    </a:p>
                  </a:txBody>
                  <a:tcPr marL="9525" marR="9525" marT="9525" marB="0" anchor="b">
                    <a:lnL>
                      <a:noFill/>
                    </a:lnL>
                    <a:lnR>
                      <a:noFill/>
                    </a:lnR>
                    <a:lnT>
                      <a:noFill/>
                    </a:lnT>
                    <a:lnB>
                      <a:noFill/>
                    </a:lnB>
                    <a:solidFill>
                      <a:srgbClr val="D9E1F2"/>
                    </a:solidFill>
                  </a:tcPr>
                </a:tc>
                <a:tc gridSpan="3">
                  <a:txBody>
                    <a:bodyPr/>
                    <a:lstStyle/>
                    <a:p>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Deduções</a:t>
                      </a:r>
                      <a:r>
                        <a:rPr lang="en-US" sz="1400" b="0" i="0" u="none" strike="noStrike" dirty="0">
                          <a:solidFill>
                            <a:srgbClr val="000000"/>
                          </a:solidFill>
                          <a:effectLst/>
                          <a:latin typeface="Calibri" panose="020F0502020204030204" pitchFamily="34" charset="0"/>
                        </a:rPr>
                        <a:t> da </a:t>
                      </a:r>
                      <a:r>
                        <a:rPr lang="en-US" sz="1400" b="0" i="0" u="none" strike="noStrike" dirty="0" err="1">
                          <a:solidFill>
                            <a:srgbClr val="000000"/>
                          </a:solidFill>
                          <a:effectLst/>
                          <a:latin typeface="Calibri" panose="020F0502020204030204" pitchFamily="34" charset="0"/>
                        </a:rPr>
                        <a:t>Receita</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95171221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2">
                  <a:txBody>
                    <a:bodyPr/>
                    <a:lstStyle/>
                    <a:p>
                      <a:pPr algn="l" fontAlgn="b"/>
                      <a:r>
                        <a:rPr lang="en-US" sz="1400" b="1"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rgbClr val="8EA9DB"/>
                    </a:solidFill>
                  </a:tcPr>
                </a:tc>
                <a:tc hMerge="1">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Líquida</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gridSpan="4">
                  <a:txBody>
                    <a:bodyPr/>
                    <a:lstStyle/>
                    <a:p>
                      <a:r>
                        <a:rPr lang="en-US" sz="1400" b="1" i="0" u="none" strike="noStrike">
                          <a:solidFill>
                            <a:srgbClr val="000000"/>
                          </a:solidFill>
                          <a:effectLst/>
                          <a:latin typeface="Calibri" panose="020F0502020204030204" pitchFamily="34" charset="0"/>
                        </a:rPr>
                        <a:t>Receita Líquida de Vendas</a:t>
                      </a:r>
                      <a:endParaRPr lang="pt-B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89534001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CPV,CMV, CSV</a:t>
                      </a:r>
                    </a:p>
                  </a:txBody>
                  <a:tcPr marL="9525" marR="9525" marT="9525" marB="0" anchor="b">
                    <a:lnL>
                      <a:noFill/>
                    </a:lnL>
                    <a:lnR>
                      <a:noFill/>
                    </a:lnR>
                    <a:lnT>
                      <a:noFill/>
                    </a:lnT>
                    <a:lnB>
                      <a:noFill/>
                    </a:lnB>
                    <a:solidFill>
                      <a:srgbClr val="D9E1F2"/>
                    </a:solidFill>
                  </a:tcPr>
                </a:tc>
                <a:tc gridSpan="2">
                  <a:txBody>
                    <a:bodyPr/>
                    <a:lstStyle/>
                    <a:p>
                      <a:r>
                        <a:rPr lang="en-US" sz="1400" b="0" i="0" u="none" strike="noStrike" dirty="0">
                          <a:solidFill>
                            <a:srgbClr val="000000"/>
                          </a:solidFill>
                          <a:effectLst/>
                          <a:latin typeface="Calibri" panose="020F0502020204030204" pitchFamily="34" charset="0"/>
                        </a:rPr>
                        <a:t>(-) CPV,CMV, CSV</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52513702"/>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4">
                  <a:txBody>
                    <a:bodyPr/>
                    <a:lstStyle/>
                    <a:p>
                      <a:pPr algn="l" fontAlgn="b"/>
                      <a:r>
                        <a:rPr lang="en-US" sz="1400" b="1" i="0" u="none" strike="noStrike">
                          <a:solidFill>
                            <a:srgbClr val="000000"/>
                          </a:solidFill>
                          <a:effectLst/>
                          <a:latin typeface="Calibri" panose="020F0502020204030204" pitchFamily="34" charset="0"/>
                        </a:rPr>
                        <a:t>(=) Resultado Bruto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374381904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Despesas/Receitas Operacionais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687677827"/>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Despesas com Vendas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6126320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 Gerais e Administrativas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94217242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Receitas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92782310"/>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Despesas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69641401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9">
                  <a:txBody>
                    <a:bodyPr/>
                    <a:lstStyle/>
                    <a:p>
                      <a:pPr algn="l" fontAlgn="b"/>
                      <a:r>
                        <a:rPr lang="en-US" sz="1400" b="1" i="0" u="none" strike="noStrike">
                          <a:solidFill>
                            <a:srgbClr val="000000"/>
                          </a:solidFill>
                          <a:effectLst/>
                          <a:latin typeface="Calibri" panose="020F0502020204030204" pitchFamily="34" charset="0"/>
                        </a:rPr>
                        <a:t>(=) Resultado Operacional (ou Resultado antes dos Juros e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441724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Resultado Financeiro</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974906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7">
                  <a:txBody>
                    <a:bodyPr/>
                    <a:lstStyle/>
                    <a:p>
                      <a:pPr algn="l" fontAlgn="b"/>
                      <a:r>
                        <a:rPr lang="en-US" sz="1400" b="1" i="0" u="none" strike="noStrike">
                          <a:solidFill>
                            <a:srgbClr val="000000"/>
                          </a:solidFill>
                          <a:effectLst/>
                          <a:latin typeface="Calibri" panose="020F0502020204030204" pitchFamily="34" charset="0"/>
                        </a:rPr>
                        <a:t>(=) Resultado antes dos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93744322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IRPJ</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1499531"/>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CSLL</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13847775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6">
                  <a:txBody>
                    <a:bodyPr/>
                    <a:lstStyle/>
                    <a:p>
                      <a:pPr algn="l" fontAlgn="b"/>
                      <a:r>
                        <a:rPr lang="en-US" sz="1400" b="1" i="0" u="none" strike="noStrike">
                          <a:solidFill>
                            <a:srgbClr val="000000"/>
                          </a:solidFill>
                          <a:effectLst/>
                          <a:latin typeface="Calibri" panose="020F0502020204030204" pitchFamily="34" charset="0"/>
                        </a:rPr>
                        <a:t>(=) Lucro Líquido do Exercício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396926601"/>
                  </a:ext>
                </a:extLst>
              </a:tr>
            </a:tbl>
          </a:graphicData>
        </a:graphic>
      </p:graphicFrame>
    </p:spTree>
    <p:extLst>
      <p:ext uri="{BB962C8B-B14F-4D97-AF65-F5344CB8AC3E}">
        <p14:creationId xmlns:p14="http://schemas.microsoft.com/office/powerpoint/2010/main" val="3413484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20</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17" name="Rectangle 16">
            <a:extLst>
              <a:ext uri="{FF2B5EF4-FFF2-40B4-BE49-F238E27FC236}">
                <a16:creationId xmlns:a16="http://schemas.microsoft.com/office/drawing/2014/main" id="{73555C4F-4569-1944-8989-CBB35221CAF6}"/>
              </a:ext>
            </a:extLst>
          </p:cNvPr>
          <p:cNvSpPr/>
          <p:nvPr/>
        </p:nvSpPr>
        <p:spPr>
          <a:xfrm>
            <a:off x="332509" y="1461950"/>
            <a:ext cx="5585379" cy="4955203"/>
          </a:xfrm>
          <a:prstGeom prst="rect">
            <a:avLst/>
          </a:prstGeom>
        </p:spPr>
        <p:txBody>
          <a:bodyPr wrap="square">
            <a:spAutoFit/>
          </a:bodyPr>
          <a:lstStyle/>
          <a:p>
            <a:pPr marL="285750" indent="-285750">
              <a:buFont typeface="Arial" panose="020B0604020202020204" pitchFamily="34" charset="0"/>
              <a:buChar char="•"/>
            </a:pPr>
            <a:r>
              <a:rPr lang="pt-BR" sz="2400" b="1" dirty="0">
                <a:latin typeface="Abadi Extra Light" panose="020B0604020104020204" pitchFamily="34" charset="0"/>
              </a:rPr>
              <a:t>Outras Despesas/Receitas: </a:t>
            </a:r>
            <a:r>
              <a:rPr lang="pt-BR" sz="2400" dirty="0">
                <a:latin typeface="Abadi Extra Light" panose="020B0604020104020204" pitchFamily="34" charset="0"/>
              </a:rPr>
              <a:t>despesas e receitas não são relacionadas à atividade principal da empresa.</a:t>
            </a:r>
          </a:p>
          <a:p>
            <a:pPr marL="285750" indent="-285750">
              <a:buFont typeface="Arial" panose="020B0604020202020204" pitchFamily="34" charset="0"/>
              <a:buChar char="•"/>
            </a:pPr>
            <a:endParaRPr lang="pt-BR" sz="2400" dirty="0">
              <a:latin typeface="Abadi Extra Light" panose="020B0604020104020204" pitchFamily="34" charset="0"/>
            </a:endParaRPr>
          </a:p>
          <a:p>
            <a:r>
              <a:rPr lang="pt-BR" sz="2000" b="1" dirty="0">
                <a:latin typeface="Abadi Extra Light" panose="020B0604020104020204" pitchFamily="34" charset="0"/>
              </a:rPr>
              <a:t>Exemplos:</a:t>
            </a:r>
          </a:p>
          <a:p>
            <a:pPr marL="285750" indent="-285750">
              <a:buFont typeface="Arial" panose="020B0604020202020204" pitchFamily="34" charset="0"/>
              <a:buChar char="•"/>
            </a:pPr>
            <a:r>
              <a:rPr lang="pt-BR" sz="2000" b="1" dirty="0">
                <a:latin typeface="Abadi Extra Light" panose="020B0604020104020204" pitchFamily="34" charset="0"/>
              </a:rPr>
              <a:t>Despesas Financeiras: </a:t>
            </a:r>
            <a:r>
              <a:rPr lang="pt-BR" sz="2000" dirty="0">
                <a:latin typeface="Abadi Extra Light" panose="020B0604020104020204" pitchFamily="34" charset="0"/>
              </a:rPr>
              <a:t>juros pagos e outras despesas de natureza financeira:</a:t>
            </a:r>
          </a:p>
          <a:p>
            <a:pPr marL="742950" lvl="1" indent="-285750">
              <a:buFont typeface="Arial" panose="020B0604020202020204" pitchFamily="34" charset="0"/>
              <a:buChar char="•"/>
            </a:pPr>
            <a:r>
              <a:rPr lang="pt-BR" sz="2000" dirty="0">
                <a:latin typeface="Abadi Extra Light" panose="020B0604020104020204" pitchFamily="34" charset="0"/>
              </a:rPr>
              <a:t>Taxas bancárias</a:t>
            </a:r>
          </a:p>
          <a:p>
            <a:pPr marL="742950" lvl="1" indent="-285750">
              <a:buFont typeface="Arial" panose="020B0604020202020204" pitchFamily="34" charset="0"/>
              <a:buChar char="•"/>
            </a:pPr>
            <a:r>
              <a:rPr lang="pt-BR" sz="2000" dirty="0">
                <a:latin typeface="Abadi Extra Light" panose="020B0604020104020204" pitchFamily="34" charset="0"/>
              </a:rPr>
              <a:t>Despesas com juros</a:t>
            </a:r>
          </a:p>
          <a:p>
            <a:pPr marL="742950" lvl="1" indent="-285750">
              <a:buFont typeface="Arial" panose="020B0604020202020204" pitchFamily="34" charset="0"/>
              <a:buChar char="•"/>
            </a:pPr>
            <a:r>
              <a:rPr lang="pt-BR" sz="2000" dirty="0">
                <a:latin typeface="Abadi Extra Light" panose="020B0604020104020204" pitchFamily="34" charset="0"/>
              </a:rPr>
              <a:t>Descontos concedidos</a:t>
            </a:r>
          </a:p>
          <a:p>
            <a:pPr marL="285750" indent="-285750">
              <a:buFont typeface="Arial" panose="020B0604020202020204" pitchFamily="34" charset="0"/>
              <a:buChar char="•"/>
            </a:pPr>
            <a:endParaRPr lang="pt-BR" sz="2000" dirty="0">
              <a:latin typeface="Abadi Extra Light" panose="020B0604020104020204" pitchFamily="34" charset="0"/>
            </a:endParaRPr>
          </a:p>
          <a:p>
            <a:pPr marL="285750" indent="-285750">
              <a:buFont typeface="Arial" panose="020B0604020202020204" pitchFamily="34" charset="0"/>
              <a:buChar char="•"/>
            </a:pPr>
            <a:r>
              <a:rPr lang="pt-BR" sz="2000" b="1" dirty="0">
                <a:latin typeface="Abadi Extra Light" panose="020B0604020104020204" pitchFamily="34" charset="0"/>
              </a:rPr>
              <a:t>Receitas Financeiras: </a:t>
            </a:r>
          </a:p>
          <a:p>
            <a:pPr marL="742950" lvl="1" indent="-285750">
              <a:buFont typeface="Arial" panose="020B0604020202020204" pitchFamily="34" charset="0"/>
              <a:buChar char="•"/>
            </a:pPr>
            <a:r>
              <a:rPr lang="pt-BR" sz="2000" dirty="0">
                <a:latin typeface="Abadi Extra Light" panose="020B0604020104020204" pitchFamily="34" charset="0"/>
              </a:rPr>
              <a:t>Rendimento de aplicação, </a:t>
            </a:r>
          </a:p>
          <a:p>
            <a:pPr marL="742950" lvl="1" indent="-285750">
              <a:buFont typeface="Arial" panose="020B0604020202020204" pitchFamily="34" charset="0"/>
              <a:buChar char="•"/>
            </a:pPr>
            <a:r>
              <a:rPr lang="pt-BR" sz="2000" dirty="0">
                <a:latin typeface="Abadi Extra Light" panose="020B0604020104020204" pitchFamily="34" charset="0"/>
              </a:rPr>
              <a:t>receitas com juros,</a:t>
            </a:r>
          </a:p>
          <a:p>
            <a:pPr marL="742950" lvl="1" indent="-285750">
              <a:buFont typeface="Arial" panose="020B0604020202020204" pitchFamily="34" charset="0"/>
              <a:buChar char="•"/>
            </a:pPr>
            <a:r>
              <a:rPr lang="pt-BR" sz="2000" dirty="0">
                <a:latin typeface="Abadi Extra Light" panose="020B0604020104020204" pitchFamily="34" charset="0"/>
              </a:rPr>
              <a:t>descontos obtidos</a:t>
            </a:r>
          </a:p>
        </p:txBody>
      </p:sp>
      <p:graphicFrame>
        <p:nvGraphicFramePr>
          <p:cNvPr id="10" name="Table 9">
            <a:extLst>
              <a:ext uri="{FF2B5EF4-FFF2-40B4-BE49-F238E27FC236}">
                <a16:creationId xmlns:a16="http://schemas.microsoft.com/office/drawing/2014/main" id="{4BC46318-1CBE-A746-B681-B95EECD0884F}"/>
              </a:ext>
            </a:extLst>
          </p:cNvPr>
          <p:cNvGraphicFramePr>
            <a:graphicFrameLocks noGrp="1"/>
          </p:cNvGraphicFramePr>
          <p:nvPr/>
        </p:nvGraphicFramePr>
        <p:xfrm>
          <a:off x="6274113" y="1428016"/>
          <a:ext cx="5891203" cy="4063365"/>
        </p:xfrm>
        <a:graphic>
          <a:graphicData uri="http://schemas.openxmlformats.org/drawingml/2006/table">
            <a:tbl>
              <a:tblPr/>
              <a:tblGrid>
                <a:gridCol w="179159">
                  <a:extLst>
                    <a:ext uri="{9D8B030D-6E8A-4147-A177-3AD203B41FA5}">
                      <a16:colId xmlns:a16="http://schemas.microsoft.com/office/drawing/2014/main" val="4040168131"/>
                    </a:ext>
                  </a:extLst>
                </a:gridCol>
                <a:gridCol w="210776">
                  <a:extLst>
                    <a:ext uri="{9D8B030D-6E8A-4147-A177-3AD203B41FA5}">
                      <a16:colId xmlns:a16="http://schemas.microsoft.com/office/drawing/2014/main" val="1252758263"/>
                    </a:ext>
                  </a:extLst>
                </a:gridCol>
                <a:gridCol w="141486">
                  <a:extLst>
                    <a:ext uri="{9D8B030D-6E8A-4147-A177-3AD203B41FA5}">
                      <a16:colId xmlns:a16="http://schemas.microsoft.com/office/drawing/2014/main" val="825451212"/>
                    </a:ext>
                  </a:extLst>
                </a:gridCol>
                <a:gridCol w="775392">
                  <a:extLst>
                    <a:ext uri="{9D8B030D-6E8A-4147-A177-3AD203B41FA5}">
                      <a16:colId xmlns:a16="http://schemas.microsoft.com/office/drawing/2014/main" val="712637257"/>
                    </a:ext>
                  </a:extLst>
                </a:gridCol>
                <a:gridCol w="916878">
                  <a:extLst>
                    <a:ext uri="{9D8B030D-6E8A-4147-A177-3AD203B41FA5}">
                      <a16:colId xmlns:a16="http://schemas.microsoft.com/office/drawing/2014/main" val="602536604"/>
                    </a:ext>
                  </a:extLst>
                </a:gridCol>
                <a:gridCol w="151521">
                  <a:extLst>
                    <a:ext uri="{9D8B030D-6E8A-4147-A177-3AD203B41FA5}">
                      <a16:colId xmlns:a16="http://schemas.microsoft.com/office/drawing/2014/main" val="3687991819"/>
                    </a:ext>
                  </a:extLst>
                </a:gridCol>
                <a:gridCol w="765357">
                  <a:extLst>
                    <a:ext uri="{9D8B030D-6E8A-4147-A177-3AD203B41FA5}">
                      <a16:colId xmlns:a16="http://schemas.microsoft.com/office/drawing/2014/main" val="3298594272"/>
                    </a:ext>
                  </a:extLst>
                </a:gridCol>
                <a:gridCol w="916878">
                  <a:extLst>
                    <a:ext uri="{9D8B030D-6E8A-4147-A177-3AD203B41FA5}">
                      <a16:colId xmlns:a16="http://schemas.microsoft.com/office/drawing/2014/main" val="3973676395"/>
                    </a:ext>
                  </a:extLst>
                </a:gridCol>
                <a:gridCol w="916878">
                  <a:extLst>
                    <a:ext uri="{9D8B030D-6E8A-4147-A177-3AD203B41FA5}">
                      <a16:colId xmlns:a16="http://schemas.microsoft.com/office/drawing/2014/main" val="3647605291"/>
                    </a:ext>
                  </a:extLst>
                </a:gridCol>
                <a:gridCol w="916878">
                  <a:extLst>
                    <a:ext uri="{9D8B030D-6E8A-4147-A177-3AD203B41FA5}">
                      <a16:colId xmlns:a16="http://schemas.microsoft.com/office/drawing/2014/main" val="2165458848"/>
                    </a:ext>
                  </a:extLst>
                </a:gridCol>
              </a:tblGrid>
              <a:tr h="266700">
                <a:tc gridSpan="10">
                  <a:txBody>
                    <a:bodyPr/>
                    <a:lstStyle/>
                    <a:p>
                      <a:pPr algn="ctr" fontAlgn="b"/>
                      <a:r>
                        <a:rPr lang="en-US" sz="1800" b="1" i="0" u="none" strike="noStrike" dirty="0">
                          <a:solidFill>
                            <a:srgbClr val="000000"/>
                          </a:solidFill>
                          <a:effectLst/>
                          <a:latin typeface="Calibri" panose="020F0502020204030204" pitchFamily="34" charset="0"/>
                        </a:rPr>
                        <a:t>DRE</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09978544"/>
                  </a:ext>
                </a:extLst>
              </a:tr>
              <a:tr h="203200">
                <a:tc gridSpan="6">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Bruta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164801098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Deduções da Receita</a:t>
                      </a:r>
                    </a:p>
                  </a:txBody>
                  <a:tcPr marL="9525" marR="9525" marT="9525" marB="0" anchor="b">
                    <a:lnL>
                      <a:noFill/>
                    </a:lnL>
                    <a:lnR>
                      <a:noFill/>
                    </a:lnR>
                    <a:lnT>
                      <a:noFill/>
                    </a:lnT>
                    <a:lnB>
                      <a:noFill/>
                    </a:lnB>
                    <a:solidFill>
                      <a:srgbClr val="D9E1F2"/>
                    </a:solidFill>
                  </a:tcPr>
                </a:tc>
                <a:tc gridSpan="3">
                  <a:txBody>
                    <a:bodyPr/>
                    <a:lstStyle/>
                    <a:p>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Deduções</a:t>
                      </a:r>
                      <a:r>
                        <a:rPr lang="en-US" sz="1400" b="0" i="0" u="none" strike="noStrike" dirty="0">
                          <a:solidFill>
                            <a:srgbClr val="000000"/>
                          </a:solidFill>
                          <a:effectLst/>
                          <a:latin typeface="Calibri" panose="020F0502020204030204" pitchFamily="34" charset="0"/>
                        </a:rPr>
                        <a:t> da </a:t>
                      </a:r>
                      <a:r>
                        <a:rPr lang="en-US" sz="1400" b="0" i="0" u="none" strike="noStrike" dirty="0" err="1">
                          <a:solidFill>
                            <a:srgbClr val="000000"/>
                          </a:solidFill>
                          <a:effectLst/>
                          <a:latin typeface="Calibri" panose="020F0502020204030204" pitchFamily="34" charset="0"/>
                        </a:rPr>
                        <a:t>Receita</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95171221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2">
                  <a:txBody>
                    <a:bodyPr/>
                    <a:lstStyle/>
                    <a:p>
                      <a:pPr algn="l" fontAlgn="b"/>
                      <a:r>
                        <a:rPr lang="en-US" sz="1400" b="1"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rgbClr val="8EA9DB"/>
                    </a:solidFill>
                  </a:tcPr>
                </a:tc>
                <a:tc hMerge="1">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Líquida</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gridSpan="4">
                  <a:txBody>
                    <a:bodyPr/>
                    <a:lstStyle/>
                    <a:p>
                      <a:r>
                        <a:rPr lang="en-US" sz="1400" b="1" i="0" u="none" strike="noStrike">
                          <a:solidFill>
                            <a:srgbClr val="000000"/>
                          </a:solidFill>
                          <a:effectLst/>
                          <a:latin typeface="Calibri" panose="020F0502020204030204" pitchFamily="34" charset="0"/>
                        </a:rPr>
                        <a:t>Receita Líquida de Vendas</a:t>
                      </a:r>
                      <a:endParaRPr lang="pt-B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89534001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CPV,CMV, CSV</a:t>
                      </a:r>
                    </a:p>
                  </a:txBody>
                  <a:tcPr marL="9525" marR="9525" marT="9525" marB="0" anchor="b">
                    <a:lnL>
                      <a:noFill/>
                    </a:lnL>
                    <a:lnR>
                      <a:noFill/>
                    </a:lnR>
                    <a:lnT>
                      <a:noFill/>
                    </a:lnT>
                    <a:lnB>
                      <a:noFill/>
                    </a:lnB>
                    <a:solidFill>
                      <a:srgbClr val="D9E1F2"/>
                    </a:solidFill>
                  </a:tcPr>
                </a:tc>
                <a:tc gridSpan="2">
                  <a:txBody>
                    <a:bodyPr/>
                    <a:lstStyle/>
                    <a:p>
                      <a:r>
                        <a:rPr lang="en-US" sz="1400" b="0" i="0" u="none" strike="noStrike" dirty="0">
                          <a:solidFill>
                            <a:srgbClr val="000000"/>
                          </a:solidFill>
                          <a:effectLst/>
                          <a:latin typeface="Calibri" panose="020F0502020204030204" pitchFamily="34" charset="0"/>
                        </a:rPr>
                        <a:t>(-) CPV,CMV, CSV</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52513702"/>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4">
                  <a:txBody>
                    <a:bodyPr/>
                    <a:lstStyle/>
                    <a:p>
                      <a:pPr algn="l" fontAlgn="b"/>
                      <a:r>
                        <a:rPr lang="en-US" sz="1400" b="1" i="0" u="none" strike="noStrike">
                          <a:solidFill>
                            <a:srgbClr val="000000"/>
                          </a:solidFill>
                          <a:effectLst/>
                          <a:latin typeface="Calibri" panose="020F0502020204030204" pitchFamily="34" charset="0"/>
                        </a:rPr>
                        <a:t>(=) Resultado Bruto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374381904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Despesas/Receitas Operacionais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687677827"/>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Despesas com Vendas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6126320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 Gerais e Administrativas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94217242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Receitas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92782310"/>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Despesas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69641401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9">
                  <a:txBody>
                    <a:bodyPr/>
                    <a:lstStyle/>
                    <a:p>
                      <a:pPr algn="l" fontAlgn="b"/>
                      <a:r>
                        <a:rPr lang="en-US" sz="1400" b="1" i="0" u="none" strike="noStrike">
                          <a:solidFill>
                            <a:srgbClr val="000000"/>
                          </a:solidFill>
                          <a:effectLst/>
                          <a:latin typeface="Calibri" panose="020F0502020204030204" pitchFamily="34" charset="0"/>
                        </a:rPr>
                        <a:t>(=) Resultado Operacional (ou Resultado antes dos Juros e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441724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Resultado Financeiro</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974906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7">
                  <a:txBody>
                    <a:bodyPr/>
                    <a:lstStyle/>
                    <a:p>
                      <a:pPr algn="l" fontAlgn="b"/>
                      <a:r>
                        <a:rPr lang="en-US" sz="1400" b="1" i="0" u="none" strike="noStrike">
                          <a:solidFill>
                            <a:srgbClr val="000000"/>
                          </a:solidFill>
                          <a:effectLst/>
                          <a:latin typeface="Calibri" panose="020F0502020204030204" pitchFamily="34" charset="0"/>
                        </a:rPr>
                        <a:t>(=) Resultado antes dos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93744322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IRPJ</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1499531"/>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CSLL</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13847775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6">
                  <a:txBody>
                    <a:bodyPr/>
                    <a:lstStyle/>
                    <a:p>
                      <a:pPr algn="l" fontAlgn="b"/>
                      <a:r>
                        <a:rPr lang="en-US" sz="1400" b="1" i="0" u="none" strike="noStrike">
                          <a:solidFill>
                            <a:srgbClr val="000000"/>
                          </a:solidFill>
                          <a:effectLst/>
                          <a:latin typeface="Calibri" panose="020F0502020204030204" pitchFamily="34" charset="0"/>
                        </a:rPr>
                        <a:t>(=) Lucro Líquido do Exercício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396926601"/>
                  </a:ext>
                </a:extLst>
              </a:tr>
            </a:tbl>
          </a:graphicData>
        </a:graphic>
      </p:graphicFrame>
    </p:spTree>
    <p:extLst>
      <p:ext uri="{BB962C8B-B14F-4D97-AF65-F5344CB8AC3E}">
        <p14:creationId xmlns:p14="http://schemas.microsoft.com/office/powerpoint/2010/main" val="264075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0CF6-2FE4-FC4B-930A-FEC4F361B71F}"/>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3" name="Content Placeholder 2">
            <a:extLst>
              <a:ext uri="{FF2B5EF4-FFF2-40B4-BE49-F238E27FC236}">
                <a16:creationId xmlns:a16="http://schemas.microsoft.com/office/drawing/2014/main" id="{C252753D-7CC3-EC4F-A1AA-389FD9156495}"/>
              </a:ext>
            </a:extLst>
          </p:cNvPr>
          <p:cNvSpPr>
            <a:spLocks noGrp="1"/>
          </p:cNvSpPr>
          <p:nvPr>
            <p:ph idx="1"/>
          </p:nvPr>
        </p:nvSpPr>
        <p:spPr>
          <a:xfrm>
            <a:off x="1285875" y="1567039"/>
            <a:ext cx="10515600" cy="2390555"/>
          </a:xfrm>
        </p:spPr>
        <p:txBody>
          <a:bodyPr>
            <a:normAutofit/>
          </a:bodyPr>
          <a:lstStyle/>
          <a:p>
            <a:r>
              <a:rPr lang="pt-BR" sz="2000" dirty="0">
                <a:latin typeface="Abadi Extra Light" panose="020B0604020104020204" pitchFamily="34" charset="0"/>
              </a:rPr>
              <a:t>É uma das mais importantes demonstrações financeiras por meio do qual podemos apurar, atestar a situação patrimonial e financeira de uma entidade a um determinado momento.</a:t>
            </a:r>
          </a:p>
          <a:p>
            <a:pPr marL="0" indent="0">
              <a:buNone/>
            </a:pPr>
            <a:endParaRPr lang="pt-BR" sz="2000" dirty="0">
              <a:latin typeface="Abadi Extra Light" panose="020B0604020104020204" pitchFamily="34" charset="0"/>
            </a:endParaRPr>
          </a:p>
          <a:p>
            <a:r>
              <a:rPr lang="pt-BR" sz="2000" dirty="0">
                <a:latin typeface="Abadi Extra Light" panose="020B0604020104020204" pitchFamily="34" charset="0"/>
              </a:rPr>
              <a:t>É o resultado do levantamento de tudo que a empresa tem e de tudo que a empresa deve. </a:t>
            </a:r>
          </a:p>
          <a:p>
            <a:pPr>
              <a:buFontTx/>
              <a:buChar char="-"/>
            </a:pPr>
            <a:endParaRPr lang="pt-BR" sz="2000" dirty="0">
              <a:latin typeface="Abadi Extra Light" panose="020B0604020104020204" pitchFamily="34" charset="0"/>
            </a:endParaRPr>
          </a:p>
          <a:p>
            <a:r>
              <a:rPr lang="pt-BR" sz="2000" dirty="0">
                <a:latin typeface="Abadi Extra Light" panose="020B0604020104020204" pitchFamily="34" charset="0"/>
              </a:rPr>
              <a:t>Ativo, Passivo e Patrimônio Liquido fazem parte do balanço.</a:t>
            </a:r>
          </a:p>
          <a:p>
            <a:pPr marL="0" indent="0">
              <a:buNone/>
            </a:pPr>
            <a:endParaRPr lang="pt-BR" sz="2000" dirty="0">
              <a:latin typeface="Abadi Extra Light" panose="020B0604020104020204" pitchFamily="34" charset="0"/>
            </a:endParaRPr>
          </a:p>
        </p:txBody>
      </p:sp>
      <p:sp>
        <p:nvSpPr>
          <p:cNvPr id="8" name="Footer Placeholder 7">
            <a:extLst>
              <a:ext uri="{FF2B5EF4-FFF2-40B4-BE49-F238E27FC236}">
                <a16:creationId xmlns:a16="http://schemas.microsoft.com/office/drawing/2014/main" id="{FD7B9AB5-89B2-7243-9FAD-47FE62A290CA}"/>
              </a:ext>
            </a:extLst>
          </p:cNvPr>
          <p:cNvSpPr>
            <a:spLocks noGrp="1"/>
          </p:cNvSpPr>
          <p:nvPr>
            <p:ph type="ftr" sz="quarter" idx="11"/>
          </p:nvPr>
        </p:nvSpPr>
        <p:spPr/>
        <p:txBody>
          <a:bodyPr/>
          <a:lstStyle/>
          <a:p>
            <a:r>
              <a:rPr lang="pt-BR" dirty="0"/>
              <a:t>SEP 0569 - Economia da Produção – 2022</a:t>
            </a:r>
          </a:p>
        </p:txBody>
      </p:sp>
      <p:sp>
        <p:nvSpPr>
          <p:cNvPr id="9" name="Slide Number Placeholder 8">
            <a:extLst>
              <a:ext uri="{FF2B5EF4-FFF2-40B4-BE49-F238E27FC236}">
                <a16:creationId xmlns:a16="http://schemas.microsoft.com/office/drawing/2014/main" id="{630007B7-1A9F-5343-9E65-78C8986530C7}"/>
              </a:ext>
            </a:extLst>
          </p:cNvPr>
          <p:cNvSpPr>
            <a:spLocks noGrp="1"/>
          </p:cNvSpPr>
          <p:nvPr>
            <p:ph type="sldNum" sz="quarter" idx="12"/>
          </p:nvPr>
        </p:nvSpPr>
        <p:spPr/>
        <p:txBody>
          <a:bodyPr/>
          <a:lstStyle/>
          <a:p>
            <a:fld id="{0F25CF66-3E13-FD45-AF58-1351C3A2A84C}" type="slidenum">
              <a:rPr lang="pt-BR" smtClean="0"/>
              <a:t>3</a:t>
            </a:fld>
            <a:endParaRPr lang="pt-BR"/>
          </a:p>
        </p:txBody>
      </p:sp>
      <p:pic>
        <p:nvPicPr>
          <p:cNvPr id="7" name="Picture 6" descr="Logo&#10;&#10;Description automatically generated">
            <a:extLst>
              <a:ext uri="{FF2B5EF4-FFF2-40B4-BE49-F238E27FC236}">
                <a16:creationId xmlns:a16="http://schemas.microsoft.com/office/drawing/2014/main" id="{7D39CCC1-CD80-564A-820B-E774125A2AD4}"/>
              </a:ext>
            </a:extLst>
          </p:cNvPr>
          <p:cNvPicPr>
            <a:picLocks noChangeAspect="1"/>
          </p:cNvPicPr>
          <p:nvPr/>
        </p:nvPicPr>
        <p:blipFill>
          <a:blip r:embed="rId2"/>
          <a:stretch>
            <a:fillRect/>
          </a:stretch>
        </p:blipFill>
        <p:spPr>
          <a:xfrm>
            <a:off x="11553666" y="0"/>
            <a:ext cx="611650" cy="535194"/>
          </a:xfrm>
          <a:prstGeom prst="rect">
            <a:avLst/>
          </a:prstGeom>
        </p:spPr>
      </p:pic>
      <p:pic>
        <p:nvPicPr>
          <p:cNvPr id="11" name="Picture 10" descr="Icon&#10;&#10;Description automatically generated">
            <a:extLst>
              <a:ext uri="{FF2B5EF4-FFF2-40B4-BE49-F238E27FC236}">
                <a16:creationId xmlns:a16="http://schemas.microsoft.com/office/drawing/2014/main" id="{510A46D8-786B-DB4A-A2A1-DEEBA9C9866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3" name="Straight Connector 12">
            <a:extLst>
              <a:ext uri="{FF2B5EF4-FFF2-40B4-BE49-F238E27FC236}">
                <a16:creationId xmlns:a16="http://schemas.microsoft.com/office/drawing/2014/main" id="{EFA65B9A-2CDE-7347-BBE9-7DC22081BF21}"/>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629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21</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sp>
        <p:nvSpPr>
          <p:cNvPr id="17" name="Rectangle 16">
            <a:extLst>
              <a:ext uri="{FF2B5EF4-FFF2-40B4-BE49-F238E27FC236}">
                <a16:creationId xmlns:a16="http://schemas.microsoft.com/office/drawing/2014/main" id="{73555C4F-4569-1944-8989-CBB35221CAF6}"/>
              </a:ext>
            </a:extLst>
          </p:cNvPr>
          <p:cNvSpPr/>
          <p:nvPr/>
        </p:nvSpPr>
        <p:spPr>
          <a:xfrm>
            <a:off x="332509" y="1461950"/>
            <a:ext cx="5585379" cy="2677656"/>
          </a:xfrm>
          <a:prstGeom prst="rect">
            <a:avLst/>
          </a:prstGeom>
        </p:spPr>
        <p:txBody>
          <a:bodyPr wrap="square">
            <a:spAutoFit/>
          </a:bodyPr>
          <a:lstStyle/>
          <a:p>
            <a:pPr marL="285750" indent="-285750">
              <a:buFont typeface="Arial" panose="020B0604020202020204" pitchFamily="34" charset="0"/>
              <a:buChar char="•"/>
            </a:pPr>
            <a:r>
              <a:rPr lang="pt-BR" sz="2400" b="1" dirty="0">
                <a:latin typeface="Abadi Extra Light" panose="020B0604020104020204" pitchFamily="34" charset="0"/>
              </a:rPr>
              <a:t>Resultado operacional antes do IRPJ e CSLL: </a:t>
            </a:r>
            <a:r>
              <a:rPr lang="pt-BR" sz="2400" dirty="0">
                <a:latin typeface="Abadi Extra Light" panose="020B0604020104020204" pitchFamily="34" charset="0"/>
              </a:rPr>
              <a:t>O resultado obtido antes da apuração dos impostos sobre o lucro. Conforme legislação nas empresas optantes pelo lucro real, essa é a base para o cálculo do IRPJ e CSLL.</a:t>
            </a:r>
          </a:p>
          <a:p>
            <a:pPr marL="285750" indent="-285750">
              <a:buFont typeface="Arial" panose="020B0604020202020204" pitchFamily="34" charset="0"/>
              <a:buChar char="•"/>
            </a:pPr>
            <a:endParaRPr lang="pt-BR" sz="2400" dirty="0">
              <a:latin typeface="Abadi Extra Light" panose="020B0604020104020204" pitchFamily="34" charset="0"/>
            </a:endParaRPr>
          </a:p>
        </p:txBody>
      </p:sp>
      <p:graphicFrame>
        <p:nvGraphicFramePr>
          <p:cNvPr id="10" name="Table 9">
            <a:extLst>
              <a:ext uri="{FF2B5EF4-FFF2-40B4-BE49-F238E27FC236}">
                <a16:creationId xmlns:a16="http://schemas.microsoft.com/office/drawing/2014/main" id="{4BC46318-1CBE-A746-B681-B95EECD0884F}"/>
              </a:ext>
            </a:extLst>
          </p:cNvPr>
          <p:cNvGraphicFramePr>
            <a:graphicFrameLocks noGrp="1"/>
          </p:cNvGraphicFramePr>
          <p:nvPr/>
        </p:nvGraphicFramePr>
        <p:xfrm>
          <a:off x="6274113" y="1428016"/>
          <a:ext cx="5891203" cy="4063365"/>
        </p:xfrm>
        <a:graphic>
          <a:graphicData uri="http://schemas.openxmlformats.org/drawingml/2006/table">
            <a:tbl>
              <a:tblPr/>
              <a:tblGrid>
                <a:gridCol w="179159">
                  <a:extLst>
                    <a:ext uri="{9D8B030D-6E8A-4147-A177-3AD203B41FA5}">
                      <a16:colId xmlns:a16="http://schemas.microsoft.com/office/drawing/2014/main" val="4040168131"/>
                    </a:ext>
                  </a:extLst>
                </a:gridCol>
                <a:gridCol w="210776">
                  <a:extLst>
                    <a:ext uri="{9D8B030D-6E8A-4147-A177-3AD203B41FA5}">
                      <a16:colId xmlns:a16="http://schemas.microsoft.com/office/drawing/2014/main" val="1252758263"/>
                    </a:ext>
                  </a:extLst>
                </a:gridCol>
                <a:gridCol w="141486">
                  <a:extLst>
                    <a:ext uri="{9D8B030D-6E8A-4147-A177-3AD203B41FA5}">
                      <a16:colId xmlns:a16="http://schemas.microsoft.com/office/drawing/2014/main" val="825451212"/>
                    </a:ext>
                  </a:extLst>
                </a:gridCol>
                <a:gridCol w="775392">
                  <a:extLst>
                    <a:ext uri="{9D8B030D-6E8A-4147-A177-3AD203B41FA5}">
                      <a16:colId xmlns:a16="http://schemas.microsoft.com/office/drawing/2014/main" val="712637257"/>
                    </a:ext>
                  </a:extLst>
                </a:gridCol>
                <a:gridCol w="916878">
                  <a:extLst>
                    <a:ext uri="{9D8B030D-6E8A-4147-A177-3AD203B41FA5}">
                      <a16:colId xmlns:a16="http://schemas.microsoft.com/office/drawing/2014/main" val="602536604"/>
                    </a:ext>
                  </a:extLst>
                </a:gridCol>
                <a:gridCol w="151521">
                  <a:extLst>
                    <a:ext uri="{9D8B030D-6E8A-4147-A177-3AD203B41FA5}">
                      <a16:colId xmlns:a16="http://schemas.microsoft.com/office/drawing/2014/main" val="3687991819"/>
                    </a:ext>
                  </a:extLst>
                </a:gridCol>
                <a:gridCol w="765357">
                  <a:extLst>
                    <a:ext uri="{9D8B030D-6E8A-4147-A177-3AD203B41FA5}">
                      <a16:colId xmlns:a16="http://schemas.microsoft.com/office/drawing/2014/main" val="3298594272"/>
                    </a:ext>
                  </a:extLst>
                </a:gridCol>
                <a:gridCol w="916878">
                  <a:extLst>
                    <a:ext uri="{9D8B030D-6E8A-4147-A177-3AD203B41FA5}">
                      <a16:colId xmlns:a16="http://schemas.microsoft.com/office/drawing/2014/main" val="3973676395"/>
                    </a:ext>
                  </a:extLst>
                </a:gridCol>
                <a:gridCol w="916878">
                  <a:extLst>
                    <a:ext uri="{9D8B030D-6E8A-4147-A177-3AD203B41FA5}">
                      <a16:colId xmlns:a16="http://schemas.microsoft.com/office/drawing/2014/main" val="3647605291"/>
                    </a:ext>
                  </a:extLst>
                </a:gridCol>
                <a:gridCol w="916878">
                  <a:extLst>
                    <a:ext uri="{9D8B030D-6E8A-4147-A177-3AD203B41FA5}">
                      <a16:colId xmlns:a16="http://schemas.microsoft.com/office/drawing/2014/main" val="2165458848"/>
                    </a:ext>
                  </a:extLst>
                </a:gridCol>
              </a:tblGrid>
              <a:tr h="266700">
                <a:tc gridSpan="10">
                  <a:txBody>
                    <a:bodyPr/>
                    <a:lstStyle/>
                    <a:p>
                      <a:pPr algn="ctr" fontAlgn="b"/>
                      <a:r>
                        <a:rPr lang="en-US" sz="1800" b="1" i="0" u="none" strike="noStrike" dirty="0">
                          <a:solidFill>
                            <a:srgbClr val="000000"/>
                          </a:solidFill>
                          <a:effectLst/>
                          <a:latin typeface="Calibri" panose="020F0502020204030204" pitchFamily="34" charset="0"/>
                        </a:rPr>
                        <a:t>DRE</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09978544"/>
                  </a:ext>
                </a:extLst>
              </a:tr>
              <a:tr h="203200">
                <a:tc gridSpan="6">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Bruta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164801098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Deduções da Receita</a:t>
                      </a:r>
                    </a:p>
                  </a:txBody>
                  <a:tcPr marL="9525" marR="9525" marT="9525" marB="0" anchor="b">
                    <a:lnL>
                      <a:noFill/>
                    </a:lnL>
                    <a:lnR>
                      <a:noFill/>
                    </a:lnR>
                    <a:lnT>
                      <a:noFill/>
                    </a:lnT>
                    <a:lnB>
                      <a:noFill/>
                    </a:lnB>
                    <a:solidFill>
                      <a:srgbClr val="D9E1F2"/>
                    </a:solidFill>
                  </a:tcPr>
                </a:tc>
                <a:tc gridSpan="3">
                  <a:txBody>
                    <a:bodyPr/>
                    <a:lstStyle/>
                    <a:p>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Deduções</a:t>
                      </a:r>
                      <a:r>
                        <a:rPr lang="en-US" sz="1400" b="0" i="0" u="none" strike="noStrike" dirty="0">
                          <a:solidFill>
                            <a:srgbClr val="000000"/>
                          </a:solidFill>
                          <a:effectLst/>
                          <a:latin typeface="Calibri" panose="020F0502020204030204" pitchFamily="34" charset="0"/>
                        </a:rPr>
                        <a:t> da </a:t>
                      </a:r>
                      <a:r>
                        <a:rPr lang="en-US" sz="1400" b="0" i="0" u="none" strike="noStrike" dirty="0" err="1">
                          <a:solidFill>
                            <a:srgbClr val="000000"/>
                          </a:solidFill>
                          <a:effectLst/>
                          <a:latin typeface="Calibri" panose="020F0502020204030204" pitchFamily="34" charset="0"/>
                        </a:rPr>
                        <a:t>Receita</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95171221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2">
                  <a:txBody>
                    <a:bodyPr/>
                    <a:lstStyle/>
                    <a:p>
                      <a:pPr algn="l" fontAlgn="b"/>
                      <a:r>
                        <a:rPr lang="en-US" sz="1400" b="1"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rgbClr val="8EA9DB"/>
                    </a:solidFill>
                  </a:tcPr>
                </a:tc>
                <a:tc hMerge="1">
                  <a:txBody>
                    <a:bodyPr/>
                    <a:lstStyle/>
                    <a:p>
                      <a:pPr algn="l" fontAlgn="b"/>
                      <a:r>
                        <a:rPr lang="en-US" sz="1400" b="1" i="0" u="none" strike="noStrike" dirty="0" err="1">
                          <a:solidFill>
                            <a:srgbClr val="000000"/>
                          </a:solidFill>
                          <a:effectLst/>
                          <a:latin typeface="Calibri" panose="020F0502020204030204" pitchFamily="34" charset="0"/>
                        </a:rPr>
                        <a:t>Receita</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Líquida</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Vendas</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gridSpan="4">
                  <a:txBody>
                    <a:bodyPr/>
                    <a:lstStyle/>
                    <a:p>
                      <a:r>
                        <a:rPr lang="en-US" sz="1400" b="1" i="0" u="none" strike="noStrike">
                          <a:solidFill>
                            <a:srgbClr val="000000"/>
                          </a:solidFill>
                          <a:effectLst/>
                          <a:latin typeface="Calibri" panose="020F0502020204030204" pitchFamily="34" charset="0"/>
                        </a:rPr>
                        <a:t>Receita Líquida de Vendas</a:t>
                      </a:r>
                      <a:endParaRPr lang="pt-B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89534001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r>
                        <a:rPr lang="en-US" sz="1400" b="0" i="0" u="none" strike="noStrike">
                          <a:solidFill>
                            <a:srgbClr val="000000"/>
                          </a:solidFill>
                          <a:effectLst/>
                          <a:latin typeface="Calibri" panose="020F0502020204030204" pitchFamily="34" charset="0"/>
                        </a:rPr>
                        <a:t>(-) CPV,CMV, CSV</a:t>
                      </a:r>
                    </a:p>
                  </a:txBody>
                  <a:tcPr marL="9525" marR="9525" marT="9525" marB="0" anchor="b">
                    <a:lnL>
                      <a:noFill/>
                    </a:lnL>
                    <a:lnR>
                      <a:noFill/>
                    </a:lnR>
                    <a:lnT>
                      <a:noFill/>
                    </a:lnT>
                    <a:lnB>
                      <a:noFill/>
                    </a:lnB>
                    <a:solidFill>
                      <a:srgbClr val="D9E1F2"/>
                    </a:solidFill>
                  </a:tcPr>
                </a:tc>
                <a:tc gridSpan="2">
                  <a:txBody>
                    <a:bodyPr/>
                    <a:lstStyle/>
                    <a:p>
                      <a:r>
                        <a:rPr lang="en-US" sz="1400" b="0" i="0" u="none" strike="noStrike" dirty="0">
                          <a:solidFill>
                            <a:srgbClr val="000000"/>
                          </a:solidFill>
                          <a:effectLst/>
                          <a:latin typeface="Calibri" panose="020F0502020204030204" pitchFamily="34" charset="0"/>
                        </a:rPr>
                        <a:t>(-) CPV,CMV, CSV</a:t>
                      </a:r>
                      <a:endParaRPr lang="pt-BR" dirty="0"/>
                    </a:p>
                  </a:txBody>
                  <a:tcPr marL="9525" marR="9525" marT="9525" marB="0" anchor="b">
                    <a:lnL>
                      <a:noFill/>
                    </a:lnL>
                    <a:lnR>
                      <a:noFill/>
                    </a:lnR>
                    <a:lnT>
                      <a:noFill/>
                    </a:lnT>
                    <a:lnB>
                      <a:noFill/>
                    </a:lnB>
                    <a:solidFill>
                      <a:srgbClr val="D9E1F2"/>
                    </a:solidFill>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52513702"/>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4">
                  <a:txBody>
                    <a:bodyPr/>
                    <a:lstStyle/>
                    <a:p>
                      <a:pPr algn="l" fontAlgn="b"/>
                      <a:r>
                        <a:rPr lang="en-US" sz="1400" b="1" i="0" u="none" strike="noStrike">
                          <a:solidFill>
                            <a:srgbClr val="000000"/>
                          </a:solidFill>
                          <a:effectLst/>
                          <a:latin typeface="Calibri" panose="020F0502020204030204" pitchFamily="34" charset="0"/>
                        </a:rPr>
                        <a:t>(=) Resultado Bruto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374381904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Despesas/Receitas Operacionais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687677827"/>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Despesas com Vendas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6126320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Despesas Gerais e Administrativas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394217242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Receitas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2592782310"/>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3">
                  <a:txBody>
                    <a:bodyPr/>
                    <a:lstStyle/>
                    <a:p>
                      <a:pPr algn="l" fontAlgn="b"/>
                      <a:r>
                        <a:rPr lang="en-US" sz="1400" b="0" i="0" u="none" strike="noStrike">
                          <a:solidFill>
                            <a:srgbClr val="000000"/>
                          </a:solidFill>
                          <a:effectLst/>
                          <a:latin typeface="Calibri" panose="020F0502020204030204" pitchFamily="34" charset="0"/>
                        </a:rPr>
                        <a:t>(-) Outras Despesas</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696414016"/>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9">
                  <a:txBody>
                    <a:bodyPr/>
                    <a:lstStyle/>
                    <a:p>
                      <a:pPr algn="l" fontAlgn="b"/>
                      <a:r>
                        <a:rPr lang="en-US" sz="1400" b="1" i="0" u="none" strike="noStrike">
                          <a:solidFill>
                            <a:srgbClr val="000000"/>
                          </a:solidFill>
                          <a:effectLst/>
                          <a:latin typeface="Calibri" panose="020F0502020204030204" pitchFamily="34" charset="0"/>
                        </a:rPr>
                        <a:t>(=) Resultado Operacional (ou Resultado antes dos Juros e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4417243"/>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5">
                  <a:txBody>
                    <a:bodyPr/>
                    <a:lstStyle/>
                    <a:p>
                      <a:pPr algn="l" fontAlgn="b"/>
                      <a:r>
                        <a:rPr lang="en-US" sz="1400" b="0" i="0" u="none" strike="noStrike">
                          <a:solidFill>
                            <a:srgbClr val="000000"/>
                          </a:solidFill>
                          <a:effectLst/>
                          <a:latin typeface="Calibri" panose="020F0502020204030204" pitchFamily="34" charset="0"/>
                        </a:rPr>
                        <a:t>(+/-) Resultado Financeiro</a:t>
                      </a:r>
                    </a:p>
                  </a:txBody>
                  <a:tcPr marL="9525" marR="9525" marT="9525" marB="0" anchor="b">
                    <a:lnL>
                      <a:noFill/>
                    </a:lnL>
                    <a:lnR>
                      <a:noFill/>
                    </a:lnR>
                    <a:lnT>
                      <a:noFill/>
                    </a:lnT>
                    <a:lnB>
                      <a:noFill/>
                    </a:lnB>
                    <a:solidFill>
                      <a:srgbClr val="D9E1F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974906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7">
                  <a:txBody>
                    <a:bodyPr/>
                    <a:lstStyle/>
                    <a:p>
                      <a:pPr algn="l" fontAlgn="b"/>
                      <a:r>
                        <a:rPr lang="en-US" sz="1400" b="1" i="0" u="none" strike="noStrike">
                          <a:solidFill>
                            <a:srgbClr val="000000"/>
                          </a:solidFill>
                          <a:effectLst/>
                          <a:latin typeface="Calibri" panose="020F0502020204030204" pitchFamily="34" charset="0"/>
                        </a:rPr>
                        <a:t>(=) Resultado antes dos Tributos sobre o Lucro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937443225"/>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IRPJ</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451499531"/>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CSLL</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gridSpan="2">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D9E1F2"/>
                    </a:solidFill>
                  </a:tcPr>
                </a:tc>
                <a:extLst>
                  <a:ext uri="{0D108BD9-81ED-4DB2-BD59-A6C34878D82A}">
                    <a16:rowId xmlns:a16="http://schemas.microsoft.com/office/drawing/2014/main" val="1138477754"/>
                  </a:ext>
                </a:extLst>
              </a:tr>
              <a:tr h="20320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gridSpan="6">
                  <a:txBody>
                    <a:bodyPr/>
                    <a:lstStyle/>
                    <a:p>
                      <a:pPr algn="l" fontAlgn="b"/>
                      <a:r>
                        <a:rPr lang="en-US" sz="1400" b="1" i="0" u="none" strike="noStrike">
                          <a:solidFill>
                            <a:srgbClr val="000000"/>
                          </a:solidFill>
                          <a:effectLst/>
                          <a:latin typeface="Calibri" panose="020F0502020204030204" pitchFamily="34" charset="0"/>
                        </a:rPr>
                        <a:t>(=) Lucro Líquido do Exercício</a:t>
                      </a:r>
                    </a:p>
                  </a:txBody>
                  <a:tcPr marL="9525" marR="9525" marT="9525" marB="0" anchor="b">
                    <a:lnL>
                      <a:noFill/>
                    </a:lnL>
                    <a:lnR>
                      <a:noFill/>
                    </a:lnR>
                    <a:lnT>
                      <a:noFill/>
                    </a:lnT>
                    <a:lnB>
                      <a:noFill/>
                    </a:lnB>
                    <a:solidFill>
                      <a:srgbClr val="8EA9DB"/>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en-US" sz="14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8EA9DB"/>
                    </a:solidFill>
                  </a:tcPr>
                </a:tc>
                <a:extLst>
                  <a:ext uri="{0D108BD9-81ED-4DB2-BD59-A6C34878D82A}">
                    <a16:rowId xmlns:a16="http://schemas.microsoft.com/office/drawing/2014/main" val="2396926601"/>
                  </a:ext>
                </a:extLst>
              </a:tr>
            </a:tbl>
          </a:graphicData>
        </a:graphic>
      </p:graphicFrame>
    </p:spTree>
    <p:extLst>
      <p:ext uri="{BB962C8B-B14F-4D97-AF65-F5344CB8AC3E}">
        <p14:creationId xmlns:p14="http://schemas.microsoft.com/office/powerpoint/2010/main" val="2063253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DRE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22</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3"/>
          <a:stretch>
            <a:fillRect/>
          </a:stretch>
        </p:blipFill>
        <p:spPr>
          <a:xfrm>
            <a:off x="332509" y="457725"/>
            <a:ext cx="718922" cy="718922"/>
          </a:xfrm>
          <a:prstGeom prst="rect">
            <a:avLst/>
          </a:prstGeom>
        </p:spPr>
      </p:pic>
      <p:graphicFrame>
        <p:nvGraphicFramePr>
          <p:cNvPr id="13" name="Table 12">
            <a:extLst>
              <a:ext uri="{FF2B5EF4-FFF2-40B4-BE49-F238E27FC236}">
                <a16:creationId xmlns:a16="http://schemas.microsoft.com/office/drawing/2014/main" id="{5D0C6D0A-6778-F34B-81D1-B7A416ED2022}"/>
              </a:ext>
            </a:extLst>
          </p:cNvPr>
          <p:cNvGraphicFramePr>
            <a:graphicFrameLocks noGrp="1"/>
          </p:cNvGraphicFramePr>
          <p:nvPr>
            <p:extLst>
              <p:ext uri="{D42A27DB-BD31-4B8C-83A1-F6EECF244321}">
                <p14:modId xmlns:p14="http://schemas.microsoft.com/office/powerpoint/2010/main" val="2799445198"/>
              </p:ext>
            </p:extLst>
          </p:nvPr>
        </p:nvGraphicFramePr>
        <p:xfrm>
          <a:off x="3236248" y="1192926"/>
          <a:ext cx="6145966" cy="5186284"/>
        </p:xfrm>
        <a:graphic>
          <a:graphicData uri="http://schemas.openxmlformats.org/drawingml/2006/table">
            <a:tbl>
              <a:tblPr firstRow="1" bandRow="1">
                <a:tableStyleId>{5C22544A-7EE6-4342-B048-85BDC9FD1C3A}</a:tableStyleId>
              </a:tblPr>
              <a:tblGrid>
                <a:gridCol w="4145972">
                  <a:extLst>
                    <a:ext uri="{9D8B030D-6E8A-4147-A177-3AD203B41FA5}">
                      <a16:colId xmlns:a16="http://schemas.microsoft.com/office/drawing/2014/main" val="1562893804"/>
                    </a:ext>
                  </a:extLst>
                </a:gridCol>
                <a:gridCol w="985399">
                  <a:extLst>
                    <a:ext uri="{9D8B030D-6E8A-4147-A177-3AD203B41FA5}">
                      <a16:colId xmlns:a16="http://schemas.microsoft.com/office/drawing/2014/main" val="3591562245"/>
                    </a:ext>
                  </a:extLst>
                </a:gridCol>
                <a:gridCol w="1014595">
                  <a:extLst>
                    <a:ext uri="{9D8B030D-6E8A-4147-A177-3AD203B41FA5}">
                      <a16:colId xmlns:a16="http://schemas.microsoft.com/office/drawing/2014/main" val="2240410510"/>
                    </a:ext>
                  </a:extLst>
                </a:gridCol>
              </a:tblGrid>
              <a:tr h="235600">
                <a:tc gridSpan="3">
                  <a:txBody>
                    <a:bodyPr/>
                    <a:lstStyle/>
                    <a:p>
                      <a:pPr algn="ctr" rtl="0" fontAlgn="ctr"/>
                      <a:r>
                        <a:rPr lang="en-US" sz="1200" u="none" strike="noStrike">
                          <a:effectLst/>
                        </a:rPr>
                        <a:t>Hering Store</a:t>
                      </a:r>
                      <a:endParaRPr lang="en-US" sz="1200" b="1" i="0" u="none" strike="noStrike">
                        <a:solidFill>
                          <a:srgbClr val="FFFFFF"/>
                        </a:solidFill>
                        <a:effectLst/>
                        <a:latin typeface="Arial Rounded MT Bold" panose="020F0704030504030204" pitchFamily="34" charset="77"/>
                      </a:endParaRPr>
                    </a:p>
                  </a:txBody>
                  <a:tcPr marL="4398" marR="4398" marT="4398"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159752302"/>
                  </a:ext>
                </a:extLst>
              </a:tr>
              <a:tr h="159377">
                <a:tc gridSpan="3">
                  <a:txBody>
                    <a:bodyPr/>
                    <a:lstStyle/>
                    <a:p>
                      <a:pPr algn="ctr" rtl="0" fontAlgn="ctr"/>
                      <a:r>
                        <a:rPr lang="en-US" sz="1200" u="none" strike="noStrike">
                          <a:effectLst/>
                        </a:rPr>
                        <a:t>Demonstração do Resultado de Exercício (DRE)</a:t>
                      </a:r>
                      <a:endParaRPr lang="en-US" sz="1200" b="1" i="0" u="none" strike="noStrike">
                        <a:solidFill>
                          <a:srgbClr val="FFFFFF"/>
                        </a:solidFill>
                        <a:effectLst/>
                        <a:latin typeface="Arial Rounded MT Bold" panose="020F0704030504030204" pitchFamily="34" charset="77"/>
                      </a:endParaRPr>
                    </a:p>
                  </a:txBody>
                  <a:tcPr marL="4398" marR="4398" marT="4398"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132729655"/>
                  </a:ext>
                </a:extLst>
              </a:tr>
              <a:tr h="204630">
                <a:tc>
                  <a:txBody>
                    <a:bodyPr/>
                    <a:lstStyle/>
                    <a:p>
                      <a:pPr algn="ctr" rtl="0" fontAlgn="ctr"/>
                      <a:r>
                        <a:rPr lang="en-US" sz="1200" u="none" strike="noStrike">
                          <a:effectLst/>
                        </a:rPr>
                        <a:t> </a:t>
                      </a:r>
                      <a:endParaRPr lang="en-US" sz="1200" b="1" i="0" u="none" strike="noStrike">
                        <a:solidFill>
                          <a:srgbClr val="FFFFFF"/>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effectLst/>
                        </a:rPr>
                        <a:t>31.12.15</a:t>
                      </a:r>
                      <a:r>
                        <a:rPr lang="en-US" sz="1050" u="none" strike="noStrike" dirty="0">
                          <a:effectLst/>
                        </a:rPr>
                        <a:t> </a:t>
                      </a:r>
                    </a:p>
                    <a:p>
                      <a:pPr algn="ctr" rtl="0" fontAlgn="ctr"/>
                      <a:r>
                        <a:rPr lang="en-US" sz="1050" u="none" strike="noStrike" dirty="0">
                          <a:effectLst/>
                        </a:rPr>
                        <a:t>(R$ </a:t>
                      </a:r>
                      <a:r>
                        <a:rPr lang="en-US" sz="1050" u="none" strike="noStrike" dirty="0" err="1">
                          <a:effectLst/>
                        </a:rPr>
                        <a:t>milhares</a:t>
                      </a:r>
                      <a:r>
                        <a:rPr lang="en-US" sz="1050" u="none" strike="noStrike" dirty="0">
                          <a:effectLst/>
                        </a:rPr>
                        <a:t>)</a:t>
                      </a:r>
                      <a:endParaRPr lang="en-US" sz="1200" b="1" i="0" u="none" strike="noStrike" dirty="0">
                        <a:solidFill>
                          <a:srgbClr val="FFFFFF"/>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effectLst/>
                        </a:rPr>
                        <a:t>31.12.14</a:t>
                      </a:r>
                    </a:p>
                    <a:p>
                      <a:pPr algn="ctr" rtl="0" fontAlgn="ctr"/>
                      <a:r>
                        <a:rPr lang="en-US" sz="1200" u="none" strike="noStrike" dirty="0">
                          <a:effectLst/>
                        </a:rPr>
                        <a:t> </a:t>
                      </a:r>
                      <a:r>
                        <a:rPr lang="en-US" sz="1050" u="none" strike="noStrike" dirty="0">
                          <a:effectLst/>
                        </a:rPr>
                        <a:t>(R$ </a:t>
                      </a:r>
                      <a:r>
                        <a:rPr lang="en-US" sz="1050" u="none" strike="noStrike" dirty="0" err="1">
                          <a:effectLst/>
                        </a:rPr>
                        <a:t>milhares</a:t>
                      </a:r>
                      <a:r>
                        <a:rPr lang="en-US" sz="1050" u="none" strike="noStrike" dirty="0">
                          <a:effectLst/>
                        </a:rPr>
                        <a:t>)</a:t>
                      </a:r>
                      <a:endParaRPr lang="en-US" sz="1200" b="1" i="0" u="none" strike="noStrike" dirty="0">
                        <a:solidFill>
                          <a:srgbClr val="FFFFFF"/>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1562499143"/>
                  </a:ext>
                </a:extLst>
              </a:tr>
              <a:tr h="381119">
                <a:tc>
                  <a:txBody>
                    <a:bodyPr/>
                    <a:lstStyle/>
                    <a:p>
                      <a:pPr algn="l" rtl="0" fontAlgn="ctr"/>
                      <a:r>
                        <a:rPr lang="en-US" sz="1200" b="1" u="none" strike="noStrike" dirty="0">
                          <a:effectLst/>
                        </a:rPr>
                        <a:t>RECEITA DE VENDAS E PRESTAÇÃO DE SERVIÇOS</a:t>
                      </a:r>
                      <a:endParaRPr lang="en-US" sz="1200" b="1"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635.914</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471.1</a:t>
                      </a:r>
                      <a:endParaRPr lang="en-US" sz="1200" b="0" i="0" u="none" strike="noStrike">
                        <a:solidFill>
                          <a:srgbClr val="00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4215611458"/>
                  </a:ext>
                </a:extLst>
              </a:tr>
              <a:tr h="270247">
                <a:tc>
                  <a:txBody>
                    <a:bodyPr/>
                    <a:lstStyle/>
                    <a:p>
                      <a:pPr algn="l" rtl="0" fontAlgn="ctr"/>
                      <a:r>
                        <a:rPr lang="en-US" sz="1200" u="none" strike="noStrike">
                          <a:effectLst/>
                        </a:rPr>
                        <a:t>     Custos dos bens e serviços vendidos</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-196.555</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-144.311</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2790093731"/>
                  </a:ext>
                </a:extLst>
              </a:tr>
              <a:tr h="270247">
                <a:tc>
                  <a:txBody>
                    <a:bodyPr/>
                    <a:lstStyle/>
                    <a:p>
                      <a:pPr algn="l" rtl="0" fontAlgn="ctr"/>
                      <a:r>
                        <a:rPr lang="en-US" sz="1200" b="1" u="none" strike="noStrike" dirty="0">
                          <a:effectLst/>
                        </a:rPr>
                        <a:t>RESULTADO BRUTO</a:t>
                      </a:r>
                      <a:endParaRPr lang="en-US" sz="1200" b="1"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439.359</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326.789</a:t>
                      </a:r>
                      <a:endParaRPr lang="en-US" sz="1200" b="0" i="0" u="none" strike="noStrike">
                        <a:solidFill>
                          <a:srgbClr val="00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3279559004"/>
                  </a:ext>
                </a:extLst>
              </a:tr>
              <a:tr h="270247">
                <a:tc>
                  <a:txBody>
                    <a:bodyPr/>
                    <a:lstStyle/>
                    <a:p>
                      <a:pPr algn="l" rtl="0" fontAlgn="ctr"/>
                      <a:r>
                        <a:rPr lang="en-US" sz="1200" u="none" strike="noStrike">
                          <a:effectLst/>
                        </a:rPr>
                        <a:t>     Despesas/Receitas Operacionais </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-375.556</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-235.708</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864327918"/>
                  </a:ext>
                </a:extLst>
              </a:tr>
              <a:tr h="270247">
                <a:tc>
                  <a:txBody>
                    <a:bodyPr/>
                    <a:lstStyle/>
                    <a:p>
                      <a:pPr algn="l" rtl="0" fontAlgn="ctr"/>
                      <a:r>
                        <a:rPr lang="en-US" sz="1200" u="none" strike="noStrike">
                          <a:effectLst/>
                        </a:rPr>
                        <a:t>     Despesas com vendas</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solidFill>
                            <a:srgbClr val="FF0000"/>
                          </a:solidFill>
                          <a:effectLst/>
                        </a:rPr>
                        <a:t>-213.308</a:t>
                      </a:r>
                      <a:endParaRPr lang="en-US" sz="1200" b="0" i="0" u="none" strike="noStrike">
                        <a:solidFill>
                          <a:srgbClr val="FF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solidFill>
                            <a:srgbClr val="FF0000"/>
                          </a:solidFill>
                          <a:effectLst/>
                        </a:rPr>
                        <a:t>-141.19</a:t>
                      </a:r>
                      <a:endParaRPr lang="en-US" sz="1200" b="0" i="0" u="none" strike="noStrike">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3548920535"/>
                  </a:ext>
                </a:extLst>
              </a:tr>
              <a:tr h="270247">
                <a:tc>
                  <a:txBody>
                    <a:bodyPr/>
                    <a:lstStyle/>
                    <a:p>
                      <a:pPr algn="l" rtl="0" fontAlgn="ctr"/>
                      <a:r>
                        <a:rPr lang="en-US" sz="1200" u="none" strike="noStrike">
                          <a:effectLst/>
                        </a:rPr>
                        <a:t>     Despesas gerais e administrativas</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solidFill>
                            <a:srgbClr val="FF0000"/>
                          </a:solidFill>
                          <a:effectLst/>
                        </a:rPr>
                        <a:t>-130.447</a:t>
                      </a:r>
                      <a:endParaRPr lang="en-US" sz="1200" b="0" i="0" u="none" strike="noStrike">
                        <a:solidFill>
                          <a:srgbClr val="FF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-72.319</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2517600912"/>
                  </a:ext>
                </a:extLst>
              </a:tr>
              <a:tr h="270247">
                <a:tc>
                  <a:txBody>
                    <a:bodyPr/>
                    <a:lstStyle/>
                    <a:p>
                      <a:pPr algn="l" rtl="0" fontAlgn="ctr"/>
                      <a:r>
                        <a:rPr lang="en-US" sz="1200" u="none" strike="noStrike">
                          <a:effectLst/>
                        </a:rPr>
                        <a:t>     Outras receitas operacionais</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2.438</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effectLst/>
                        </a:rPr>
                        <a:t> -</a:t>
                      </a:r>
                      <a:endParaRPr lang="en-US" sz="1200" b="0" i="0" u="none" strike="noStrike" dirty="0">
                        <a:solidFill>
                          <a:srgbClr val="00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3716602917"/>
                  </a:ext>
                </a:extLst>
              </a:tr>
              <a:tr h="270247">
                <a:tc>
                  <a:txBody>
                    <a:bodyPr/>
                    <a:lstStyle/>
                    <a:p>
                      <a:pPr algn="l" rtl="0" fontAlgn="ctr"/>
                      <a:r>
                        <a:rPr lang="en-US" sz="1200" u="none" strike="noStrike">
                          <a:effectLst/>
                        </a:rPr>
                        <a:t>     Despesas de depreciação e amortização</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-34.239</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-9.577</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1180980315"/>
                  </a:ext>
                </a:extLst>
              </a:tr>
              <a:tr h="270247">
                <a:tc>
                  <a:txBody>
                    <a:bodyPr/>
                    <a:lstStyle/>
                    <a:p>
                      <a:pPr algn="l" rtl="0" fontAlgn="ctr"/>
                      <a:r>
                        <a:rPr lang="en-US" sz="1200" u="none" strike="noStrike" dirty="0">
                          <a:effectLst/>
                        </a:rPr>
                        <a:t>     </a:t>
                      </a:r>
                      <a:r>
                        <a:rPr lang="en-US" sz="1200" u="none" strike="noStrike" dirty="0" err="1">
                          <a:effectLst/>
                        </a:rPr>
                        <a:t>Outras</a:t>
                      </a:r>
                      <a:r>
                        <a:rPr lang="en-US" sz="1200" u="none" strike="noStrike" dirty="0">
                          <a:effectLst/>
                        </a:rPr>
                        <a:t> </a:t>
                      </a:r>
                      <a:r>
                        <a:rPr lang="en-US" sz="1200" u="none" strike="noStrike" dirty="0" err="1">
                          <a:effectLst/>
                        </a:rPr>
                        <a:t>despesas</a:t>
                      </a:r>
                      <a:r>
                        <a:rPr lang="en-US" sz="1200" u="none" strike="noStrike" dirty="0">
                          <a:effectLst/>
                        </a:rPr>
                        <a:t> </a:t>
                      </a:r>
                      <a:r>
                        <a:rPr lang="en-US" sz="1200" u="none" strike="noStrike" dirty="0" err="1">
                          <a:effectLst/>
                        </a:rPr>
                        <a:t>operacionais</a:t>
                      </a:r>
                      <a:endParaRPr lang="en-US" sz="1200" b="0"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 -</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-12.824</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1316919239"/>
                  </a:ext>
                </a:extLst>
              </a:tr>
              <a:tr h="270247">
                <a:tc>
                  <a:txBody>
                    <a:bodyPr/>
                    <a:lstStyle/>
                    <a:p>
                      <a:pPr algn="l" rtl="0" fontAlgn="ctr"/>
                      <a:r>
                        <a:rPr lang="en-US" sz="1200" u="none" strike="noStrike" dirty="0">
                          <a:effectLst/>
                        </a:rPr>
                        <a:t>     </a:t>
                      </a:r>
                      <a:r>
                        <a:rPr lang="en-US" sz="1200" u="none" strike="noStrike" dirty="0" err="1">
                          <a:effectLst/>
                        </a:rPr>
                        <a:t>Resultado</a:t>
                      </a:r>
                      <a:r>
                        <a:rPr lang="en-US" sz="1200" u="none" strike="noStrike" dirty="0">
                          <a:effectLst/>
                        </a:rPr>
                        <a:t> de </a:t>
                      </a:r>
                      <a:r>
                        <a:rPr lang="en-US" sz="1200" u="none" strike="noStrike" dirty="0" err="1">
                          <a:effectLst/>
                        </a:rPr>
                        <a:t>Equivalência</a:t>
                      </a:r>
                      <a:r>
                        <a:rPr lang="en-US" sz="1200" u="none" strike="noStrike" dirty="0">
                          <a:effectLst/>
                        </a:rPr>
                        <a:t> Patrimonial</a:t>
                      </a:r>
                      <a:endParaRPr lang="en-US" sz="1200" b="0"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 -</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202</a:t>
                      </a:r>
                      <a:endParaRPr lang="en-US" sz="1200" b="0" i="0" u="none" strike="noStrike">
                        <a:solidFill>
                          <a:srgbClr val="00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4165872787"/>
                  </a:ext>
                </a:extLst>
              </a:tr>
              <a:tr h="339541">
                <a:tc>
                  <a:txBody>
                    <a:bodyPr/>
                    <a:lstStyle/>
                    <a:p>
                      <a:pPr algn="l" rtl="0" fontAlgn="ctr"/>
                      <a:r>
                        <a:rPr lang="en-US" sz="1200" b="1" u="none" strike="noStrike" dirty="0">
                          <a:effectLst/>
                        </a:rPr>
                        <a:t>RESULTADO ANTES DO RESUL. FINAN. E DOS TRIBUTOS</a:t>
                      </a:r>
                      <a:endParaRPr lang="en-US" sz="1200" b="1"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63.803</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91.081</a:t>
                      </a:r>
                      <a:endParaRPr lang="en-US" sz="1200" b="0" i="0" u="none" strike="noStrike">
                        <a:solidFill>
                          <a:srgbClr val="00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653895217"/>
                  </a:ext>
                </a:extLst>
              </a:tr>
              <a:tr h="270247">
                <a:tc>
                  <a:txBody>
                    <a:bodyPr/>
                    <a:lstStyle/>
                    <a:p>
                      <a:pPr algn="l" rtl="0" fontAlgn="ctr"/>
                      <a:r>
                        <a:rPr lang="en-US" sz="1200" u="none" strike="noStrike">
                          <a:effectLst/>
                        </a:rPr>
                        <a:t>     Resultado Financeiro</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-49.046</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-36.131</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2456041028"/>
                  </a:ext>
                </a:extLst>
              </a:tr>
              <a:tr h="339541">
                <a:tc>
                  <a:txBody>
                    <a:bodyPr/>
                    <a:lstStyle/>
                    <a:p>
                      <a:pPr algn="l" rtl="0" fontAlgn="ctr"/>
                      <a:r>
                        <a:rPr lang="en-US" sz="1200" b="1" u="none" strike="noStrike" dirty="0">
                          <a:effectLst/>
                        </a:rPr>
                        <a:t>RESULTADO ANTES DOS TRIBUTOS SOBRE O LUCRO</a:t>
                      </a:r>
                      <a:endParaRPr lang="en-US" sz="1200" b="1"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effectLst/>
                        </a:rPr>
                        <a:t>14.757</a:t>
                      </a:r>
                      <a:endParaRPr lang="en-US" sz="1200" b="0"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effectLst/>
                        </a:rPr>
                        <a:t>54.95</a:t>
                      </a:r>
                      <a:endParaRPr lang="en-US" sz="1200" b="0" i="0" u="none" strike="noStrike" dirty="0">
                        <a:solidFill>
                          <a:srgbClr val="00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1807339401"/>
                  </a:ext>
                </a:extLst>
              </a:tr>
              <a:tr h="360330">
                <a:tc>
                  <a:txBody>
                    <a:bodyPr/>
                    <a:lstStyle/>
                    <a:p>
                      <a:pPr algn="l" rtl="0" fontAlgn="ctr"/>
                      <a:r>
                        <a:rPr lang="en-US" sz="1200" u="none" strike="noStrike">
                          <a:effectLst/>
                        </a:rPr>
                        <a:t>     Imposto de Renda e Contribuição Social sobre o      Lucro</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-3.112</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solidFill>
                            <a:srgbClr val="FF0000"/>
                          </a:solidFill>
                          <a:effectLst/>
                        </a:rPr>
                        <a:t>-17.293</a:t>
                      </a:r>
                      <a:endParaRPr lang="en-US" sz="1200" b="0" i="0" u="none" strike="noStrike" dirty="0">
                        <a:solidFill>
                          <a:srgbClr val="FF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712709220"/>
                  </a:ext>
                </a:extLst>
              </a:tr>
              <a:tr h="270247">
                <a:tc>
                  <a:txBody>
                    <a:bodyPr/>
                    <a:lstStyle/>
                    <a:p>
                      <a:pPr algn="l" rtl="0" fontAlgn="ctr"/>
                      <a:r>
                        <a:rPr lang="en-US" sz="1200" b="1" u="none" strike="noStrike" dirty="0">
                          <a:effectLst/>
                        </a:rPr>
                        <a:t>LUCRO/PREJUÍZO</a:t>
                      </a:r>
                      <a:endParaRPr lang="en-US" sz="1200" b="1" i="0" u="none" strike="noStrike" dirty="0">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a:effectLst/>
                        </a:rPr>
                        <a:t>11.645</a:t>
                      </a:r>
                      <a:endParaRPr lang="en-US" sz="1200" b="0" i="0" u="none" strike="noStrike">
                        <a:solidFill>
                          <a:srgbClr val="000000"/>
                        </a:solidFill>
                        <a:effectLst/>
                        <a:latin typeface="Arial Rounded MT Bold" panose="020F0704030504030204" pitchFamily="34" charset="77"/>
                      </a:endParaRPr>
                    </a:p>
                  </a:txBody>
                  <a:tcPr marL="4398" marR="4398" marT="4398" marB="0" anchor="ctr"/>
                </a:tc>
                <a:tc>
                  <a:txBody>
                    <a:bodyPr/>
                    <a:lstStyle/>
                    <a:p>
                      <a:pPr algn="ctr" rtl="0" fontAlgn="ctr"/>
                      <a:r>
                        <a:rPr lang="en-US" sz="1200" u="none" strike="noStrike" dirty="0">
                          <a:effectLst/>
                        </a:rPr>
                        <a:t>37.657</a:t>
                      </a:r>
                      <a:endParaRPr lang="en-US" sz="1200" b="0" i="0" u="none" strike="noStrike" dirty="0">
                        <a:solidFill>
                          <a:srgbClr val="000000"/>
                        </a:solidFill>
                        <a:effectLst/>
                        <a:latin typeface="Arial Rounded MT Bold" panose="020F0704030504030204" pitchFamily="34" charset="77"/>
                      </a:endParaRPr>
                    </a:p>
                  </a:txBody>
                  <a:tcPr marL="4398" marR="4398" marT="4398" marB="0" anchor="ctr"/>
                </a:tc>
                <a:extLst>
                  <a:ext uri="{0D108BD9-81ED-4DB2-BD59-A6C34878D82A}">
                    <a16:rowId xmlns:a16="http://schemas.microsoft.com/office/drawing/2014/main" val="3243239942"/>
                  </a:ext>
                </a:extLst>
              </a:tr>
            </a:tbl>
          </a:graphicData>
        </a:graphic>
      </p:graphicFrame>
    </p:spTree>
    <p:extLst>
      <p:ext uri="{BB962C8B-B14F-4D97-AF65-F5344CB8AC3E}">
        <p14:creationId xmlns:p14="http://schemas.microsoft.com/office/powerpoint/2010/main" val="2145155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Análise Vertical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23</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sp>
        <p:nvSpPr>
          <p:cNvPr id="2" name="Rectangle 1">
            <a:extLst>
              <a:ext uri="{FF2B5EF4-FFF2-40B4-BE49-F238E27FC236}">
                <a16:creationId xmlns:a16="http://schemas.microsoft.com/office/drawing/2014/main" id="{1F5EEEED-EA73-164D-8ED6-21CF2475D4D9}"/>
              </a:ext>
            </a:extLst>
          </p:cNvPr>
          <p:cNvSpPr/>
          <p:nvPr/>
        </p:nvSpPr>
        <p:spPr>
          <a:xfrm>
            <a:off x="944815" y="1383380"/>
            <a:ext cx="10728831" cy="4708981"/>
          </a:xfrm>
          <a:prstGeom prst="rect">
            <a:avLst/>
          </a:prstGeom>
        </p:spPr>
        <p:txBody>
          <a:bodyPr wrap="square">
            <a:spAutoFit/>
          </a:bodyPr>
          <a:lstStyle/>
          <a:p>
            <a:pPr marL="285750" indent="-285750" algn="just">
              <a:buFont typeface="Arial" panose="020B0604020202020204" pitchFamily="34" charset="0"/>
              <a:buChar char="•"/>
            </a:pPr>
            <a:r>
              <a:rPr lang="pt-BR" sz="2000" b="1" dirty="0">
                <a:latin typeface="Abadi Extra Light" panose="020B0604020104020204" pitchFamily="34" charset="0"/>
              </a:rPr>
              <a:t>Objetivo: </a:t>
            </a:r>
            <a:r>
              <a:rPr lang="pt-BR" sz="2000" dirty="0">
                <a:latin typeface="Abadi Extra Light" panose="020B0604020104020204" pitchFamily="34" charset="0"/>
              </a:rPr>
              <a:t>Verificar a estrutura patrimonial e de resultado de uma empresa;</a:t>
            </a:r>
          </a:p>
          <a:p>
            <a:pPr marL="285750" indent="-285750" algn="just">
              <a:buFont typeface="Arial" panose="020B0604020202020204" pitchFamily="34" charset="0"/>
              <a:buChar char="•"/>
            </a:pPr>
            <a:endParaRPr lang="pt-BR" sz="2000" dirty="0">
              <a:latin typeface="Abadi Extra Light" panose="020B0604020104020204" pitchFamily="34" charset="0"/>
            </a:endParaRPr>
          </a:p>
          <a:p>
            <a:pPr marL="285750" indent="-285750" algn="just">
              <a:buFont typeface="Arial" panose="020B0604020202020204" pitchFamily="34" charset="0"/>
              <a:buChar char="•"/>
            </a:pPr>
            <a:r>
              <a:rPr lang="pt-BR" sz="2000" dirty="0">
                <a:latin typeface="Abadi Extra Light" panose="020B0604020104020204" pitchFamily="34" charset="0"/>
              </a:rPr>
              <a:t>Avaliar a relação entre as contas de uma única demonstração contábil;</a:t>
            </a:r>
          </a:p>
          <a:p>
            <a:pPr algn="just"/>
            <a:endParaRPr lang="pt-BR" sz="2000" dirty="0">
              <a:latin typeface="Abadi Extra Light" panose="020B0604020104020204" pitchFamily="34" charset="0"/>
            </a:endParaRPr>
          </a:p>
          <a:p>
            <a:pPr marL="342900" indent="-342900" algn="just">
              <a:buFont typeface="Arial" panose="020B0604020202020204" pitchFamily="34" charset="0"/>
              <a:buChar char="•"/>
            </a:pPr>
            <a:r>
              <a:rPr lang="pt-BR" sz="2000" dirty="0">
                <a:latin typeface="Abadi Extra Light" panose="020B0604020104020204" pitchFamily="34" charset="0"/>
              </a:rPr>
              <a:t>A conta que representa a totalidade da demonstração contábil é tida como 100%, enquanto os outros itens são expressos em percentagem dessa conta.</a:t>
            </a:r>
          </a:p>
          <a:p>
            <a:pPr algn="just"/>
            <a:endParaRPr lang="pt-BR" sz="2000" dirty="0">
              <a:latin typeface="Abadi Extra Light" panose="020B0604020104020204" pitchFamily="34" charset="0"/>
            </a:endParaRPr>
          </a:p>
          <a:p>
            <a:pPr marL="342900" indent="-342900" algn="just">
              <a:buFont typeface="Arial" panose="020B0604020202020204" pitchFamily="34" charset="0"/>
              <a:buChar char="•"/>
            </a:pPr>
            <a:r>
              <a:rPr lang="pt-BR" sz="2000" dirty="0">
                <a:latin typeface="Abadi Extra Light" panose="020B0604020104020204" pitchFamily="34" charset="0"/>
              </a:rPr>
              <a:t>Trata-se portanto de uma metodologia de análise que mostra a participação percentual de cada um dos itens das Demonstrações Contábeis em relação ao somatório de seu grupo.</a:t>
            </a:r>
          </a:p>
          <a:p>
            <a:pPr algn="just"/>
            <a:endParaRPr lang="pt-BR" sz="2000" dirty="0">
              <a:latin typeface="Abadi Extra Light" panose="020B0604020104020204" pitchFamily="34" charset="0"/>
            </a:endParaRPr>
          </a:p>
          <a:p>
            <a:pPr marL="342900" indent="-342900" algn="just">
              <a:buFont typeface="Arial" panose="020B0604020202020204" pitchFamily="34" charset="0"/>
              <a:buChar char="•"/>
            </a:pPr>
            <a:r>
              <a:rPr lang="pt-BR" sz="2000" dirty="0">
                <a:latin typeface="Abadi Extra Light" panose="020B0604020104020204" pitchFamily="34" charset="0"/>
              </a:rPr>
              <a:t>Permite identificar aqueles (itens) que mais contribuem para a formação do conjunto objeto de análise.</a:t>
            </a:r>
          </a:p>
          <a:p>
            <a:pPr algn="just"/>
            <a:endParaRPr lang="pt-BR" sz="2000" dirty="0">
              <a:latin typeface="Abadi Extra Light" panose="020B0604020104020204" pitchFamily="34" charset="0"/>
            </a:endParaRPr>
          </a:p>
          <a:p>
            <a:pPr marL="342900" indent="-342900" algn="just">
              <a:buFont typeface="Arial" panose="020B0604020202020204" pitchFamily="34" charset="0"/>
              <a:buChar char="•"/>
            </a:pPr>
            <a:r>
              <a:rPr lang="pt-BR" sz="2000" dirty="0">
                <a:latin typeface="Abadi Extra Light" panose="020B0604020104020204" pitchFamily="34" charset="0"/>
              </a:rPr>
              <a:t>Muito utilizada para analisar a DRE, pois possibilita detectar a composição percentual das receitas e despesas, evidenciando aquelas que mais influenciam na formação do lucro ou prejuízo.</a:t>
            </a:r>
          </a:p>
        </p:txBody>
      </p:sp>
    </p:spTree>
    <p:extLst>
      <p:ext uri="{BB962C8B-B14F-4D97-AF65-F5344CB8AC3E}">
        <p14:creationId xmlns:p14="http://schemas.microsoft.com/office/powerpoint/2010/main" val="3086883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Análise Vertical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24</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graphicFrame>
        <p:nvGraphicFramePr>
          <p:cNvPr id="6" name="Table 5">
            <a:extLst>
              <a:ext uri="{FF2B5EF4-FFF2-40B4-BE49-F238E27FC236}">
                <a16:creationId xmlns:a16="http://schemas.microsoft.com/office/drawing/2014/main" id="{F385D7DC-6507-624F-8749-FD46D91B325C}"/>
              </a:ext>
            </a:extLst>
          </p:cNvPr>
          <p:cNvGraphicFramePr>
            <a:graphicFrameLocks noGrp="1"/>
          </p:cNvGraphicFramePr>
          <p:nvPr>
            <p:extLst>
              <p:ext uri="{D42A27DB-BD31-4B8C-83A1-F6EECF244321}">
                <p14:modId xmlns:p14="http://schemas.microsoft.com/office/powerpoint/2010/main" val="3292335155"/>
              </p:ext>
            </p:extLst>
          </p:nvPr>
        </p:nvGraphicFramePr>
        <p:xfrm>
          <a:off x="3228296" y="1254127"/>
          <a:ext cx="6161870" cy="5102223"/>
        </p:xfrm>
        <a:graphic>
          <a:graphicData uri="http://schemas.openxmlformats.org/drawingml/2006/table">
            <a:tbl>
              <a:tblPr firstRow="1" bandRow="1">
                <a:tableStyleId>{5C22544A-7EE6-4342-B048-85BDC9FD1C3A}</a:tableStyleId>
              </a:tblPr>
              <a:tblGrid>
                <a:gridCol w="4156701">
                  <a:extLst>
                    <a:ext uri="{9D8B030D-6E8A-4147-A177-3AD203B41FA5}">
                      <a16:colId xmlns:a16="http://schemas.microsoft.com/office/drawing/2014/main" val="1647453033"/>
                    </a:ext>
                  </a:extLst>
                </a:gridCol>
                <a:gridCol w="987948">
                  <a:extLst>
                    <a:ext uri="{9D8B030D-6E8A-4147-A177-3AD203B41FA5}">
                      <a16:colId xmlns:a16="http://schemas.microsoft.com/office/drawing/2014/main" val="2171934333"/>
                    </a:ext>
                  </a:extLst>
                </a:gridCol>
                <a:gridCol w="1017221">
                  <a:extLst>
                    <a:ext uri="{9D8B030D-6E8A-4147-A177-3AD203B41FA5}">
                      <a16:colId xmlns:a16="http://schemas.microsoft.com/office/drawing/2014/main" val="1759845437"/>
                    </a:ext>
                  </a:extLst>
                </a:gridCol>
              </a:tblGrid>
              <a:tr h="371412">
                <a:tc gridSpan="3">
                  <a:txBody>
                    <a:bodyPr/>
                    <a:lstStyle/>
                    <a:p>
                      <a:pPr algn="ctr" rtl="0" fontAlgn="ctr"/>
                      <a:r>
                        <a:rPr lang="en-US" sz="1600" u="none" strike="noStrike" dirty="0" err="1">
                          <a:effectLst/>
                        </a:rPr>
                        <a:t>Hering</a:t>
                      </a:r>
                      <a:r>
                        <a:rPr lang="en-US" sz="1600" u="none" strike="noStrike" dirty="0">
                          <a:effectLst/>
                        </a:rPr>
                        <a:t> Store</a:t>
                      </a:r>
                      <a:endParaRPr lang="en-US" sz="1600" b="1" i="0" u="none" strike="noStrike" dirty="0">
                        <a:solidFill>
                          <a:srgbClr val="FFFFFF"/>
                        </a:solidFill>
                        <a:effectLst/>
                        <a:latin typeface="Arial Rounded MT Bold" panose="020F0704030504030204" pitchFamily="34" charset="77"/>
                      </a:endParaRPr>
                    </a:p>
                  </a:txBody>
                  <a:tcPr marL="6153" marR="6153" marT="6153"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859569574"/>
                  </a:ext>
                </a:extLst>
              </a:tr>
              <a:tr h="371412">
                <a:tc gridSpan="3">
                  <a:txBody>
                    <a:bodyPr/>
                    <a:lstStyle/>
                    <a:p>
                      <a:pPr algn="ctr" rtl="0" fontAlgn="ctr"/>
                      <a:r>
                        <a:rPr lang="en-US" sz="1800" u="none" strike="noStrike">
                          <a:effectLst/>
                        </a:rPr>
                        <a:t>Balanço Patrimonial (BP)</a:t>
                      </a:r>
                      <a:endParaRPr lang="en-US" sz="1800" b="1" i="0" u="none" strike="noStrike">
                        <a:solidFill>
                          <a:srgbClr val="000000"/>
                        </a:solidFill>
                        <a:effectLst/>
                        <a:latin typeface="Arial Rounded MT Bold" panose="020F0704030504030204" pitchFamily="34" charset="77"/>
                      </a:endParaRPr>
                    </a:p>
                  </a:txBody>
                  <a:tcPr marL="6153" marR="6153" marT="6153"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99689240"/>
                  </a:ext>
                </a:extLst>
              </a:tr>
              <a:tr h="378623">
                <a:tc>
                  <a:txBody>
                    <a:bodyPr/>
                    <a:lstStyle/>
                    <a:p>
                      <a:pPr algn="l" fontAlgn="b"/>
                      <a:endParaRPr lang="en-US" sz="1000" b="0" i="0" u="none" strike="noStrike">
                        <a:solidFill>
                          <a:srgbClr val="000000"/>
                        </a:solidFill>
                        <a:effectLst/>
                        <a:latin typeface="Calibri" panose="020F0502020204030204" pitchFamily="34" charset="0"/>
                      </a:endParaRPr>
                    </a:p>
                  </a:txBody>
                  <a:tcPr marL="6153" marR="6153" marT="6153" marB="0" anchor="b"/>
                </a:tc>
                <a:tc>
                  <a:txBody>
                    <a:bodyPr/>
                    <a:lstStyle/>
                    <a:p>
                      <a:pPr algn="ctr" rtl="0" fontAlgn="ctr"/>
                      <a:r>
                        <a:rPr lang="en-US" sz="1050" u="none" strike="noStrike" dirty="0">
                          <a:effectLst/>
                        </a:rPr>
                        <a:t>31.12.16 </a:t>
                      </a:r>
                    </a:p>
                    <a:p>
                      <a:pPr algn="ctr" rtl="0" fontAlgn="ctr"/>
                      <a:r>
                        <a:rPr lang="en-US" sz="1050" u="none" strike="noStrike" dirty="0">
                          <a:effectLst/>
                        </a:rPr>
                        <a:t>R$ </a:t>
                      </a:r>
                      <a:r>
                        <a:rPr lang="en-US" sz="1050" u="none" strike="noStrike" dirty="0" err="1">
                          <a:effectLst/>
                        </a:rPr>
                        <a:t>milhares</a:t>
                      </a:r>
                      <a:endParaRPr lang="en-US" sz="1050" b="0" i="0" u="none" strike="noStrike" dirty="0">
                        <a:solidFill>
                          <a:srgbClr val="FFFFFF"/>
                        </a:solidFill>
                        <a:effectLst/>
                        <a:latin typeface="Arial Rounded MT Bold" panose="020F0704030504030204" pitchFamily="34" charset="77"/>
                      </a:endParaRPr>
                    </a:p>
                  </a:txBody>
                  <a:tcPr marL="6153" marR="6153" marT="6153" marB="0" anchor="ctr"/>
                </a:tc>
                <a:tc>
                  <a:txBody>
                    <a:bodyPr/>
                    <a:lstStyle/>
                    <a:p>
                      <a:pPr algn="ctr" rtl="0" fontAlgn="ctr"/>
                      <a:r>
                        <a:rPr lang="en-US" sz="1050" u="none" strike="noStrike" dirty="0">
                          <a:effectLst/>
                        </a:rPr>
                        <a:t>2016 </a:t>
                      </a:r>
                    </a:p>
                    <a:p>
                      <a:pPr algn="ctr" rtl="0" fontAlgn="ctr"/>
                      <a:r>
                        <a:rPr lang="en-US" sz="1050" u="none" strike="noStrike" dirty="0">
                          <a:effectLst/>
                        </a:rPr>
                        <a:t>AV%</a:t>
                      </a:r>
                      <a:endParaRPr lang="en-US" sz="1050" b="0" i="0" u="none" strike="noStrike" dirty="0">
                        <a:solidFill>
                          <a:srgbClr val="FFFFFF"/>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1552024393"/>
                  </a:ext>
                </a:extLst>
              </a:tr>
              <a:tr h="485693">
                <a:tc>
                  <a:txBody>
                    <a:bodyPr/>
                    <a:lstStyle/>
                    <a:p>
                      <a:pPr algn="l" rtl="0" fontAlgn="ctr"/>
                      <a:r>
                        <a:rPr lang="en-US" sz="1800" b="1" u="none" strike="noStrike" dirty="0" err="1">
                          <a:effectLst/>
                        </a:rPr>
                        <a:t>Ativo</a:t>
                      </a:r>
                      <a:r>
                        <a:rPr lang="en-US" sz="1800" b="1" u="none" strike="noStrike" dirty="0">
                          <a:effectLst/>
                        </a:rPr>
                        <a:t> Total</a:t>
                      </a:r>
                      <a:endParaRPr lang="en-US" sz="1800" b="1" i="0" u="none" strike="noStrike" dirty="0">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b="1" u="none" strike="noStrike" dirty="0">
                          <a:effectLst/>
                        </a:rPr>
                        <a:t>973.059</a:t>
                      </a:r>
                      <a:endParaRPr lang="en-US" sz="1800" b="1" i="0" u="none" strike="noStrike" dirty="0">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b="1" u="none" strike="noStrike" dirty="0">
                          <a:effectLst/>
                        </a:rPr>
                        <a:t>100%</a:t>
                      </a:r>
                      <a:endParaRPr lang="en-US" sz="1800" b="1" i="0" u="none" strike="noStrike" dirty="0">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1783953743"/>
                  </a:ext>
                </a:extLst>
              </a:tr>
              <a:tr h="523787">
                <a:tc>
                  <a:txBody>
                    <a:bodyPr/>
                    <a:lstStyle/>
                    <a:p>
                      <a:pPr algn="l" rtl="0" fontAlgn="ctr"/>
                      <a:r>
                        <a:rPr lang="en-US" sz="1800" u="none" strike="noStrike">
                          <a:effectLst/>
                        </a:rPr>
                        <a:t>     Ativo Circulante</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504.83</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51,9%</a:t>
                      </a:r>
                      <a:endParaRPr lang="en-US" sz="1800" b="0" i="0" u="none" strike="noStrike">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3716883954"/>
                  </a:ext>
                </a:extLst>
              </a:tr>
              <a:tr h="371412">
                <a:tc>
                  <a:txBody>
                    <a:bodyPr/>
                    <a:lstStyle/>
                    <a:p>
                      <a:pPr algn="l" rtl="0" fontAlgn="ctr"/>
                      <a:r>
                        <a:rPr lang="en-US" sz="1800" u="none" strike="noStrike">
                          <a:effectLst/>
                        </a:rPr>
                        <a:t>     Ativo Não Circulante</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468.229</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48,1%</a:t>
                      </a:r>
                      <a:endParaRPr lang="en-US" sz="1800" b="0" i="0" u="none" strike="noStrike">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587886411"/>
                  </a:ext>
                </a:extLst>
              </a:tr>
              <a:tr h="371412">
                <a:tc>
                  <a:txBody>
                    <a:bodyPr/>
                    <a:lstStyle/>
                    <a:p>
                      <a:pPr algn="l" rtl="0" fontAlgn="ctr"/>
                      <a:r>
                        <a:rPr lang="en-US" sz="1800" u="none" strike="noStrike">
                          <a:effectLst/>
                        </a:rPr>
                        <a:t>        Ativo Realizável a Longo Prazo</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13.198</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1,4%</a:t>
                      </a:r>
                      <a:endParaRPr lang="en-US" sz="1800" b="0" i="0" u="none" strike="noStrike">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3304122609"/>
                  </a:ext>
                </a:extLst>
              </a:tr>
              <a:tr h="371412">
                <a:tc>
                  <a:txBody>
                    <a:bodyPr/>
                    <a:lstStyle/>
                    <a:p>
                      <a:pPr algn="l" rtl="0" fontAlgn="ctr"/>
                      <a:r>
                        <a:rPr lang="en-US" sz="1800" u="none" strike="noStrike">
                          <a:effectLst/>
                        </a:rPr>
                        <a:t>        Imobilizado</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318.681</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32,8%</a:t>
                      </a:r>
                      <a:endParaRPr lang="en-US" sz="1800" b="0" i="0" u="none" strike="noStrike">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1927072583"/>
                  </a:ext>
                </a:extLst>
              </a:tr>
              <a:tr h="371412">
                <a:tc>
                  <a:txBody>
                    <a:bodyPr/>
                    <a:lstStyle/>
                    <a:p>
                      <a:pPr algn="l" rtl="0" fontAlgn="ctr"/>
                      <a:r>
                        <a:rPr lang="en-US" sz="1800" u="none" strike="noStrike" dirty="0">
                          <a:effectLst/>
                        </a:rPr>
                        <a:t>        </a:t>
                      </a:r>
                      <a:r>
                        <a:rPr lang="en-US" sz="1800" u="none" strike="noStrike" dirty="0" err="1">
                          <a:effectLst/>
                        </a:rPr>
                        <a:t>Intangível</a:t>
                      </a:r>
                      <a:endParaRPr lang="en-US" sz="1800" b="0" i="0" u="none" strike="noStrike" dirty="0">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136.35</a:t>
                      </a:r>
                      <a:endParaRPr lang="en-US" sz="1800" b="0"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14%</a:t>
                      </a:r>
                      <a:endParaRPr lang="en-US" sz="1800" b="0" i="0" u="none" strike="noStrike">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2781082264"/>
                  </a:ext>
                </a:extLst>
              </a:tr>
              <a:tr h="371412">
                <a:tc>
                  <a:txBody>
                    <a:bodyPr/>
                    <a:lstStyle/>
                    <a:p>
                      <a:pPr algn="l" rtl="0" fontAlgn="ctr"/>
                      <a:r>
                        <a:rPr lang="en-US" sz="1800" b="1" u="none" strike="noStrike" dirty="0" err="1">
                          <a:effectLst/>
                        </a:rPr>
                        <a:t>Passivo</a:t>
                      </a:r>
                      <a:r>
                        <a:rPr lang="en-US" sz="1800" b="1" u="none" strike="noStrike" dirty="0">
                          <a:effectLst/>
                        </a:rPr>
                        <a:t> Total + </a:t>
                      </a:r>
                      <a:r>
                        <a:rPr lang="en-US" sz="1800" b="1" u="none" strike="noStrike" dirty="0" err="1">
                          <a:effectLst/>
                        </a:rPr>
                        <a:t>Patrimônio</a:t>
                      </a:r>
                      <a:r>
                        <a:rPr lang="en-US" sz="1800" b="1" u="none" strike="noStrike" dirty="0">
                          <a:effectLst/>
                        </a:rPr>
                        <a:t> </a:t>
                      </a:r>
                      <a:r>
                        <a:rPr lang="en-US" sz="1800" b="1" u="none" strike="noStrike" dirty="0" err="1">
                          <a:effectLst/>
                        </a:rPr>
                        <a:t>Líquido</a:t>
                      </a:r>
                      <a:endParaRPr lang="en-US" sz="1800" b="1" i="0" u="none" strike="noStrike" dirty="0">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b="1" u="none" strike="noStrike" dirty="0">
                          <a:effectLst/>
                        </a:rPr>
                        <a:t>973.059</a:t>
                      </a:r>
                      <a:endParaRPr lang="en-US" sz="1800" b="1" i="0" u="none" strike="noStrike" dirty="0">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b="1" u="none" strike="noStrike" dirty="0">
                          <a:effectLst/>
                        </a:rPr>
                        <a:t>100%</a:t>
                      </a:r>
                      <a:endParaRPr lang="en-US" sz="1800" b="1" i="0" u="none" strike="noStrike" dirty="0">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2377150631"/>
                  </a:ext>
                </a:extLst>
              </a:tr>
              <a:tr h="371412">
                <a:tc>
                  <a:txBody>
                    <a:bodyPr/>
                    <a:lstStyle/>
                    <a:p>
                      <a:pPr algn="l" rtl="0" fontAlgn="ctr"/>
                      <a:r>
                        <a:rPr lang="en-US" sz="1800" u="none" strike="noStrike">
                          <a:effectLst/>
                        </a:rPr>
                        <a:t>    Passivo Circulante</a:t>
                      </a:r>
                      <a:endParaRPr lang="en-US" sz="1800" b="1"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259.299</a:t>
                      </a:r>
                      <a:endParaRPr lang="en-US" sz="1800" b="1"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26,6%</a:t>
                      </a:r>
                      <a:endParaRPr lang="en-US" sz="1800" b="1" i="0" u="none" strike="noStrike">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142056475"/>
                  </a:ext>
                </a:extLst>
              </a:tr>
              <a:tr h="371412">
                <a:tc>
                  <a:txBody>
                    <a:bodyPr/>
                    <a:lstStyle/>
                    <a:p>
                      <a:pPr algn="l" rtl="0" fontAlgn="ctr"/>
                      <a:r>
                        <a:rPr lang="en-US" sz="1800" u="none" strike="noStrike">
                          <a:effectLst/>
                        </a:rPr>
                        <a:t>    Passivo Não Circulante</a:t>
                      </a:r>
                      <a:endParaRPr lang="en-US" sz="1800" b="1"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505.715</a:t>
                      </a:r>
                      <a:endParaRPr lang="en-US" sz="1800" b="1"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52%</a:t>
                      </a:r>
                      <a:endParaRPr lang="en-US" sz="1800" b="1" i="0" u="none" strike="noStrike">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4109583319"/>
                  </a:ext>
                </a:extLst>
              </a:tr>
              <a:tr h="371412">
                <a:tc>
                  <a:txBody>
                    <a:bodyPr/>
                    <a:lstStyle/>
                    <a:p>
                      <a:pPr algn="l" rtl="0" fontAlgn="ctr"/>
                      <a:r>
                        <a:rPr lang="en-US" sz="1800" u="none" strike="noStrike">
                          <a:effectLst/>
                        </a:rPr>
                        <a:t>    Patrimônio Líquido</a:t>
                      </a:r>
                      <a:endParaRPr lang="en-US" sz="1800" b="1"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a:effectLst/>
                        </a:rPr>
                        <a:t>208.045</a:t>
                      </a:r>
                      <a:endParaRPr lang="en-US" sz="1800" b="1" i="0" u="none" strike="noStrike">
                        <a:solidFill>
                          <a:srgbClr val="000000"/>
                        </a:solidFill>
                        <a:effectLst/>
                        <a:latin typeface="Arial Rounded MT Bold" panose="020F0704030504030204" pitchFamily="34" charset="77"/>
                      </a:endParaRPr>
                    </a:p>
                  </a:txBody>
                  <a:tcPr marL="6153" marR="6153" marT="6153" marB="0" anchor="ctr"/>
                </a:tc>
                <a:tc>
                  <a:txBody>
                    <a:bodyPr/>
                    <a:lstStyle/>
                    <a:p>
                      <a:pPr algn="ctr" rtl="0" fontAlgn="ctr"/>
                      <a:r>
                        <a:rPr lang="en-US" sz="1800" u="none" strike="noStrike" dirty="0">
                          <a:effectLst/>
                        </a:rPr>
                        <a:t>21,4%</a:t>
                      </a:r>
                      <a:endParaRPr lang="en-US" sz="1800" b="1" i="0" u="none" strike="noStrike" dirty="0">
                        <a:solidFill>
                          <a:srgbClr val="000000"/>
                        </a:solidFill>
                        <a:effectLst/>
                        <a:latin typeface="Arial Rounded MT Bold" panose="020F0704030504030204" pitchFamily="34" charset="77"/>
                      </a:endParaRPr>
                    </a:p>
                  </a:txBody>
                  <a:tcPr marL="6153" marR="6153" marT="6153" marB="0" anchor="ctr"/>
                </a:tc>
                <a:extLst>
                  <a:ext uri="{0D108BD9-81ED-4DB2-BD59-A6C34878D82A}">
                    <a16:rowId xmlns:a16="http://schemas.microsoft.com/office/drawing/2014/main" val="2876533732"/>
                  </a:ext>
                </a:extLst>
              </a:tr>
            </a:tbl>
          </a:graphicData>
        </a:graphic>
      </p:graphicFrame>
    </p:spTree>
    <p:extLst>
      <p:ext uri="{BB962C8B-B14F-4D97-AF65-F5344CB8AC3E}">
        <p14:creationId xmlns:p14="http://schemas.microsoft.com/office/powerpoint/2010/main" val="2026092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Análise Horizontal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25</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sp>
        <p:nvSpPr>
          <p:cNvPr id="2" name="Rectangle 1">
            <a:extLst>
              <a:ext uri="{FF2B5EF4-FFF2-40B4-BE49-F238E27FC236}">
                <a16:creationId xmlns:a16="http://schemas.microsoft.com/office/drawing/2014/main" id="{1F5EEEED-EA73-164D-8ED6-21CF2475D4D9}"/>
              </a:ext>
            </a:extLst>
          </p:cNvPr>
          <p:cNvSpPr/>
          <p:nvPr/>
        </p:nvSpPr>
        <p:spPr>
          <a:xfrm>
            <a:off x="944815" y="1383380"/>
            <a:ext cx="10728831" cy="3477875"/>
          </a:xfrm>
          <a:prstGeom prst="rect">
            <a:avLst/>
          </a:prstGeom>
        </p:spPr>
        <p:txBody>
          <a:bodyPr wrap="square">
            <a:spAutoFit/>
          </a:bodyPr>
          <a:lstStyle/>
          <a:p>
            <a:pPr marL="285750" indent="-285750" algn="just">
              <a:buFont typeface="Arial" panose="020B0604020202020204" pitchFamily="34" charset="0"/>
              <a:buChar char="•"/>
            </a:pPr>
            <a:r>
              <a:rPr lang="pt-BR" sz="2000" dirty="0">
                <a:latin typeface="Abadi Extra Light" panose="020B0604020104020204" pitchFamily="34" charset="0"/>
              </a:rPr>
              <a:t>Objetivo: Verificar o comportamento do patrimônio e do resultado de uma empresa.</a:t>
            </a:r>
          </a:p>
          <a:p>
            <a:pPr marL="285750" indent="-285750" algn="just">
              <a:buFont typeface="Arial" panose="020B0604020202020204" pitchFamily="34" charset="0"/>
              <a:buChar char="•"/>
            </a:pPr>
            <a:endParaRPr lang="pt-BR" sz="2000" dirty="0">
              <a:latin typeface="Abadi Extra Light" panose="020B0604020104020204" pitchFamily="34" charset="0"/>
            </a:endParaRPr>
          </a:p>
          <a:p>
            <a:pPr marL="285750" indent="-285750" algn="just">
              <a:buFont typeface="Arial" panose="020B0604020202020204" pitchFamily="34" charset="0"/>
              <a:buChar char="•"/>
            </a:pPr>
            <a:r>
              <a:rPr lang="pt-BR" sz="2000" dirty="0">
                <a:latin typeface="Abadi Extra Light" panose="020B0604020104020204" pitchFamily="34" charset="0"/>
              </a:rPr>
              <a:t>Avaliar a relação, ao longo do tempo, de cada conta das Demonstrações Contábeis, no mínimo de dois períodos.</a:t>
            </a:r>
          </a:p>
          <a:p>
            <a:pPr marL="285750" indent="-285750" algn="just">
              <a:buFont typeface="Arial" panose="020B0604020202020204" pitchFamily="34" charset="0"/>
              <a:buChar char="•"/>
            </a:pPr>
            <a:endParaRPr lang="pt-BR" sz="2000" dirty="0">
              <a:latin typeface="Abadi Extra Light" panose="020B0604020104020204" pitchFamily="34" charset="0"/>
            </a:endParaRPr>
          </a:p>
          <a:p>
            <a:pPr marL="285750" indent="-285750" algn="just">
              <a:buFont typeface="Arial" panose="020B0604020202020204" pitchFamily="34" charset="0"/>
              <a:buChar char="•"/>
            </a:pPr>
            <a:r>
              <a:rPr lang="pt-BR" sz="2000" dirty="0">
                <a:latin typeface="Abadi Extra Light" panose="020B0604020104020204" pitchFamily="34" charset="0"/>
              </a:rPr>
              <a:t>Valores da data mais remota são tidos como a base, enquanto valores dos anos mais recentes são expressos em percentagem, em relação ao valor do ano anterior.</a:t>
            </a:r>
          </a:p>
          <a:p>
            <a:pPr marL="285750" indent="-285750" algn="just">
              <a:buFont typeface="Arial" panose="020B0604020202020204" pitchFamily="34" charset="0"/>
              <a:buChar char="•"/>
            </a:pPr>
            <a:endParaRPr lang="pt-BR" sz="2000" dirty="0">
              <a:latin typeface="Abadi Extra Light" panose="020B0604020104020204" pitchFamily="34" charset="0"/>
            </a:endParaRPr>
          </a:p>
          <a:p>
            <a:pPr marL="285750" indent="-285750" algn="just">
              <a:buFont typeface="Arial" panose="020B0604020202020204" pitchFamily="34" charset="0"/>
              <a:buChar char="•"/>
            </a:pPr>
            <a:r>
              <a:rPr lang="pt-BR" sz="2000" dirty="0">
                <a:latin typeface="Abadi Extra Light" panose="020B0604020104020204" pitchFamily="34" charset="0"/>
              </a:rPr>
              <a:t>Trata-se de uma metodologia que mostra o comportamento de cada um dos itens das Demonstrações Contábeis, período após período, tal qual a análise de uma série histórica</a:t>
            </a:r>
          </a:p>
          <a:p>
            <a:pPr algn="just"/>
            <a:endParaRPr lang="pt-BR" sz="2000" dirty="0">
              <a:latin typeface="Abadi Extra Light" panose="020B0604020104020204" pitchFamily="34" charset="0"/>
            </a:endParaRPr>
          </a:p>
        </p:txBody>
      </p:sp>
    </p:spTree>
    <p:extLst>
      <p:ext uri="{BB962C8B-B14F-4D97-AF65-F5344CB8AC3E}">
        <p14:creationId xmlns:p14="http://schemas.microsoft.com/office/powerpoint/2010/main" val="3051743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Análise Horizontal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26</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graphicFrame>
        <p:nvGraphicFramePr>
          <p:cNvPr id="3" name="Table 2">
            <a:extLst>
              <a:ext uri="{FF2B5EF4-FFF2-40B4-BE49-F238E27FC236}">
                <a16:creationId xmlns:a16="http://schemas.microsoft.com/office/drawing/2014/main" id="{C37557F0-5869-C34D-A98A-6B64F4AE0B87}"/>
              </a:ext>
            </a:extLst>
          </p:cNvPr>
          <p:cNvGraphicFramePr>
            <a:graphicFrameLocks noGrp="1"/>
          </p:cNvGraphicFramePr>
          <p:nvPr>
            <p:extLst>
              <p:ext uri="{D42A27DB-BD31-4B8C-83A1-F6EECF244321}">
                <p14:modId xmlns:p14="http://schemas.microsoft.com/office/powerpoint/2010/main" val="3952614159"/>
              </p:ext>
            </p:extLst>
          </p:nvPr>
        </p:nvGraphicFramePr>
        <p:xfrm>
          <a:off x="2558529" y="1254129"/>
          <a:ext cx="7074941" cy="4776918"/>
        </p:xfrm>
        <a:graphic>
          <a:graphicData uri="http://schemas.openxmlformats.org/drawingml/2006/table">
            <a:tbl>
              <a:tblPr firstRow="1" bandRow="1">
                <a:tableStyleId>{5C22544A-7EE6-4342-B048-85BDC9FD1C3A}</a:tableStyleId>
              </a:tblPr>
              <a:tblGrid>
                <a:gridCol w="4030658">
                  <a:extLst>
                    <a:ext uri="{9D8B030D-6E8A-4147-A177-3AD203B41FA5}">
                      <a16:colId xmlns:a16="http://schemas.microsoft.com/office/drawing/2014/main" val="81297637"/>
                    </a:ext>
                  </a:extLst>
                </a:gridCol>
                <a:gridCol w="957991">
                  <a:extLst>
                    <a:ext uri="{9D8B030D-6E8A-4147-A177-3AD203B41FA5}">
                      <a16:colId xmlns:a16="http://schemas.microsoft.com/office/drawing/2014/main" val="3794518443"/>
                    </a:ext>
                  </a:extLst>
                </a:gridCol>
                <a:gridCol w="986376">
                  <a:extLst>
                    <a:ext uri="{9D8B030D-6E8A-4147-A177-3AD203B41FA5}">
                      <a16:colId xmlns:a16="http://schemas.microsoft.com/office/drawing/2014/main" val="1398570197"/>
                    </a:ext>
                  </a:extLst>
                </a:gridCol>
                <a:gridCol w="1099916">
                  <a:extLst>
                    <a:ext uri="{9D8B030D-6E8A-4147-A177-3AD203B41FA5}">
                      <a16:colId xmlns:a16="http://schemas.microsoft.com/office/drawing/2014/main" val="3620935537"/>
                    </a:ext>
                  </a:extLst>
                </a:gridCol>
              </a:tblGrid>
              <a:tr h="346572">
                <a:tc gridSpan="4">
                  <a:txBody>
                    <a:bodyPr/>
                    <a:lstStyle/>
                    <a:p>
                      <a:pPr algn="ctr" rtl="0" fontAlgn="ctr"/>
                      <a:r>
                        <a:rPr lang="en-US" sz="1600" u="none" strike="noStrike" dirty="0" err="1">
                          <a:effectLst/>
                        </a:rPr>
                        <a:t>Hering</a:t>
                      </a:r>
                      <a:r>
                        <a:rPr lang="en-US" sz="1600" u="none" strike="noStrike" dirty="0">
                          <a:effectLst/>
                        </a:rPr>
                        <a:t> Store</a:t>
                      </a:r>
                      <a:endParaRPr lang="en-US" sz="1600" b="1" i="0" u="none" strike="noStrike" dirty="0">
                        <a:solidFill>
                          <a:srgbClr val="FFFFFF"/>
                        </a:solidFill>
                        <a:effectLst/>
                        <a:latin typeface="Arial Rounded MT Bold" panose="020F0704030504030204" pitchFamily="34" charset="77"/>
                      </a:endParaRPr>
                    </a:p>
                  </a:txBody>
                  <a:tcPr marL="6071" marR="6071" marT="6071" marB="0" anchor="ct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256406127"/>
                  </a:ext>
                </a:extLst>
              </a:tr>
              <a:tr h="346572">
                <a:tc gridSpan="4">
                  <a:txBody>
                    <a:bodyPr/>
                    <a:lstStyle/>
                    <a:p>
                      <a:pPr algn="ctr" rtl="0" fontAlgn="ctr"/>
                      <a:r>
                        <a:rPr lang="en-US" sz="1800" u="none" strike="noStrike">
                          <a:effectLst/>
                        </a:rPr>
                        <a:t>Balanço Patrimonial (BP)</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705665032"/>
                  </a:ext>
                </a:extLst>
              </a:tr>
              <a:tr h="475870">
                <a:tc>
                  <a:txBody>
                    <a:bodyPr/>
                    <a:lstStyle/>
                    <a:p>
                      <a:pPr algn="ctr" rtl="0" fontAlgn="ctr"/>
                      <a:r>
                        <a:rPr lang="en-US" sz="1800" u="none" strike="noStrike">
                          <a:effectLst/>
                        </a:rPr>
                        <a:t> </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400" u="none" strike="noStrike" dirty="0">
                          <a:effectLst/>
                        </a:rPr>
                        <a:t>2016 </a:t>
                      </a:r>
                    </a:p>
                    <a:p>
                      <a:pPr algn="ctr" rtl="0" fontAlgn="ctr"/>
                      <a:r>
                        <a:rPr lang="en-US" sz="1400" u="none" strike="noStrike" dirty="0">
                          <a:effectLst/>
                        </a:rPr>
                        <a:t>R$ </a:t>
                      </a:r>
                      <a:r>
                        <a:rPr lang="en-US" sz="1400" u="none" strike="noStrike" dirty="0" err="1">
                          <a:effectLst/>
                        </a:rPr>
                        <a:t>milhares</a:t>
                      </a:r>
                      <a:endParaRPr lang="en-US" sz="1400" b="1" i="0" u="none" strike="noStrike" dirty="0">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400" u="none" strike="noStrike" dirty="0">
                          <a:effectLst/>
                        </a:rPr>
                        <a:t>2015 </a:t>
                      </a:r>
                    </a:p>
                    <a:p>
                      <a:pPr algn="ctr" rtl="0" fontAlgn="ctr"/>
                      <a:r>
                        <a:rPr lang="en-US" sz="1400" u="none" strike="noStrike" dirty="0">
                          <a:effectLst/>
                        </a:rPr>
                        <a:t>R$ </a:t>
                      </a:r>
                      <a:r>
                        <a:rPr lang="en-US" sz="1400" u="none" strike="noStrike" dirty="0" err="1">
                          <a:effectLst/>
                        </a:rPr>
                        <a:t>milhares</a:t>
                      </a:r>
                      <a:endParaRPr lang="en-US" sz="1400" b="1" i="0" u="none" strike="noStrike" dirty="0">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400" u="none" strike="noStrike" dirty="0">
                          <a:effectLst/>
                        </a:rPr>
                        <a:t>2016-2015 AH%</a:t>
                      </a:r>
                      <a:endParaRPr lang="en-US" sz="1400" b="1" i="0" u="none" strike="noStrike" dirty="0">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20208492"/>
                  </a:ext>
                </a:extLst>
              </a:tr>
              <a:tr h="488756">
                <a:tc>
                  <a:txBody>
                    <a:bodyPr/>
                    <a:lstStyle/>
                    <a:p>
                      <a:pPr algn="l" rtl="0" fontAlgn="ctr"/>
                      <a:r>
                        <a:rPr lang="en-US" sz="1800" b="1" u="none" strike="noStrike" dirty="0" err="1">
                          <a:effectLst/>
                        </a:rPr>
                        <a:t>Ativo</a:t>
                      </a:r>
                      <a:r>
                        <a:rPr lang="en-US" sz="1800" b="1" u="none" strike="noStrike" dirty="0">
                          <a:effectLst/>
                        </a:rPr>
                        <a:t> Total</a:t>
                      </a:r>
                      <a:endParaRPr lang="en-US" sz="1800" b="1" i="0" u="none" strike="noStrike" dirty="0">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b="1" u="none" strike="noStrike">
                          <a:effectLst/>
                        </a:rPr>
                        <a:t>973.059</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b="1" u="none" strike="noStrike">
                          <a:effectLst/>
                        </a:rPr>
                        <a:t>585.347</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b="1" u="none" strike="noStrike" dirty="0">
                          <a:effectLst/>
                        </a:rPr>
                        <a:t>66,2%</a:t>
                      </a:r>
                      <a:endParaRPr lang="en-US" sz="1800" b="1" i="0" u="none" strike="noStrike" dirty="0">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386944276"/>
                  </a:ext>
                </a:extLst>
              </a:tr>
              <a:tr h="346572">
                <a:tc>
                  <a:txBody>
                    <a:bodyPr/>
                    <a:lstStyle/>
                    <a:p>
                      <a:pPr algn="l" rtl="0" fontAlgn="ctr"/>
                      <a:r>
                        <a:rPr lang="en-US" sz="1800" u="none" strike="noStrike">
                          <a:effectLst/>
                        </a:rPr>
                        <a:t>     Ativo Circulante</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504.83</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326.682</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59,4%</a:t>
                      </a:r>
                      <a:endParaRPr lang="en-US" sz="1800" b="0" i="0" u="none" strike="noStrike">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1239640687"/>
                  </a:ext>
                </a:extLst>
              </a:tr>
              <a:tr h="346572">
                <a:tc>
                  <a:txBody>
                    <a:bodyPr/>
                    <a:lstStyle/>
                    <a:p>
                      <a:pPr algn="l" rtl="0" fontAlgn="ctr"/>
                      <a:r>
                        <a:rPr lang="en-US" sz="1800" u="none" strike="noStrike">
                          <a:effectLst/>
                        </a:rPr>
                        <a:t>     Ativo Não Circulante</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468.229</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268.665</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74,3%</a:t>
                      </a:r>
                      <a:endParaRPr lang="en-US" sz="1800" b="0" i="0" u="none" strike="noStrike">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598289079"/>
                  </a:ext>
                </a:extLst>
              </a:tr>
              <a:tr h="346572">
                <a:tc>
                  <a:txBody>
                    <a:bodyPr/>
                    <a:lstStyle/>
                    <a:p>
                      <a:pPr algn="l" rtl="0" fontAlgn="ctr"/>
                      <a:r>
                        <a:rPr lang="en-US" sz="1800" u="none" strike="noStrike">
                          <a:effectLst/>
                        </a:rPr>
                        <a:t>        Ativo Realizável a Longo Prazo</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13.198</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20.393</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dirty="0">
                          <a:solidFill>
                            <a:srgbClr val="FF0000"/>
                          </a:solidFill>
                          <a:effectLst/>
                        </a:rPr>
                        <a:t>-35,3%</a:t>
                      </a:r>
                      <a:endParaRPr lang="en-US" sz="1800" b="0" i="0" u="none" strike="noStrike" dirty="0">
                        <a:solidFill>
                          <a:srgbClr val="FF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2886026439"/>
                  </a:ext>
                </a:extLst>
              </a:tr>
              <a:tr h="346572">
                <a:tc>
                  <a:txBody>
                    <a:bodyPr/>
                    <a:lstStyle/>
                    <a:p>
                      <a:pPr algn="l" rtl="0" fontAlgn="ctr"/>
                      <a:r>
                        <a:rPr lang="en-US" sz="1800" u="none" strike="noStrike">
                          <a:effectLst/>
                        </a:rPr>
                        <a:t>        Imobilizado</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318.681</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152.718</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108,7%</a:t>
                      </a:r>
                      <a:endParaRPr lang="en-US" sz="1800" b="0" i="0" u="none" strike="noStrike">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1011919676"/>
                  </a:ext>
                </a:extLst>
              </a:tr>
              <a:tr h="346572">
                <a:tc>
                  <a:txBody>
                    <a:bodyPr/>
                    <a:lstStyle/>
                    <a:p>
                      <a:pPr algn="l" rtl="0" fontAlgn="ctr"/>
                      <a:r>
                        <a:rPr lang="en-US" sz="1800" u="none" strike="noStrike">
                          <a:effectLst/>
                        </a:rPr>
                        <a:t>        Intangível</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136.35</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95.553</a:t>
                      </a:r>
                      <a:endParaRPr lang="en-US" sz="1800" b="0"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dirty="0">
                          <a:effectLst/>
                        </a:rPr>
                        <a:t>42,7%</a:t>
                      </a:r>
                      <a:endParaRPr lang="en-US" sz="1800" b="0" i="0" u="none" strike="noStrike" dirty="0">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108491056"/>
                  </a:ext>
                </a:extLst>
              </a:tr>
              <a:tr h="346572">
                <a:tc>
                  <a:txBody>
                    <a:bodyPr/>
                    <a:lstStyle/>
                    <a:p>
                      <a:pPr algn="l" rtl="0" fontAlgn="ctr"/>
                      <a:r>
                        <a:rPr lang="en-US" sz="1800" b="1" u="none" strike="noStrike">
                          <a:effectLst/>
                        </a:rPr>
                        <a:t>Passivo Total + Patrimônio Líquido</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b="1" u="none" strike="noStrike">
                          <a:effectLst/>
                        </a:rPr>
                        <a:t>973.059</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b="1" u="none" strike="noStrike">
                          <a:effectLst/>
                        </a:rPr>
                        <a:t>585.347</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b="1" u="none" strike="noStrike" dirty="0">
                          <a:effectLst/>
                        </a:rPr>
                        <a:t>66,2%</a:t>
                      </a:r>
                      <a:endParaRPr lang="en-US" sz="1800" b="1" i="0" u="none" strike="noStrike" dirty="0">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3343799771"/>
                  </a:ext>
                </a:extLst>
              </a:tr>
              <a:tr h="346572">
                <a:tc>
                  <a:txBody>
                    <a:bodyPr/>
                    <a:lstStyle/>
                    <a:p>
                      <a:pPr algn="l" rtl="0" fontAlgn="ctr"/>
                      <a:r>
                        <a:rPr lang="en-US" sz="1800" u="none" strike="noStrike">
                          <a:effectLst/>
                        </a:rPr>
                        <a:t>     Passivo Circulante</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259.299</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150.28</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72,5%</a:t>
                      </a:r>
                      <a:endParaRPr lang="en-US" sz="1800" b="1" i="0" u="none" strike="noStrike">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3401180501"/>
                  </a:ext>
                </a:extLst>
              </a:tr>
              <a:tr h="346572">
                <a:tc>
                  <a:txBody>
                    <a:bodyPr/>
                    <a:lstStyle/>
                    <a:p>
                      <a:pPr algn="l" rtl="0" fontAlgn="ctr"/>
                      <a:r>
                        <a:rPr lang="en-US" sz="1800" u="none" strike="noStrike">
                          <a:effectLst/>
                        </a:rPr>
                        <a:t>     Passivo Não Circulante</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505.715</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222.641</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127,1%</a:t>
                      </a:r>
                      <a:endParaRPr lang="en-US" sz="1800" b="1" i="0" u="none" strike="noStrike">
                        <a:solidFill>
                          <a:srgbClr val="00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2900333307"/>
                  </a:ext>
                </a:extLst>
              </a:tr>
              <a:tr h="346572">
                <a:tc>
                  <a:txBody>
                    <a:bodyPr/>
                    <a:lstStyle/>
                    <a:p>
                      <a:pPr algn="l" rtl="0" fontAlgn="ctr"/>
                      <a:r>
                        <a:rPr lang="en-US" sz="1800" u="none" strike="noStrike" dirty="0">
                          <a:effectLst/>
                        </a:rPr>
                        <a:t>     </a:t>
                      </a:r>
                      <a:r>
                        <a:rPr lang="en-US" sz="1800" u="none" strike="noStrike" dirty="0" err="1">
                          <a:effectLst/>
                        </a:rPr>
                        <a:t>Patrimônio</a:t>
                      </a:r>
                      <a:r>
                        <a:rPr lang="en-US" sz="1800" u="none" strike="noStrike" dirty="0">
                          <a:effectLst/>
                        </a:rPr>
                        <a:t> </a:t>
                      </a:r>
                      <a:r>
                        <a:rPr lang="en-US" sz="1800" u="none" strike="noStrike" dirty="0" err="1">
                          <a:effectLst/>
                        </a:rPr>
                        <a:t>Líquido</a:t>
                      </a:r>
                      <a:endParaRPr lang="en-US" sz="1800" b="1" i="0" u="none" strike="noStrike" dirty="0">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208.045</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a:effectLst/>
                        </a:rPr>
                        <a:t>212.427</a:t>
                      </a:r>
                      <a:endParaRPr lang="en-US" sz="1800" b="1" i="0" u="none" strike="noStrike">
                        <a:solidFill>
                          <a:srgbClr val="000000"/>
                        </a:solidFill>
                        <a:effectLst/>
                        <a:latin typeface="Arial Rounded MT Bold" panose="020F0704030504030204" pitchFamily="34" charset="77"/>
                      </a:endParaRPr>
                    </a:p>
                  </a:txBody>
                  <a:tcPr marL="6071" marR="6071" marT="6071" marB="0" anchor="ctr"/>
                </a:tc>
                <a:tc>
                  <a:txBody>
                    <a:bodyPr/>
                    <a:lstStyle/>
                    <a:p>
                      <a:pPr algn="ctr" rtl="0" fontAlgn="ctr"/>
                      <a:r>
                        <a:rPr lang="en-US" sz="1800" u="none" strike="noStrike" dirty="0">
                          <a:solidFill>
                            <a:srgbClr val="FF0000"/>
                          </a:solidFill>
                          <a:effectLst/>
                        </a:rPr>
                        <a:t>-2,1%</a:t>
                      </a:r>
                      <a:endParaRPr lang="en-US" sz="1800" b="1" i="0" u="none" strike="noStrike" dirty="0">
                        <a:solidFill>
                          <a:srgbClr val="FF0000"/>
                        </a:solidFill>
                        <a:effectLst/>
                        <a:latin typeface="Arial Rounded MT Bold" panose="020F0704030504030204" pitchFamily="34" charset="77"/>
                      </a:endParaRPr>
                    </a:p>
                  </a:txBody>
                  <a:tcPr marL="6071" marR="6071" marT="6071" marB="0" anchor="ctr"/>
                </a:tc>
                <a:extLst>
                  <a:ext uri="{0D108BD9-81ED-4DB2-BD59-A6C34878D82A}">
                    <a16:rowId xmlns:a16="http://schemas.microsoft.com/office/drawing/2014/main" val="1967301421"/>
                  </a:ext>
                </a:extLst>
              </a:tr>
            </a:tbl>
          </a:graphicData>
        </a:graphic>
      </p:graphicFrame>
    </p:spTree>
    <p:extLst>
      <p:ext uri="{BB962C8B-B14F-4D97-AF65-F5344CB8AC3E}">
        <p14:creationId xmlns:p14="http://schemas.microsoft.com/office/powerpoint/2010/main" val="4023861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Índices</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27</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sp>
        <p:nvSpPr>
          <p:cNvPr id="3" name="Rectangle 2">
            <a:extLst>
              <a:ext uri="{FF2B5EF4-FFF2-40B4-BE49-F238E27FC236}">
                <a16:creationId xmlns:a16="http://schemas.microsoft.com/office/drawing/2014/main" id="{BC609D6B-6F6B-6743-9E28-3F81CA2C3AB6}"/>
              </a:ext>
            </a:extLst>
          </p:cNvPr>
          <p:cNvSpPr/>
          <p:nvPr/>
        </p:nvSpPr>
        <p:spPr>
          <a:xfrm>
            <a:off x="1174230" y="1225127"/>
            <a:ext cx="6096000" cy="2203873"/>
          </a:xfrm>
          <a:prstGeom prst="rect">
            <a:avLst/>
          </a:prstGeom>
        </p:spPr>
        <p:txBody>
          <a:bodyPr>
            <a:spAutoFit/>
          </a:bodyPr>
          <a:lstStyle/>
          <a:p>
            <a:pPr marL="285750" indent="-285750">
              <a:lnSpc>
                <a:spcPct val="200000"/>
              </a:lnSpc>
              <a:buFont typeface="Arial" panose="020B0604020202020204" pitchFamily="34" charset="0"/>
              <a:buChar char="•"/>
            </a:pPr>
            <a:r>
              <a:rPr lang="pt-BR" sz="2400" dirty="0">
                <a:latin typeface="Abadi" panose="020B0604020104020204" pitchFamily="34" charset="0"/>
              </a:rPr>
              <a:t>ÍNDICES DE ESTRUTURA DE CAPITAL;</a:t>
            </a:r>
          </a:p>
          <a:p>
            <a:pPr marL="285750" indent="-285750">
              <a:lnSpc>
                <a:spcPct val="200000"/>
              </a:lnSpc>
              <a:buFont typeface="Arial" panose="020B0604020202020204" pitchFamily="34" charset="0"/>
              <a:buChar char="•"/>
            </a:pPr>
            <a:r>
              <a:rPr lang="pt-BR" sz="2400" dirty="0">
                <a:latin typeface="Abadi" panose="020B0604020104020204" pitchFamily="34" charset="0"/>
              </a:rPr>
              <a:t>ÍNDICES DE LIQUIDEZ;</a:t>
            </a:r>
          </a:p>
          <a:p>
            <a:pPr marL="285750" indent="-285750">
              <a:lnSpc>
                <a:spcPct val="200000"/>
              </a:lnSpc>
              <a:buFont typeface="Arial" panose="020B0604020202020204" pitchFamily="34" charset="0"/>
              <a:buChar char="•"/>
            </a:pPr>
            <a:r>
              <a:rPr lang="pt-BR" sz="2400" dirty="0">
                <a:latin typeface="Abadi" panose="020B0604020104020204" pitchFamily="34" charset="0"/>
                <a:cs typeface="Arial" panose="020B0604020202020204" pitchFamily="34" charset="0"/>
              </a:rPr>
              <a:t>ÍNDICES DE RENTABILIDADE;</a:t>
            </a:r>
          </a:p>
        </p:txBody>
      </p:sp>
    </p:spTree>
    <p:extLst>
      <p:ext uri="{BB962C8B-B14F-4D97-AF65-F5344CB8AC3E}">
        <p14:creationId xmlns:p14="http://schemas.microsoft.com/office/powerpoint/2010/main" val="2673740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Índice de Estrutura de Capital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28</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sp>
        <p:nvSpPr>
          <p:cNvPr id="3" name="Rectangle 2">
            <a:extLst>
              <a:ext uri="{FF2B5EF4-FFF2-40B4-BE49-F238E27FC236}">
                <a16:creationId xmlns:a16="http://schemas.microsoft.com/office/drawing/2014/main" id="{BC609D6B-6F6B-6743-9E28-3F81CA2C3AB6}"/>
              </a:ext>
            </a:extLst>
          </p:cNvPr>
          <p:cNvSpPr/>
          <p:nvPr/>
        </p:nvSpPr>
        <p:spPr>
          <a:xfrm>
            <a:off x="525526" y="1446301"/>
            <a:ext cx="11567409" cy="4619341"/>
          </a:xfrm>
          <a:prstGeom prst="rect">
            <a:avLst/>
          </a:prstGeom>
        </p:spPr>
        <p:txBody>
          <a:bodyPr wrap="square">
            <a:spAutoFit/>
          </a:bodyPr>
          <a:lstStyle/>
          <a:p>
            <a:pPr algn="just"/>
            <a:r>
              <a:rPr lang="pt-BR" sz="2000" b="1" dirty="0">
                <a:latin typeface="Abadi Extra Light" panose="020B0604020104020204" pitchFamily="34" charset="0"/>
                <a:cs typeface="Arial" panose="020B0604020202020204" pitchFamily="34" charset="0"/>
              </a:rPr>
              <a:t>Participação de capital de terceiros: </a:t>
            </a:r>
            <a:r>
              <a:rPr lang="pt-BR" sz="2000" dirty="0">
                <a:latin typeface="Abadi Extra Light" panose="020B0604020104020204" pitchFamily="34" charset="0"/>
                <a:cs typeface="Arial" panose="020B0604020202020204" pitchFamily="34" charset="0"/>
              </a:rPr>
              <a:t>indicador de risco ou de dependência de terceiros (grau de endividamento; Quanto menor o índice, melhor é o indicador, pois quanto menor a relação capitais de terceiros/patrimônio líquido, maior será a liberdade de decisões financeiras e, portanto, menor, a dependência a esses terceiros.</a:t>
            </a:r>
          </a:p>
          <a:p>
            <a:pPr algn="just"/>
            <a:endParaRPr lang="pt-BR" sz="2000" dirty="0">
              <a:latin typeface="Abadi Extra Light" panose="020B0604020104020204" pitchFamily="34" charset="0"/>
              <a:cs typeface="Arial" panose="020B0604020202020204" pitchFamily="34" charset="0"/>
            </a:endParaRPr>
          </a:p>
          <a:p>
            <a:pPr algn="just"/>
            <a:endParaRPr lang="pt-BR" sz="2000" dirty="0">
              <a:latin typeface="Abadi Extra Light" panose="020B0604020104020204" pitchFamily="34" charset="0"/>
              <a:cs typeface="Arial" panose="020B0604020202020204" pitchFamily="34" charset="0"/>
            </a:endParaRPr>
          </a:p>
          <a:p>
            <a:pPr algn="just"/>
            <a:endParaRPr lang="pt-BR" sz="2000" dirty="0">
              <a:latin typeface="Abadi Extra Light" panose="020B0604020104020204" pitchFamily="34" charset="0"/>
              <a:cs typeface="Arial" panose="020B0604020202020204" pitchFamily="34" charset="0"/>
            </a:endParaRPr>
          </a:p>
          <a:p>
            <a:pPr algn="just"/>
            <a:r>
              <a:rPr lang="pt-BR" sz="2000" b="1" dirty="0">
                <a:latin typeface="Abadi Extra Light" panose="020B0604020104020204" pitchFamily="34" charset="0"/>
                <a:cs typeface="Arial" panose="020B0604020202020204" pitchFamily="34" charset="0"/>
              </a:rPr>
              <a:t>Composição do endividamento: </a:t>
            </a:r>
            <a:r>
              <a:rPr lang="pt-BR" sz="2000" dirty="0">
                <a:latin typeface="Abadi Extra Light" panose="020B0604020104020204" pitchFamily="34" charset="0"/>
                <a:cs typeface="Arial" panose="020B0604020202020204" pitchFamily="34" charset="0"/>
              </a:rPr>
              <a:t>indica a porcentagem de obrigações de curto prazo em relação às obrigações totais. Quanto menor o índice, melhor.</a:t>
            </a:r>
          </a:p>
          <a:p>
            <a:pPr algn="just"/>
            <a:endParaRPr lang="pt-BR" sz="2000" b="1" dirty="0">
              <a:latin typeface="Abadi Extra Light" panose="020B0604020104020204" pitchFamily="34" charset="0"/>
              <a:cs typeface="Arial" panose="020B0604020202020204" pitchFamily="34" charset="0"/>
            </a:endParaRPr>
          </a:p>
          <a:p>
            <a:pPr algn="just"/>
            <a:endParaRPr lang="pt-BR" sz="2000" b="1" dirty="0">
              <a:latin typeface="Abadi Extra Light" panose="020B0604020104020204" pitchFamily="34" charset="0"/>
              <a:cs typeface="Arial" panose="020B0604020202020204" pitchFamily="34" charset="0"/>
            </a:endParaRPr>
          </a:p>
          <a:p>
            <a:pPr algn="just"/>
            <a:endParaRPr lang="pt-BR" sz="2000" b="1" dirty="0">
              <a:latin typeface="Abadi Extra Light" panose="020B0604020104020204" pitchFamily="34" charset="0"/>
              <a:cs typeface="Arial" panose="020B0604020202020204" pitchFamily="34" charset="0"/>
            </a:endParaRPr>
          </a:p>
          <a:p>
            <a:pPr algn="just"/>
            <a:r>
              <a:rPr lang="pt-BR" sz="2000" b="1" dirty="0">
                <a:latin typeface="Abadi Extra Light" panose="020B0604020104020204" pitchFamily="34" charset="0"/>
                <a:cs typeface="Arial" panose="020B0604020202020204" pitchFamily="34" charset="0"/>
              </a:rPr>
              <a:t>Mobilização do patrimônio líquido: </a:t>
            </a:r>
            <a:r>
              <a:rPr lang="pt-BR" sz="2000" dirty="0">
                <a:latin typeface="Abadi Extra Light" panose="020B0604020104020204" pitchFamily="34" charset="0"/>
                <a:cs typeface="Arial" panose="020B0604020202020204" pitchFamily="34" charset="0"/>
              </a:rPr>
              <a:t>estabelece a relação entre ativo permanente e patrimônio líquido e indica a quantidade de recursos próprios que está imobilizada ou que não está em giro.</a:t>
            </a:r>
          </a:p>
          <a:p>
            <a:pPr marL="285750" indent="-285750">
              <a:lnSpc>
                <a:spcPct val="200000"/>
              </a:lnSpc>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BEDECF8-1934-E340-A2D5-0E41684DF23F}"/>
              </a:ext>
            </a:extLst>
          </p:cNvPr>
          <p:cNvSpPr txBox="1"/>
          <p:nvPr/>
        </p:nvSpPr>
        <p:spPr>
          <a:xfrm>
            <a:off x="4133892" y="2587198"/>
            <a:ext cx="4924105" cy="369332"/>
          </a:xfrm>
          <a:prstGeom prst="rect">
            <a:avLst/>
          </a:prstGeom>
          <a:noFill/>
        </p:spPr>
        <p:txBody>
          <a:bodyPr wrap="none" rtlCol="0">
            <a:spAutoFit/>
          </a:bodyPr>
          <a:lstStyle/>
          <a:p>
            <a:r>
              <a:rPr lang="pt-BR" dirty="0">
                <a:latin typeface="Abadi" panose="020B0604020104020204" pitchFamily="34" charset="0"/>
              </a:rPr>
              <a:t>CAPITAL DE TERCEIROS / PATRIMÔNIO LÍQUIDO</a:t>
            </a:r>
          </a:p>
        </p:txBody>
      </p:sp>
      <p:sp>
        <p:nvSpPr>
          <p:cNvPr id="13" name="TextBox 12">
            <a:extLst>
              <a:ext uri="{FF2B5EF4-FFF2-40B4-BE49-F238E27FC236}">
                <a16:creationId xmlns:a16="http://schemas.microsoft.com/office/drawing/2014/main" id="{DA34B0A6-A253-244A-AD44-3B2636B12EEB}"/>
              </a:ext>
            </a:extLst>
          </p:cNvPr>
          <p:cNvSpPr txBox="1"/>
          <p:nvPr/>
        </p:nvSpPr>
        <p:spPr>
          <a:xfrm>
            <a:off x="4133892" y="4074627"/>
            <a:ext cx="4915513" cy="369332"/>
          </a:xfrm>
          <a:prstGeom prst="rect">
            <a:avLst/>
          </a:prstGeom>
          <a:noFill/>
        </p:spPr>
        <p:txBody>
          <a:bodyPr wrap="none" rtlCol="0">
            <a:spAutoFit/>
          </a:bodyPr>
          <a:lstStyle/>
          <a:p>
            <a:r>
              <a:rPr lang="pt-BR" dirty="0">
                <a:latin typeface="Abadi" panose="020B0604020104020204" pitchFamily="34" charset="0"/>
              </a:rPr>
              <a:t>PASSIVO CIRCULANTE / CAPITAL DE TERCEIROS</a:t>
            </a:r>
          </a:p>
        </p:txBody>
      </p:sp>
      <p:sp>
        <p:nvSpPr>
          <p:cNvPr id="14" name="TextBox 13">
            <a:extLst>
              <a:ext uri="{FF2B5EF4-FFF2-40B4-BE49-F238E27FC236}">
                <a16:creationId xmlns:a16="http://schemas.microsoft.com/office/drawing/2014/main" id="{C7D6C8E9-536E-1543-92F5-7A8D3E8E692F}"/>
              </a:ext>
            </a:extLst>
          </p:cNvPr>
          <p:cNvSpPr txBox="1"/>
          <p:nvPr/>
        </p:nvSpPr>
        <p:spPr>
          <a:xfrm>
            <a:off x="4112302" y="5789221"/>
            <a:ext cx="4617995" cy="369332"/>
          </a:xfrm>
          <a:prstGeom prst="rect">
            <a:avLst/>
          </a:prstGeom>
          <a:noFill/>
        </p:spPr>
        <p:txBody>
          <a:bodyPr wrap="none" rtlCol="0">
            <a:spAutoFit/>
          </a:bodyPr>
          <a:lstStyle/>
          <a:p>
            <a:r>
              <a:rPr lang="pt-BR" dirty="0">
                <a:latin typeface="Abadi" panose="020B0604020104020204" pitchFamily="34" charset="0"/>
              </a:rPr>
              <a:t>ATIVO PERMANENTE / PATRIMÔNIO LÍQUIDO</a:t>
            </a:r>
          </a:p>
        </p:txBody>
      </p:sp>
    </p:spTree>
    <p:extLst>
      <p:ext uri="{BB962C8B-B14F-4D97-AF65-F5344CB8AC3E}">
        <p14:creationId xmlns:p14="http://schemas.microsoft.com/office/powerpoint/2010/main" val="1295153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Índice de Liquidez</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29</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sp>
        <p:nvSpPr>
          <p:cNvPr id="3" name="Rectangle 2">
            <a:extLst>
              <a:ext uri="{FF2B5EF4-FFF2-40B4-BE49-F238E27FC236}">
                <a16:creationId xmlns:a16="http://schemas.microsoft.com/office/drawing/2014/main" id="{BC609D6B-6F6B-6743-9E28-3F81CA2C3AB6}"/>
              </a:ext>
            </a:extLst>
          </p:cNvPr>
          <p:cNvSpPr/>
          <p:nvPr/>
        </p:nvSpPr>
        <p:spPr>
          <a:xfrm>
            <a:off x="525526" y="1446301"/>
            <a:ext cx="11567409" cy="4401205"/>
          </a:xfrm>
          <a:prstGeom prst="rect">
            <a:avLst/>
          </a:prstGeom>
        </p:spPr>
        <p:txBody>
          <a:bodyPr wrap="square">
            <a:spAutoFit/>
          </a:bodyPr>
          <a:lstStyle/>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Liquidez geral: </a:t>
            </a:r>
            <a:r>
              <a:rPr lang="pt-BR" sz="2000" dirty="0">
                <a:latin typeface="Abadi Extra Light" panose="020B0604020104020204" pitchFamily="34" charset="0"/>
                <a:cs typeface="Arial" panose="020B0604020202020204" pitchFamily="34" charset="0"/>
              </a:rPr>
              <a:t>capacidade da empresa honrar todos os seus compromissos – curto e longo prazos. Medida de segurança financeira a longo prazo.</a:t>
            </a:r>
          </a:p>
          <a:p>
            <a:endParaRPr lang="pt-BR" sz="2000" dirty="0">
              <a:latin typeface="Abadi Extra Light" panose="020B0604020104020204" pitchFamily="34" charset="0"/>
              <a:cs typeface="Arial" panose="020B0604020202020204" pitchFamily="34" charset="0"/>
            </a:endParaRPr>
          </a:p>
          <a:p>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Liquidez corrente: </a:t>
            </a:r>
            <a:r>
              <a:rPr lang="pt-BR" sz="2000" dirty="0">
                <a:latin typeface="Abadi Extra Light" panose="020B0604020104020204" pitchFamily="34" charset="0"/>
                <a:cs typeface="Arial" panose="020B0604020202020204" pitchFamily="34" charset="0"/>
              </a:rPr>
              <a:t>relação entre o ativo circulante e o passivo circulante. Verificar se a empresa tem condições de quitar suas dívidas de curto prazo, justamente com recursos também possuídos no mesmo prazo.</a:t>
            </a: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Liquidez seca: </a:t>
            </a:r>
            <a:r>
              <a:rPr lang="pt-BR" sz="2000" dirty="0">
                <a:latin typeface="Abadi Extra Light" panose="020B0604020104020204" pitchFamily="34" charset="0"/>
                <a:cs typeface="Arial" panose="020B0604020202020204" pitchFamily="34" charset="0"/>
              </a:rPr>
              <a:t>% das dívidas de curto prazo em condições de serem saldadas mediante a utilização de itens monetários de maior liquidez do ativo circulante –capacidade de curto prazo de pagamento da empresa, por meio da utilização das contas do disponível e dos valores a receber.</a:t>
            </a: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67E9A5A1-38DB-2B42-B6ED-694381D210C6}"/>
              </a:ext>
            </a:extLst>
          </p:cNvPr>
          <p:cNvSpPr txBox="1"/>
          <p:nvPr/>
        </p:nvSpPr>
        <p:spPr>
          <a:xfrm>
            <a:off x="2338245" y="2261895"/>
            <a:ext cx="8801384" cy="369332"/>
          </a:xfrm>
          <a:prstGeom prst="rect">
            <a:avLst/>
          </a:prstGeom>
          <a:noFill/>
        </p:spPr>
        <p:txBody>
          <a:bodyPr wrap="none" rtlCol="0">
            <a:spAutoFit/>
          </a:bodyPr>
          <a:lstStyle/>
          <a:p>
            <a:r>
              <a:rPr lang="pt-BR" dirty="0">
                <a:latin typeface="Abadi" panose="020B0604020104020204" pitchFamily="34" charset="0"/>
              </a:rPr>
              <a:t>(ATIVO CIRCULANTE + ATIVO REALIZÁVEL A LONGO PRAZO) / CAPITAL DE TERCEIROS</a:t>
            </a:r>
          </a:p>
        </p:txBody>
      </p:sp>
      <p:sp>
        <p:nvSpPr>
          <p:cNvPr id="17" name="TextBox 16">
            <a:extLst>
              <a:ext uri="{FF2B5EF4-FFF2-40B4-BE49-F238E27FC236}">
                <a16:creationId xmlns:a16="http://schemas.microsoft.com/office/drawing/2014/main" id="{950A8996-CBCB-ED45-B885-3BC00E1EA767}"/>
              </a:ext>
            </a:extLst>
          </p:cNvPr>
          <p:cNvSpPr txBox="1"/>
          <p:nvPr/>
        </p:nvSpPr>
        <p:spPr>
          <a:xfrm>
            <a:off x="4067045" y="3870034"/>
            <a:ext cx="4484369" cy="369332"/>
          </a:xfrm>
          <a:prstGeom prst="rect">
            <a:avLst/>
          </a:prstGeom>
          <a:noFill/>
        </p:spPr>
        <p:txBody>
          <a:bodyPr wrap="none" rtlCol="0">
            <a:spAutoFit/>
          </a:bodyPr>
          <a:lstStyle/>
          <a:p>
            <a:r>
              <a:rPr lang="pt-BR" dirty="0">
                <a:latin typeface="Abadi" panose="020B0604020104020204" pitchFamily="34" charset="0"/>
              </a:rPr>
              <a:t>ATIVO CIRCULANTE / PASSIVO CIRCULANTE</a:t>
            </a:r>
          </a:p>
        </p:txBody>
      </p:sp>
      <p:sp>
        <p:nvSpPr>
          <p:cNvPr id="18" name="TextBox 17">
            <a:extLst>
              <a:ext uri="{FF2B5EF4-FFF2-40B4-BE49-F238E27FC236}">
                <a16:creationId xmlns:a16="http://schemas.microsoft.com/office/drawing/2014/main" id="{36224143-A79E-AD45-B3E8-D29338D0A7F6}"/>
              </a:ext>
            </a:extLst>
          </p:cNvPr>
          <p:cNvSpPr txBox="1"/>
          <p:nvPr/>
        </p:nvSpPr>
        <p:spPr>
          <a:xfrm>
            <a:off x="3366564" y="5604555"/>
            <a:ext cx="5885329" cy="369332"/>
          </a:xfrm>
          <a:prstGeom prst="rect">
            <a:avLst/>
          </a:prstGeom>
          <a:noFill/>
        </p:spPr>
        <p:txBody>
          <a:bodyPr wrap="none" rtlCol="0">
            <a:spAutoFit/>
          </a:bodyPr>
          <a:lstStyle/>
          <a:p>
            <a:r>
              <a:rPr lang="pt-BR" dirty="0">
                <a:latin typeface="Abadi" panose="020B0604020104020204" pitchFamily="34" charset="0"/>
              </a:rPr>
              <a:t>(ATIVO CIRCULANTE – ESTOQUES) / PASSIVO CIRCULANTE</a:t>
            </a:r>
          </a:p>
        </p:txBody>
      </p:sp>
    </p:spTree>
    <p:extLst>
      <p:ext uri="{BB962C8B-B14F-4D97-AF65-F5344CB8AC3E}">
        <p14:creationId xmlns:p14="http://schemas.microsoft.com/office/powerpoint/2010/main" val="499265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Índice de Rentabilidade</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30</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sp>
        <p:nvSpPr>
          <p:cNvPr id="3" name="Rectangle 2">
            <a:extLst>
              <a:ext uri="{FF2B5EF4-FFF2-40B4-BE49-F238E27FC236}">
                <a16:creationId xmlns:a16="http://schemas.microsoft.com/office/drawing/2014/main" id="{BC609D6B-6F6B-6743-9E28-3F81CA2C3AB6}"/>
              </a:ext>
            </a:extLst>
          </p:cNvPr>
          <p:cNvSpPr/>
          <p:nvPr/>
        </p:nvSpPr>
        <p:spPr>
          <a:xfrm>
            <a:off x="525526" y="1446301"/>
            <a:ext cx="11567409" cy="4401205"/>
          </a:xfrm>
          <a:prstGeom prst="rect">
            <a:avLst/>
          </a:prstGeom>
        </p:spPr>
        <p:txBody>
          <a:bodyPr wrap="square">
            <a:spAutoFit/>
          </a:bodyPr>
          <a:lstStyle/>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Margem líquida: </a:t>
            </a:r>
            <a:r>
              <a:rPr lang="pt-BR" sz="2000" dirty="0">
                <a:latin typeface="Abadi Extra Light" panose="020B0604020104020204" pitchFamily="34" charset="0"/>
                <a:cs typeface="Arial" panose="020B0604020202020204" pitchFamily="34" charset="0"/>
              </a:rPr>
              <a:t>quanto a empresa obtém de lucro para cada $ 100 vendidos. Relação entre o lucro líquido e as vendas líquidas.</a:t>
            </a: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Rentabilidade do ativo – ROA (</a:t>
            </a:r>
            <a:r>
              <a:rPr lang="pt-BR" sz="2000" b="1" dirty="0" err="1">
                <a:latin typeface="Abadi Extra Light" panose="020B0604020104020204" pitchFamily="34" charset="0"/>
                <a:cs typeface="Arial" panose="020B0604020202020204" pitchFamily="34" charset="0"/>
              </a:rPr>
              <a:t>Return</a:t>
            </a:r>
            <a:r>
              <a:rPr lang="pt-BR" sz="2000" b="1" dirty="0">
                <a:latin typeface="Abadi Extra Light" panose="020B0604020104020204" pitchFamily="34" charset="0"/>
                <a:cs typeface="Arial" panose="020B0604020202020204" pitchFamily="34" charset="0"/>
              </a:rPr>
              <a:t> </a:t>
            </a:r>
            <a:r>
              <a:rPr lang="pt-BR" sz="2000" b="1" dirty="0" err="1">
                <a:latin typeface="Abadi Extra Light" panose="020B0604020104020204" pitchFamily="34" charset="0"/>
                <a:cs typeface="Arial" panose="020B0604020202020204" pitchFamily="34" charset="0"/>
              </a:rPr>
              <a:t>on</a:t>
            </a:r>
            <a:r>
              <a:rPr lang="pt-BR" sz="2000" b="1" dirty="0">
                <a:latin typeface="Abadi Extra Light" panose="020B0604020104020204" pitchFamily="34" charset="0"/>
                <a:cs typeface="Arial" panose="020B0604020202020204" pitchFamily="34" charset="0"/>
              </a:rPr>
              <a:t> </a:t>
            </a:r>
            <a:r>
              <a:rPr lang="pt-BR" sz="2000" b="1" dirty="0" err="1">
                <a:latin typeface="Abadi Extra Light" panose="020B0604020104020204" pitchFamily="34" charset="0"/>
                <a:cs typeface="Arial" panose="020B0604020202020204" pitchFamily="34" charset="0"/>
              </a:rPr>
              <a:t>Assets</a:t>
            </a:r>
            <a:r>
              <a:rPr lang="pt-BR" sz="2000" b="1" dirty="0">
                <a:latin typeface="Abadi Extra Light" panose="020B0604020104020204" pitchFamily="34" charset="0"/>
                <a:cs typeface="Arial" panose="020B0604020202020204" pitchFamily="34" charset="0"/>
              </a:rPr>
              <a:t>): </a:t>
            </a:r>
            <a:r>
              <a:rPr lang="pt-BR" sz="2000" dirty="0">
                <a:latin typeface="Abadi Extra Light" panose="020B0604020104020204" pitchFamily="34" charset="0"/>
                <a:cs typeface="Arial" panose="020B0604020202020204" pitchFamily="34" charset="0"/>
              </a:rPr>
              <a:t>medir o potencial de geração de lucro em relação ao total de investimento, mensurado pelo ativo da empresa. Representa quanto a empresa obteve de lucro líquido em relação ao ativo.</a:t>
            </a: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Rentabilidade do patrimônio líquido – ROE (</a:t>
            </a:r>
            <a:r>
              <a:rPr lang="pt-BR" sz="2000" b="1" dirty="0" err="1">
                <a:latin typeface="Abadi Extra Light" panose="020B0604020104020204" pitchFamily="34" charset="0"/>
                <a:cs typeface="Arial" panose="020B0604020202020204" pitchFamily="34" charset="0"/>
              </a:rPr>
              <a:t>Return</a:t>
            </a:r>
            <a:r>
              <a:rPr lang="pt-BR" sz="2000" b="1" dirty="0">
                <a:latin typeface="Abadi Extra Light" panose="020B0604020104020204" pitchFamily="34" charset="0"/>
                <a:cs typeface="Arial" panose="020B0604020202020204" pitchFamily="34" charset="0"/>
              </a:rPr>
              <a:t> </a:t>
            </a:r>
            <a:r>
              <a:rPr lang="pt-BR" sz="2000" b="1" dirty="0" err="1">
                <a:latin typeface="Abadi Extra Light" panose="020B0604020104020204" pitchFamily="34" charset="0"/>
                <a:cs typeface="Arial" panose="020B0604020202020204" pitchFamily="34" charset="0"/>
              </a:rPr>
              <a:t>on</a:t>
            </a:r>
            <a:r>
              <a:rPr lang="pt-BR" sz="2000" b="1" dirty="0">
                <a:latin typeface="Abadi Extra Light" panose="020B0604020104020204" pitchFamily="34" charset="0"/>
                <a:cs typeface="Arial" panose="020B0604020202020204" pitchFamily="34" charset="0"/>
              </a:rPr>
              <a:t> </a:t>
            </a:r>
            <a:r>
              <a:rPr lang="pt-BR" sz="2000" b="1" dirty="0" err="1">
                <a:latin typeface="Abadi Extra Light" panose="020B0604020104020204" pitchFamily="34" charset="0"/>
                <a:cs typeface="Arial" panose="020B0604020202020204" pitchFamily="34" charset="0"/>
              </a:rPr>
              <a:t>Equity</a:t>
            </a:r>
            <a:r>
              <a:rPr lang="pt-BR" sz="2000" b="1" dirty="0">
                <a:latin typeface="Abadi Extra Light" panose="020B0604020104020204" pitchFamily="34" charset="0"/>
                <a:cs typeface="Arial" panose="020B0604020202020204" pitchFamily="34" charset="0"/>
              </a:rPr>
              <a:t>): </a:t>
            </a:r>
            <a:r>
              <a:rPr lang="pt-BR" sz="2000" dirty="0">
                <a:latin typeface="Abadi Extra Light" panose="020B0604020104020204" pitchFamily="34" charset="0"/>
                <a:cs typeface="Arial" panose="020B0604020202020204" pitchFamily="34" charset="0"/>
              </a:rPr>
              <a:t>quanto a empresa obteve de lucro para cada $ 100,00 de capital próprio investido (patrimônio líquido). Mostra qual a taxa de rendimento do capital próprio, esta taxa pode ser comparada com rendimentos da caderneta de poupança, certificados de depósito bancário (CDBs), fundos de investimento, letras de câmbio, outras ações etc.</a:t>
            </a: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9C47EEA-3C21-544A-962A-19B13CB7E939}"/>
              </a:ext>
            </a:extLst>
          </p:cNvPr>
          <p:cNvSpPr txBox="1"/>
          <p:nvPr/>
        </p:nvSpPr>
        <p:spPr>
          <a:xfrm>
            <a:off x="4038600" y="2077229"/>
            <a:ext cx="3913379" cy="369332"/>
          </a:xfrm>
          <a:prstGeom prst="rect">
            <a:avLst/>
          </a:prstGeom>
          <a:noFill/>
        </p:spPr>
        <p:txBody>
          <a:bodyPr wrap="none" rtlCol="0">
            <a:spAutoFit/>
          </a:bodyPr>
          <a:lstStyle/>
          <a:p>
            <a:r>
              <a:rPr lang="pt-BR" dirty="0">
                <a:latin typeface="Abadi" panose="020B0604020104020204" pitchFamily="34" charset="0"/>
              </a:rPr>
              <a:t>LUCRO LÍQUIDO / VENDAS LÍQUIDAS </a:t>
            </a:r>
          </a:p>
        </p:txBody>
      </p:sp>
      <p:sp>
        <p:nvSpPr>
          <p:cNvPr id="14" name="TextBox 13">
            <a:extLst>
              <a:ext uri="{FF2B5EF4-FFF2-40B4-BE49-F238E27FC236}">
                <a16:creationId xmlns:a16="http://schemas.microsoft.com/office/drawing/2014/main" id="{D47AF037-3956-274A-9B59-8CDADBA3EF4E}"/>
              </a:ext>
            </a:extLst>
          </p:cNvPr>
          <p:cNvSpPr txBox="1"/>
          <p:nvPr/>
        </p:nvSpPr>
        <p:spPr>
          <a:xfrm>
            <a:off x="4038600" y="3670046"/>
            <a:ext cx="3316229" cy="369332"/>
          </a:xfrm>
          <a:prstGeom prst="rect">
            <a:avLst/>
          </a:prstGeom>
          <a:noFill/>
        </p:spPr>
        <p:txBody>
          <a:bodyPr wrap="none" rtlCol="0">
            <a:spAutoFit/>
          </a:bodyPr>
          <a:lstStyle/>
          <a:p>
            <a:r>
              <a:rPr lang="pt-BR" dirty="0">
                <a:latin typeface="Abadi" panose="020B0604020104020204" pitchFamily="34" charset="0"/>
              </a:rPr>
              <a:t>LUCRO LÍQUIDO / ATIVO TOTAL</a:t>
            </a:r>
          </a:p>
        </p:txBody>
      </p:sp>
      <p:sp>
        <p:nvSpPr>
          <p:cNvPr id="15" name="TextBox 14">
            <a:extLst>
              <a:ext uri="{FF2B5EF4-FFF2-40B4-BE49-F238E27FC236}">
                <a16:creationId xmlns:a16="http://schemas.microsoft.com/office/drawing/2014/main" id="{5772717A-5AC3-2945-B5A7-F47CFF2DD869}"/>
              </a:ext>
            </a:extLst>
          </p:cNvPr>
          <p:cNvSpPr txBox="1"/>
          <p:nvPr/>
        </p:nvSpPr>
        <p:spPr>
          <a:xfrm>
            <a:off x="3907634" y="5684015"/>
            <a:ext cx="4175310" cy="369332"/>
          </a:xfrm>
          <a:prstGeom prst="rect">
            <a:avLst/>
          </a:prstGeom>
          <a:noFill/>
        </p:spPr>
        <p:txBody>
          <a:bodyPr wrap="none" rtlCol="0">
            <a:spAutoFit/>
          </a:bodyPr>
          <a:lstStyle/>
          <a:p>
            <a:r>
              <a:rPr lang="pt-BR" dirty="0">
                <a:latin typeface="Abadi" panose="020B0604020104020204" pitchFamily="34" charset="0"/>
              </a:rPr>
              <a:t>LUCRO LÍQUIDO / PATRIMÔNIO LÍQUIDO</a:t>
            </a:r>
          </a:p>
        </p:txBody>
      </p:sp>
    </p:spTree>
    <p:extLst>
      <p:ext uri="{BB962C8B-B14F-4D97-AF65-F5344CB8AC3E}">
        <p14:creationId xmlns:p14="http://schemas.microsoft.com/office/powerpoint/2010/main" val="3598680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0CF6-2FE4-FC4B-930A-FEC4F361B71F}"/>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8" name="Footer Placeholder 7">
            <a:extLst>
              <a:ext uri="{FF2B5EF4-FFF2-40B4-BE49-F238E27FC236}">
                <a16:creationId xmlns:a16="http://schemas.microsoft.com/office/drawing/2014/main" id="{FD7B9AB5-89B2-7243-9FAD-47FE62A290CA}"/>
              </a:ext>
            </a:extLst>
          </p:cNvPr>
          <p:cNvSpPr>
            <a:spLocks noGrp="1"/>
          </p:cNvSpPr>
          <p:nvPr>
            <p:ph type="ftr" sz="quarter" idx="11"/>
          </p:nvPr>
        </p:nvSpPr>
        <p:spPr/>
        <p:txBody>
          <a:bodyPr/>
          <a:lstStyle/>
          <a:p>
            <a:r>
              <a:rPr lang="pt-BR"/>
              <a:t>SEP 0569 - Economia da Produção - 2021</a:t>
            </a:r>
            <a:endParaRPr lang="pt-BR" dirty="0"/>
          </a:p>
        </p:txBody>
      </p:sp>
      <p:sp>
        <p:nvSpPr>
          <p:cNvPr id="9" name="Slide Number Placeholder 8">
            <a:extLst>
              <a:ext uri="{FF2B5EF4-FFF2-40B4-BE49-F238E27FC236}">
                <a16:creationId xmlns:a16="http://schemas.microsoft.com/office/drawing/2014/main" id="{630007B7-1A9F-5343-9E65-78C8986530C7}"/>
              </a:ext>
            </a:extLst>
          </p:cNvPr>
          <p:cNvSpPr>
            <a:spLocks noGrp="1"/>
          </p:cNvSpPr>
          <p:nvPr>
            <p:ph type="sldNum" sz="quarter" idx="12"/>
          </p:nvPr>
        </p:nvSpPr>
        <p:spPr/>
        <p:txBody>
          <a:bodyPr/>
          <a:lstStyle/>
          <a:p>
            <a:fld id="{0F25CF66-3E13-FD45-AF58-1351C3A2A84C}" type="slidenum">
              <a:rPr lang="pt-BR" smtClean="0"/>
              <a:t>4</a:t>
            </a:fld>
            <a:endParaRPr lang="pt-BR"/>
          </a:p>
        </p:txBody>
      </p:sp>
      <p:pic>
        <p:nvPicPr>
          <p:cNvPr id="7" name="Picture 6" descr="Logo&#10;&#10;Description automatically generated">
            <a:extLst>
              <a:ext uri="{FF2B5EF4-FFF2-40B4-BE49-F238E27FC236}">
                <a16:creationId xmlns:a16="http://schemas.microsoft.com/office/drawing/2014/main" id="{7D39CCC1-CD80-564A-820B-E774125A2AD4}"/>
              </a:ext>
            </a:extLst>
          </p:cNvPr>
          <p:cNvPicPr>
            <a:picLocks noChangeAspect="1"/>
          </p:cNvPicPr>
          <p:nvPr/>
        </p:nvPicPr>
        <p:blipFill>
          <a:blip r:embed="rId2"/>
          <a:stretch>
            <a:fillRect/>
          </a:stretch>
        </p:blipFill>
        <p:spPr>
          <a:xfrm>
            <a:off x="11553666" y="0"/>
            <a:ext cx="611650" cy="535194"/>
          </a:xfrm>
          <a:prstGeom prst="rect">
            <a:avLst/>
          </a:prstGeom>
        </p:spPr>
      </p:pic>
      <p:pic>
        <p:nvPicPr>
          <p:cNvPr id="11" name="Picture 10" descr="Icon&#10;&#10;Description automatically generated">
            <a:extLst>
              <a:ext uri="{FF2B5EF4-FFF2-40B4-BE49-F238E27FC236}">
                <a16:creationId xmlns:a16="http://schemas.microsoft.com/office/drawing/2014/main" id="{510A46D8-786B-DB4A-A2A1-DEEBA9C9866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3" name="Straight Connector 12">
            <a:extLst>
              <a:ext uri="{FF2B5EF4-FFF2-40B4-BE49-F238E27FC236}">
                <a16:creationId xmlns:a16="http://schemas.microsoft.com/office/drawing/2014/main" id="{EFA65B9A-2CDE-7347-BBE9-7DC22081BF21}"/>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0" name="Picture 9" descr="Diagram&#10;&#10;Description automatically generated">
            <a:extLst>
              <a:ext uri="{FF2B5EF4-FFF2-40B4-BE49-F238E27FC236}">
                <a16:creationId xmlns:a16="http://schemas.microsoft.com/office/drawing/2014/main" id="{6FC22CCE-D7A9-6547-9ECA-3233FAB85DF1}"/>
              </a:ext>
            </a:extLst>
          </p:cNvPr>
          <p:cNvPicPr>
            <a:picLocks noChangeAspect="1"/>
          </p:cNvPicPr>
          <p:nvPr/>
        </p:nvPicPr>
        <p:blipFill>
          <a:blip r:embed="rId4"/>
          <a:stretch>
            <a:fillRect/>
          </a:stretch>
        </p:blipFill>
        <p:spPr>
          <a:xfrm>
            <a:off x="2467218" y="1181988"/>
            <a:ext cx="7257564" cy="5676012"/>
          </a:xfrm>
          <a:prstGeom prst="rect">
            <a:avLst/>
          </a:prstGeom>
        </p:spPr>
      </p:pic>
    </p:spTree>
    <p:extLst>
      <p:ext uri="{BB962C8B-B14F-4D97-AF65-F5344CB8AC3E}">
        <p14:creationId xmlns:p14="http://schemas.microsoft.com/office/powerpoint/2010/main" val="3519188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Índice de Endividamento</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a:t>SEP 0569 - Economia da Produção - 2021</a:t>
            </a:r>
            <a:endParaRPr lang="pt-BR" dirty="0"/>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31</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descr="Icon&#10;&#10;Description automatically generated">
            <a:extLst>
              <a:ext uri="{FF2B5EF4-FFF2-40B4-BE49-F238E27FC236}">
                <a16:creationId xmlns:a16="http://schemas.microsoft.com/office/drawing/2014/main" id="{9383E298-0C68-2346-85DA-D75948354CD0}"/>
              </a:ext>
            </a:extLst>
          </p:cNvPr>
          <p:cNvPicPr>
            <a:picLocks noChangeAspect="1"/>
          </p:cNvPicPr>
          <p:nvPr/>
        </p:nvPicPr>
        <p:blipFill>
          <a:blip r:embed="rId4"/>
          <a:stretch>
            <a:fillRect/>
          </a:stretch>
        </p:blipFill>
        <p:spPr>
          <a:xfrm>
            <a:off x="332509" y="457725"/>
            <a:ext cx="718922" cy="718922"/>
          </a:xfrm>
          <a:prstGeom prst="rect">
            <a:avLst/>
          </a:prstGeom>
        </p:spPr>
      </p:pic>
      <p:sp>
        <p:nvSpPr>
          <p:cNvPr id="16" name="Rectangle 15">
            <a:extLst>
              <a:ext uri="{FF2B5EF4-FFF2-40B4-BE49-F238E27FC236}">
                <a16:creationId xmlns:a16="http://schemas.microsoft.com/office/drawing/2014/main" id="{DF3DD8B0-8059-064D-81E4-ED5B7C175D5E}"/>
              </a:ext>
            </a:extLst>
          </p:cNvPr>
          <p:cNvSpPr/>
          <p:nvPr/>
        </p:nvSpPr>
        <p:spPr>
          <a:xfrm>
            <a:off x="1186811" y="1446301"/>
            <a:ext cx="9591118" cy="5324535"/>
          </a:xfrm>
          <a:prstGeom prst="rect">
            <a:avLst/>
          </a:prstGeom>
        </p:spPr>
        <p:txBody>
          <a:bodyPr wrap="square">
            <a:spAutoFit/>
          </a:bodyPr>
          <a:lstStyle/>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Índice de Endividamento Geral (EG): </a:t>
            </a:r>
            <a:r>
              <a:rPr lang="pt-BR" sz="2000" dirty="0">
                <a:latin typeface="Abadi Extra Light" panose="020B0604020104020204" pitchFamily="34" charset="0"/>
                <a:cs typeface="Arial" panose="020B0604020202020204" pitchFamily="34" charset="0"/>
              </a:rPr>
              <a:t>Revela o grau de endividamento total da empresa. Expressa a fração do Ativo que está sendo financiada pelos recursos próprios. Quanto menor o endividamento , menor o risco que a empresa estará oferece aos capitais de terceiros.</a:t>
            </a: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r>
              <a:rPr lang="pt-BR" sz="2000" b="1" dirty="0">
                <a:latin typeface="Abadi Extra Light" panose="020B0604020104020204" pitchFamily="34" charset="0"/>
                <a:cs typeface="Arial" panose="020B0604020202020204" pitchFamily="34" charset="0"/>
              </a:rPr>
              <a:t>Índice de Endividamento Oneroso (EO): </a:t>
            </a:r>
            <a:r>
              <a:rPr lang="pt-BR" sz="2000" dirty="0">
                <a:latin typeface="Abadi Extra Light" panose="020B0604020104020204" pitchFamily="34" charset="0"/>
                <a:cs typeface="Arial" panose="020B0604020202020204" pitchFamily="34" charset="0"/>
              </a:rPr>
              <a:t>Passivo oneroso (seja de curto ou de longo prazo) são as dívidas com terceiros sobre as quais a entidade paga juros. Mostra a participação das fontes onerosas de capital no financiamento dos investimentos totais da empresa, revelando sua dependência de instituições financeiras. Quanto maior for esse índice, maiores serão as despesas financeiras incorridas, o que influencia o resultado do exercício e o fluxo de caixa.</a:t>
            </a: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pPr marL="285750" indent="-285750">
              <a:buFont typeface="Arial" panose="020B0604020202020204" pitchFamily="34" charset="0"/>
              <a:buChar char="•"/>
            </a:pPr>
            <a:endParaRPr lang="pt-BR" sz="2000" dirty="0">
              <a:latin typeface="Abadi Extra Light" panose="020B0604020104020204" pitchFamily="34" charset="0"/>
              <a:cs typeface="Arial" panose="020B0604020202020204" pitchFamily="34" charset="0"/>
            </a:endParaRPr>
          </a:p>
          <a:p>
            <a:endParaRPr lang="pt-BR" sz="2000" dirty="0">
              <a:latin typeface="Abadi Extra Light" panose="020B0604020104020204" pitchFamily="34" charset="0"/>
              <a:cs typeface="Arial" panose="020B0604020202020204" pitchFamily="34" charset="0"/>
            </a:endParaRPr>
          </a:p>
          <a:p>
            <a:endParaRPr lang="pt-BR" sz="2000" dirty="0">
              <a:latin typeface="Abadi Extra Light" panose="020B0604020104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4B5FD350-2870-A045-83E4-202B44840715}"/>
              </a:ext>
            </a:extLst>
          </p:cNvPr>
          <p:cNvSpPr txBox="1"/>
          <p:nvPr/>
        </p:nvSpPr>
        <p:spPr>
          <a:xfrm>
            <a:off x="3055103" y="2794378"/>
            <a:ext cx="6081793" cy="369332"/>
          </a:xfrm>
          <a:prstGeom prst="rect">
            <a:avLst/>
          </a:prstGeom>
          <a:noFill/>
        </p:spPr>
        <p:txBody>
          <a:bodyPr wrap="none" rtlCol="0">
            <a:spAutoFit/>
          </a:bodyPr>
          <a:lstStyle/>
          <a:p>
            <a:r>
              <a:rPr lang="pt-BR" dirty="0">
                <a:latin typeface="Abadi" panose="020B0604020104020204" pitchFamily="34" charset="0"/>
              </a:rPr>
              <a:t>PASSIVO CIRCULANTE + PASSIVO NÃO CIRCULANTE/ ATIVO</a:t>
            </a:r>
          </a:p>
        </p:txBody>
      </p:sp>
      <p:sp>
        <p:nvSpPr>
          <p:cNvPr id="18" name="TextBox 17">
            <a:extLst>
              <a:ext uri="{FF2B5EF4-FFF2-40B4-BE49-F238E27FC236}">
                <a16:creationId xmlns:a16="http://schemas.microsoft.com/office/drawing/2014/main" id="{D683CD9D-3ACD-1441-AEA4-A9ABE9718434}"/>
              </a:ext>
            </a:extLst>
          </p:cNvPr>
          <p:cNvSpPr txBox="1"/>
          <p:nvPr/>
        </p:nvSpPr>
        <p:spPr>
          <a:xfrm>
            <a:off x="1861690" y="5747268"/>
            <a:ext cx="8241359" cy="369332"/>
          </a:xfrm>
          <a:prstGeom prst="rect">
            <a:avLst/>
          </a:prstGeom>
          <a:noFill/>
        </p:spPr>
        <p:txBody>
          <a:bodyPr wrap="none" rtlCol="0">
            <a:spAutoFit/>
          </a:bodyPr>
          <a:lstStyle/>
          <a:p>
            <a:r>
              <a:rPr lang="pt-BR" dirty="0">
                <a:latin typeface="Abadi" panose="020B0604020104020204" pitchFamily="34" charset="0"/>
              </a:rPr>
              <a:t>PASSIVO CIRCULANTE ONEROSO + PASSIVO NÃO CIRCULANTE ONEROSO/ ATIVO</a:t>
            </a:r>
          </a:p>
        </p:txBody>
      </p:sp>
    </p:spTree>
    <p:extLst>
      <p:ext uri="{BB962C8B-B14F-4D97-AF65-F5344CB8AC3E}">
        <p14:creationId xmlns:p14="http://schemas.microsoft.com/office/powerpoint/2010/main" val="2904973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Referências</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32</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3"/>
          <a:stretch>
            <a:fillRect/>
          </a:stretch>
        </p:blipFill>
        <p:spPr>
          <a:xfrm>
            <a:off x="11553666" y="0"/>
            <a:ext cx="611650" cy="535194"/>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886614E-D8F1-CA46-908A-49EEE1D93834}"/>
              </a:ext>
            </a:extLst>
          </p:cNvPr>
          <p:cNvSpPr/>
          <p:nvPr/>
        </p:nvSpPr>
        <p:spPr>
          <a:xfrm>
            <a:off x="990600" y="1654583"/>
            <a:ext cx="10177072" cy="646331"/>
          </a:xfrm>
          <a:prstGeom prst="rect">
            <a:avLst/>
          </a:prstGeom>
        </p:spPr>
        <p:txBody>
          <a:bodyPr wrap="square">
            <a:spAutoFit/>
          </a:bodyPr>
          <a:lstStyle/>
          <a:p>
            <a:pPr marL="285750" indent="-285750" algn="just">
              <a:buFont typeface="Arial" panose="020B0604020202020204" pitchFamily="34" charset="0"/>
              <a:buChar char="•"/>
            </a:pPr>
            <a:r>
              <a:rPr lang="pt-BR" dirty="0">
                <a:latin typeface="Abadi" panose="020B0604020104020204" pitchFamily="34" charset="0"/>
                <a:cs typeface="Arial" panose="020B0604020202020204" pitchFamily="34" charset="0"/>
              </a:rPr>
              <a:t>Cardoso, R. L., et al. “Contabilidade Geral: Introdução a Contabilidade Societária e Contabilidade Gerencial”. São Paulo: Atlas (2013).</a:t>
            </a:r>
          </a:p>
        </p:txBody>
      </p:sp>
    </p:spTree>
    <p:extLst>
      <p:ext uri="{BB962C8B-B14F-4D97-AF65-F5344CB8AC3E}">
        <p14:creationId xmlns:p14="http://schemas.microsoft.com/office/powerpoint/2010/main" val="3244283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5</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F89174-A67E-E34C-B573-57EC99DBFCCE}"/>
              </a:ext>
            </a:extLst>
          </p:cNvPr>
          <p:cNvSpPr/>
          <p:nvPr/>
        </p:nvSpPr>
        <p:spPr>
          <a:xfrm>
            <a:off x="1209150" y="1503256"/>
            <a:ext cx="864339" cy="461665"/>
          </a:xfrm>
          <a:prstGeom prst="rect">
            <a:avLst/>
          </a:prstGeom>
        </p:spPr>
        <p:txBody>
          <a:bodyPr wrap="none">
            <a:spAutoFit/>
          </a:bodyPr>
          <a:lstStyle/>
          <a:p>
            <a:r>
              <a:rPr lang="pt-BR" sz="2400" dirty="0">
                <a:highlight>
                  <a:srgbClr val="00FF00"/>
                </a:highlight>
                <a:latin typeface="Abadi" panose="020B0604020104020204" pitchFamily="34" charset="0"/>
              </a:rPr>
              <a:t>Ativo</a:t>
            </a:r>
            <a:endParaRPr lang="pt-BR" dirty="0">
              <a:highlight>
                <a:srgbClr val="00FF00"/>
              </a:highlight>
              <a:latin typeface="Abadi" panose="020B0604020104020204" pitchFamily="34" charset="0"/>
            </a:endParaRPr>
          </a:p>
        </p:txBody>
      </p:sp>
      <p:sp>
        <p:nvSpPr>
          <p:cNvPr id="14" name="Chevron 13">
            <a:extLst>
              <a:ext uri="{FF2B5EF4-FFF2-40B4-BE49-F238E27FC236}">
                <a16:creationId xmlns:a16="http://schemas.microsoft.com/office/drawing/2014/main" id="{AC42E636-4846-C147-9759-7477CC78CD12}"/>
              </a:ext>
            </a:extLst>
          </p:cNvPr>
          <p:cNvSpPr/>
          <p:nvPr/>
        </p:nvSpPr>
        <p:spPr>
          <a:xfrm>
            <a:off x="974706" y="1612235"/>
            <a:ext cx="234444" cy="273636"/>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15" name="Rectangle 14">
            <a:extLst>
              <a:ext uri="{FF2B5EF4-FFF2-40B4-BE49-F238E27FC236}">
                <a16:creationId xmlns:a16="http://schemas.microsoft.com/office/drawing/2014/main" id="{AD296886-13CA-B441-909A-CF5A8F685979}"/>
              </a:ext>
            </a:extLst>
          </p:cNvPr>
          <p:cNvSpPr/>
          <p:nvPr/>
        </p:nvSpPr>
        <p:spPr>
          <a:xfrm>
            <a:off x="1209150" y="1994850"/>
            <a:ext cx="10261872" cy="369332"/>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São conjuntos de bens e direitos de uma entidade, capazes de gerar benefícios econômicos futuros </a:t>
            </a:r>
          </a:p>
        </p:txBody>
      </p:sp>
      <p:sp>
        <p:nvSpPr>
          <p:cNvPr id="16" name="Rectangle 15">
            <a:extLst>
              <a:ext uri="{FF2B5EF4-FFF2-40B4-BE49-F238E27FC236}">
                <a16:creationId xmlns:a16="http://schemas.microsoft.com/office/drawing/2014/main" id="{7CE24FF7-3BDA-4C44-A86B-0ED6B9FA9B61}"/>
              </a:ext>
            </a:extLst>
          </p:cNvPr>
          <p:cNvSpPr/>
          <p:nvPr/>
        </p:nvSpPr>
        <p:spPr>
          <a:xfrm>
            <a:off x="1641319" y="2383402"/>
            <a:ext cx="1702646" cy="369332"/>
          </a:xfrm>
          <a:prstGeom prst="rect">
            <a:avLst/>
          </a:prstGeom>
        </p:spPr>
        <p:txBody>
          <a:bodyPr wrap="none">
            <a:spAutoFit/>
          </a:bodyPr>
          <a:lstStyle/>
          <a:p>
            <a:r>
              <a:rPr lang="pt-BR" dirty="0">
                <a:highlight>
                  <a:srgbClr val="00FF00"/>
                </a:highlight>
                <a:latin typeface="Abadi" panose="020B0604020104020204" pitchFamily="34" charset="0"/>
              </a:rPr>
              <a:t>Ativo circulante</a:t>
            </a:r>
          </a:p>
        </p:txBody>
      </p:sp>
      <p:sp>
        <p:nvSpPr>
          <p:cNvPr id="17" name="Rectangle 16">
            <a:extLst>
              <a:ext uri="{FF2B5EF4-FFF2-40B4-BE49-F238E27FC236}">
                <a16:creationId xmlns:a16="http://schemas.microsoft.com/office/drawing/2014/main" id="{F8CDF65A-4614-2E4D-94D4-65C72ADF6943}"/>
              </a:ext>
            </a:extLst>
          </p:cNvPr>
          <p:cNvSpPr/>
          <p:nvPr/>
        </p:nvSpPr>
        <p:spPr>
          <a:xfrm>
            <a:off x="1382970" y="2747735"/>
            <a:ext cx="10170696" cy="1200329"/>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Agrupa dinheiro e tudo o que será transformado em dinheiro rapidamente. São contas que estão constantemente em giro, movimento, circulação. Neste grupo são registrados os bens e direitos que a empresa consegue realizar (transformar) em dinheiro até o final do exercício seguinte, ou seja, no curto prazo.</a:t>
            </a:r>
          </a:p>
        </p:txBody>
      </p:sp>
      <p:sp>
        <p:nvSpPr>
          <p:cNvPr id="2" name="Rectangle 1">
            <a:extLst>
              <a:ext uri="{FF2B5EF4-FFF2-40B4-BE49-F238E27FC236}">
                <a16:creationId xmlns:a16="http://schemas.microsoft.com/office/drawing/2014/main" id="{1FC2033D-9891-424F-B8AB-C20A9946A73F}"/>
              </a:ext>
            </a:extLst>
          </p:cNvPr>
          <p:cNvSpPr/>
          <p:nvPr/>
        </p:nvSpPr>
        <p:spPr>
          <a:xfrm>
            <a:off x="1641319" y="4033804"/>
            <a:ext cx="10170696" cy="1477328"/>
          </a:xfrm>
          <a:prstGeom prst="rect">
            <a:avLst/>
          </a:prstGeom>
        </p:spPr>
        <p:txBody>
          <a:bodyPr wrap="square">
            <a:spAutoFit/>
          </a:bodyPr>
          <a:lstStyle/>
          <a:p>
            <a:r>
              <a:rPr lang="pt-BR" b="1" dirty="0">
                <a:latin typeface="Abadi Extra Light" panose="020B0604020104020204" pitchFamily="34" charset="0"/>
                <a:cs typeface="Arial" panose="020B0604020202020204" pitchFamily="34" charset="0"/>
              </a:rPr>
              <a:t>Disponibilidades: </a:t>
            </a:r>
            <a:r>
              <a:rPr lang="pt-BR" dirty="0">
                <a:latin typeface="Abadi Extra Light" panose="020B0604020104020204" pitchFamily="34" charset="0"/>
                <a:cs typeface="Arial" panose="020B0604020202020204" pitchFamily="34" charset="0"/>
              </a:rPr>
              <a:t>Caixa; Aplicações financeiras; Banco conta movimento; Depósitos bancários a vista.</a:t>
            </a:r>
          </a:p>
          <a:p>
            <a:r>
              <a:rPr lang="pt-BR" b="1" dirty="0">
                <a:latin typeface="Abadi Extra Light" panose="020B0604020104020204" pitchFamily="34" charset="0"/>
                <a:cs typeface="Arial" panose="020B0604020202020204" pitchFamily="34" charset="0"/>
              </a:rPr>
              <a:t>Créditos: </a:t>
            </a:r>
            <a:r>
              <a:rPr lang="pt-BR" dirty="0">
                <a:latin typeface="Abadi Extra Light" panose="020B0604020104020204" pitchFamily="34" charset="0"/>
                <a:cs typeface="Arial" panose="020B0604020202020204" pitchFamily="34" charset="0"/>
              </a:rPr>
              <a:t>Duplicatas a receber ou Clientes, Juros a receber, etc.</a:t>
            </a:r>
          </a:p>
          <a:p>
            <a:r>
              <a:rPr lang="pt-BR" b="1" dirty="0">
                <a:latin typeface="Abadi Extra Light" panose="020B0604020104020204" pitchFamily="34" charset="0"/>
                <a:cs typeface="Arial" panose="020B0604020202020204" pitchFamily="34" charset="0"/>
              </a:rPr>
              <a:t>Estoques: </a:t>
            </a:r>
            <a:r>
              <a:rPr lang="pt-BR" dirty="0">
                <a:latin typeface="Abadi Extra Light" panose="020B0604020104020204" pitchFamily="34" charset="0"/>
                <a:cs typeface="Arial" panose="020B0604020202020204" pitchFamily="34" charset="0"/>
              </a:rPr>
              <a:t>de produtos acabados, de revenda ou em elaboração, de matéria prima, estoques de mercado ria em trânsito.</a:t>
            </a:r>
          </a:p>
          <a:p>
            <a:r>
              <a:rPr lang="pt-BR" b="1" dirty="0">
                <a:latin typeface="Abadi Extra Light" panose="020B0604020104020204" pitchFamily="34" charset="0"/>
                <a:cs typeface="Arial" panose="020B0604020202020204" pitchFamily="34" charset="0"/>
              </a:rPr>
              <a:t>Outros créditos: </a:t>
            </a:r>
            <a:r>
              <a:rPr lang="pt-BR" dirty="0">
                <a:latin typeface="Abadi Extra Light" panose="020B0604020104020204" pitchFamily="34" charset="0"/>
                <a:cs typeface="Arial" panose="020B0604020202020204" pitchFamily="34" charset="0"/>
              </a:rPr>
              <a:t>Impostos a recuperar; aluguéis ativos a receber.</a:t>
            </a:r>
          </a:p>
        </p:txBody>
      </p:sp>
    </p:spTree>
    <p:extLst>
      <p:ext uri="{BB962C8B-B14F-4D97-AF65-F5344CB8AC3E}">
        <p14:creationId xmlns:p14="http://schemas.microsoft.com/office/powerpoint/2010/main" val="101878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6</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F89174-A67E-E34C-B573-57EC99DBFCCE}"/>
              </a:ext>
            </a:extLst>
          </p:cNvPr>
          <p:cNvSpPr/>
          <p:nvPr/>
        </p:nvSpPr>
        <p:spPr>
          <a:xfrm>
            <a:off x="1209150" y="1503256"/>
            <a:ext cx="864339" cy="461665"/>
          </a:xfrm>
          <a:prstGeom prst="rect">
            <a:avLst/>
          </a:prstGeom>
        </p:spPr>
        <p:txBody>
          <a:bodyPr wrap="none">
            <a:spAutoFit/>
          </a:bodyPr>
          <a:lstStyle/>
          <a:p>
            <a:r>
              <a:rPr lang="pt-BR" sz="2400" dirty="0">
                <a:highlight>
                  <a:srgbClr val="00FF00"/>
                </a:highlight>
                <a:latin typeface="Abadi" panose="020B0604020104020204" pitchFamily="34" charset="0"/>
              </a:rPr>
              <a:t>Ativo</a:t>
            </a:r>
            <a:endParaRPr lang="pt-BR" dirty="0">
              <a:highlight>
                <a:srgbClr val="00FF00"/>
              </a:highlight>
              <a:latin typeface="Abadi" panose="020B0604020104020204" pitchFamily="34" charset="0"/>
            </a:endParaRPr>
          </a:p>
        </p:txBody>
      </p:sp>
      <p:sp>
        <p:nvSpPr>
          <p:cNvPr id="14" name="Chevron 13">
            <a:extLst>
              <a:ext uri="{FF2B5EF4-FFF2-40B4-BE49-F238E27FC236}">
                <a16:creationId xmlns:a16="http://schemas.microsoft.com/office/drawing/2014/main" id="{AC42E636-4846-C147-9759-7477CC78CD12}"/>
              </a:ext>
            </a:extLst>
          </p:cNvPr>
          <p:cNvSpPr/>
          <p:nvPr/>
        </p:nvSpPr>
        <p:spPr>
          <a:xfrm>
            <a:off x="974706" y="1612235"/>
            <a:ext cx="234444" cy="273636"/>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15" name="Rectangle 14">
            <a:extLst>
              <a:ext uri="{FF2B5EF4-FFF2-40B4-BE49-F238E27FC236}">
                <a16:creationId xmlns:a16="http://schemas.microsoft.com/office/drawing/2014/main" id="{AD296886-13CA-B441-909A-CF5A8F685979}"/>
              </a:ext>
            </a:extLst>
          </p:cNvPr>
          <p:cNvSpPr/>
          <p:nvPr/>
        </p:nvSpPr>
        <p:spPr>
          <a:xfrm>
            <a:off x="1209150" y="1994850"/>
            <a:ext cx="10261872" cy="369332"/>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São conjuntos de bens e direitos de uma entidade, capazes de gerar benefícios econômicos futuros </a:t>
            </a:r>
          </a:p>
        </p:txBody>
      </p:sp>
      <p:sp>
        <p:nvSpPr>
          <p:cNvPr id="16" name="Rectangle 15">
            <a:extLst>
              <a:ext uri="{FF2B5EF4-FFF2-40B4-BE49-F238E27FC236}">
                <a16:creationId xmlns:a16="http://schemas.microsoft.com/office/drawing/2014/main" id="{7CE24FF7-3BDA-4C44-A86B-0ED6B9FA9B61}"/>
              </a:ext>
            </a:extLst>
          </p:cNvPr>
          <p:cNvSpPr/>
          <p:nvPr/>
        </p:nvSpPr>
        <p:spPr>
          <a:xfrm>
            <a:off x="1641319" y="2579645"/>
            <a:ext cx="2133854" cy="369332"/>
          </a:xfrm>
          <a:prstGeom prst="rect">
            <a:avLst/>
          </a:prstGeom>
        </p:spPr>
        <p:txBody>
          <a:bodyPr wrap="none">
            <a:spAutoFit/>
          </a:bodyPr>
          <a:lstStyle/>
          <a:p>
            <a:r>
              <a:rPr lang="pt-BR" dirty="0">
                <a:highlight>
                  <a:srgbClr val="00FF00"/>
                </a:highlight>
                <a:latin typeface="Abadi" panose="020B0604020104020204" pitchFamily="34" charset="0"/>
              </a:rPr>
              <a:t>Ativo não circulante</a:t>
            </a:r>
          </a:p>
        </p:txBody>
      </p:sp>
      <p:sp>
        <p:nvSpPr>
          <p:cNvPr id="17" name="Rectangle 16">
            <a:extLst>
              <a:ext uri="{FF2B5EF4-FFF2-40B4-BE49-F238E27FC236}">
                <a16:creationId xmlns:a16="http://schemas.microsoft.com/office/drawing/2014/main" id="{F8CDF65A-4614-2E4D-94D4-65C72ADF6943}"/>
              </a:ext>
            </a:extLst>
          </p:cNvPr>
          <p:cNvSpPr/>
          <p:nvPr/>
        </p:nvSpPr>
        <p:spPr>
          <a:xfrm>
            <a:off x="1382970" y="2999704"/>
            <a:ext cx="10170696" cy="923330"/>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São registrados os direitos que serão realizados (transformados em dinheiro) após o final do exercício seguinte (longo prazo), assim como os bens de uso (veículos, máquinas, etc.) e de renda da empresa (aluguéis, imóveis para vendas, etc.).</a:t>
            </a:r>
          </a:p>
        </p:txBody>
      </p:sp>
      <p:sp>
        <p:nvSpPr>
          <p:cNvPr id="2" name="Rectangle 1">
            <a:extLst>
              <a:ext uri="{FF2B5EF4-FFF2-40B4-BE49-F238E27FC236}">
                <a16:creationId xmlns:a16="http://schemas.microsoft.com/office/drawing/2014/main" id="{1FC2033D-9891-424F-B8AB-C20A9946A73F}"/>
              </a:ext>
            </a:extLst>
          </p:cNvPr>
          <p:cNvSpPr/>
          <p:nvPr/>
        </p:nvSpPr>
        <p:spPr>
          <a:xfrm>
            <a:off x="1641319" y="3985530"/>
            <a:ext cx="10170696" cy="1754326"/>
          </a:xfrm>
          <a:prstGeom prst="rect">
            <a:avLst/>
          </a:prstGeom>
        </p:spPr>
        <p:txBody>
          <a:bodyPr wrap="square">
            <a:spAutoFit/>
          </a:bodyPr>
          <a:lstStyle/>
          <a:p>
            <a:r>
              <a:rPr lang="pt-BR" b="1" dirty="0">
                <a:latin typeface="Abadi Extra Light" panose="020B0604020104020204" pitchFamily="34" charset="0"/>
                <a:cs typeface="Arial" panose="020B0604020202020204" pitchFamily="34" charset="0"/>
              </a:rPr>
              <a:t>Realizável a longo prazo: </a:t>
            </a:r>
            <a:r>
              <a:rPr lang="pt-BR" dirty="0">
                <a:latin typeface="Abadi Extra Light" panose="020B0604020104020204" pitchFamily="34" charset="0"/>
                <a:cs typeface="Arial" panose="020B0604020202020204" pitchFamily="34" charset="0"/>
              </a:rPr>
              <a:t>Empréstimos, adiantamentos ou vendas, Aplicações financeiras de LP, etc.</a:t>
            </a:r>
          </a:p>
          <a:p>
            <a:r>
              <a:rPr lang="pt-BR" b="1" dirty="0">
                <a:latin typeface="Abadi Extra Light" panose="020B0604020104020204" pitchFamily="34" charset="0"/>
                <a:cs typeface="Arial" panose="020B0604020202020204" pitchFamily="34" charset="0"/>
              </a:rPr>
              <a:t>Investimentos: </a:t>
            </a:r>
            <a:r>
              <a:rPr lang="pt-BR" dirty="0">
                <a:latin typeface="Abadi Extra Light" panose="020B0604020104020204" pitchFamily="34" charset="0"/>
                <a:cs typeface="Arial" panose="020B0604020202020204" pitchFamily="34" charset="0"/>
              </a:rPr>
              <a:t>Obras de arte; Investimento em ouro; Propriedades para investimento; Terrenos e imóveis para futura utilização; Participações societárias ou em outras empresas.</a:t>
            </a:r>
          </a:p>
          <a:p>
            <a:r>
              <a:rPr lang="pt-BR" b="1" dirty="0">
                <a:latin typeface="Abadi Extra Light" panose="020B0604020104020204" pitchFamily="34" charset="0"/>
                <a:cs typeface="Arial" panose="020B0604020202020204" pitchFamily="34" charset="0"/>
              </a:rPr>
              <a:t>Imobilizado: </a:t>
            </a:r>
            <a:r>
              <a:rPr lang="pt-BR" dirty="0">
                <a:latin typeface="Abadi Extra Light" panose="020B0604020104020204" pitchFamily="34" charset="0"/>
                <a:cs typeface="Arial" panose="020B0604020202020204" pitchFamily="34" charset="0"/>
              </a:rPr>
              <a:t>Imóveis, terrenos e edificações; Móveis e utensílios, veículos, ferramentas (considerar depreciação acumulada).</a:t>
            </a:r>
          </a:p>
          <a:p>
            <a:r>
              <a:rPr lang="pt-BR" b="1" dirty="0">
                <a:latin typeface="Abadi Extra Light" panose="020B0604020104020204" pitchFamily="34" charset="0"/>
                <a:cs typeface="Arial" panose="020B0604020202020204" pitchFamily="34" charset="0"/>
              </a:rPr>
              <a:t>Intangível: </a:t>
            </a:r>
            <a:r>
              <a:rPr lang="pt-BR" dirty="0">
                <a:latin typeface="Abadi Extra Light" panose="020B0604020104020204" pitchFamily="34" charset="0"/>
                <a:cs typeface="Arial" panose="020B0604020202020204" pitchFamily="34" charset="0"/>
              </a:rPr>
              <a:t>softwares, marcas, patentes direitos autorais, licenças, Direitos de exploração de serviços públicos</a:t>
            </a:r>
          </a:p>
        </p:txBody>
      </p:sp>
    </p:spTree>
    <p:extLst>
      <p:ext uri="{BB962C8B-B14F-4D97-AF65-F5344CB8AC3E}">
        <p14:creationId xmlns:p14="http://schemas.microsoft.com/office/powerpoint/2010/main" val="2529205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7</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F89174-A67E-E34C-B573-57EC99DBFCCE}"/>
              </a:ext>
            </a:extLst>
          </p:cNvPr>
          <p:cNvSpPr/>
          <p:nvPr/>
        </p:nvSpPr>
        <p:spPr>
          <a:xfrm>
            <a:off x="1209150" y="1503256"/>
            <a:ext cx="1162691" cy="461665"/>
          </a:xfrm>
          <a:prstGeom prst="rect">
            <a:avLst/>
          </a:prstGeom>
        </p:spPr>
        <p:txBody>
          <a:bodyPr wrap="none">
            <a:spAutoFit/>
          </a:bodyPr>
          <a:lstStyle/>
          <a:p>
            <a:r>
              <a:rPr lang="pt-BR" sz="2400" dirty="0">
                <a:solidFill>
                  <a:schemeClr val="bg1"/>
                </a:solidFill>
                <a:highlight>
                  <a:srgbClr val="FF0000"/>
                </a:highlight>
                <a:latin typeface="Abadi" panose="020B0604020104020204" pitchFamily="34" charset="0"/>
              </a:rPr>
              <a:t>Passivo</a:t>
            </a:r>
            <a:endParaRPr lang="pt-BR" dirty="0">
              <a:solidFill>
                <a:schemeClr val="bg1"/>
              </a:solidFill>
              <a:highlight>
                <a:srgbClr val="FF0000"/>
              </a:highlight>
              <a:latin typeface="Abadi" panose="020B0604020104020204" pitchFamily="34" charset="0"/>
            </a:endParaRPr>
          </a:p>
        </p:txBody>
      </p:sp>
      <p:sp>
        <p:nvSpPr>
          <p:cNvPr id="14" name="Chevron 13">
            <a:extLst>
              <a:ext uri="{FF2B5EF4-FFF2-40B4-BE49-F238E27FC236}">
                <a16:creationId xmlns:a16="http://schemas.microsoft.com/office/drawing/2014/main" id="{AC42E636-4846-C147-9759-7477CC78CD12}"/>
              </a:ext>
            </a:extLst>
          </p:cNvPr>
          <p:cNvSpPr/>
          <p:nvPr/>
        </p:nvSpPr>
        <p:spPr>
          <a:xfrm>
            <a:off x="974706" y="1612235"/>
            <a:ext cx="234444" cy="273636"/>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15" name="Rectangle 14">
            <a:extLst>
              <a:ext uri="{FF2B5EF4-FFF2-40B4-BE49-F238E27FC236}">
                <a16:creationId xmlns:a16="http://schemas.microsoft.com/office/drawing/2014/main" id="{AD296886-13CA-B441-909A-CF5A8F685979}"/>
              </a:ext>
            </a:extLst>
          </p:cNvPr>
          <p:cNvSpPr/>
          <p:nvPr/>
        </p:nvSpPr>
        <p:spPr>
          <a:xfrm>
            <a:off x="1209150" y="1994850"/>
            <a:ext cx="10261872" cy="369332"/>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São as obrigações capazes de gerar benefícios econômicos futuros, originados de eventos ocorridos.</a:t>
            </a:r>
          </a:p>
        </p:txBody>
      </p:sp>
      <p:sp>
        <p:nvSpPr>
          <p:cNvPr id="16" name="Rectangle 15">
            <a:extLst>
              <a:ext uri="{FF2B5EF4-FFF2-40B4-BE49-F238E27FC236}">
                <a16:creationId xmlns:a16="http://schemas.microsoft.com/office/drawing/2014/main" id="{7CE24FF7-3BDA-4C44-A86B-0ED6B9FA9B61}"/>
              </a:ext>
            </a:extLst>
          </p:cNvPr>
          <p:cNvSpPr/>
          <p:nvPr/>
        </p:nvSpPr>
        <p:spPr>
          <a:xfrm>
            <a:off x="1641319" y="2394111"/>
            <a:ext cx="1926425" cy="369332"/>
          </a:xfrm>
          <a:prstGeom prst="rect">
            <a:avLst/>
          </a:prstGeom>
        </p:spPr>
        <p:txBody>
          <a:bodyPr wrap="none">
            <a:spAutoFit/>
          </a:bodyPr>
          <a:lstStyle/>
          <a:p>
            <a:r>
              <a:rPr lang="pt-BR" dirty="0">
                <a:solidFill>
                  <a:schemeClr val="bg1"/>
                </a:solidFill>
                <a:highlight>
                  <a:srgbClr val="FF0000"/>
                </a:highlight>
                <a:latin typeface="Abadi" panose="020B0604020104020204" pitchFamily="34" charset="0"/>
              </a:rPr>
              <a:t>Passivo circulante</a:t>
            </a:r>
          </a:p>
        </p:txBody>
      </p:sp>
      <p:sp>
        <p:nvSpPr>
          <p:cNvPr id="17" name="Rectangle 16">
            <a:extLst>
              <a:ext uri="{FF2B5EF4-FFF2-40B4-BE49-F238E27FC236}">
                <a16:creationId xmlns:a16="http://schemas.microsoft.com/office/drawing/2014/main" id="{F8CDF65A-4614-2E4D-94D4-65C72ADF6943}"/>
              </a:ext>
            </a:extLst>
          </p:cNvPr>
          <p:cNvSpPr/>
          <p:nvPr/>
        </p:nvSpPr>
        <p:spPr>
          <a:xfrm>
            <a:off x="1641319" y="2763443"/>
            <a:ext cx="10261872" cy="646331"/>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São escrituradas as obrigações da entidade, inclusive financiamentos para aquisição de direitos do ativo não-circulante, quando se vencerem no exercício seguinte.</a:t>
            </a:r>
          </a:p>
        </p:txBody>
      </p:sp>
      <p:sp>
        <p:nvSpPr>
          <p:cNvPr id="3" name="Rectangle 2">
            <a:extLst>
              <a:ext uri="{FF2B5EF4-FFF2-40B4-BE49-F238E27FC236}">
                <a16:creationId xmlns:a16="http://schemas.microsoft.com/office/drawing/2014/main" id="{F50B1BA4-9AF1-1243-8DCA-0F6DD8846F56}"/>
              </a:ext>
            </a:extLst>
          </p:cNvPr>
          <p:cNvSpPr/>
          <p:nvPr/>
        </p:nvSpPr>
        <p:spPr>
          <a:xfrm>
            <a:off x="1641319" y="3357563"/>
            <a:ext cx="10261872" cy="3139321"/>
          </a:xfrm>
          <a:prstGeom prst="rect">
            <a:avLst/>
          </a:prstGeom>
        </p:spPr>
        <p:txBody>
          <a:bodyPr wrap="square">
            <a:spAutoFit/>
          </a:bodyPr>
          <a:lstStyle/>
          <a:p>
            <a:r>
              <a:rPr lang="pt-BR" b="1" dirty="0">
                <a:latin typeface="Abadi Extra Light" panose="020B0604020104020204" pitchFamily="34" charset="0"/>
                <a:cs typeface="Arial" panose="020B0604020202020204" pitchFamily="34" charset="0"/>
              </a:rPr>
              <a:t>Obrigações com funcionários</a:t>
            </a:r>
            <a:r>
              <a:rPr lang="pt-BR" dirty="0">
                <a:latin typeface="Abadi Extra Light" panose="020B0604020104020204" pitchFamily="34" charset="0"/>
                <a:cs typeface="Arial" panose="020B0604020202020204" pitchFamily="34" charset="0"/>
              </a:rPr>
              <a:t>, relativas a salários, participações nos resultados, férias a pagar, abonos pecuniários e outras verbas de natureza trabalhista.</a:t>
            </a:r>
          </a:p>
          <a:p>
            <a:r>
              <a:rPr lang="pt-BR" b="1" dirty="0">
                <a:latin typeface="Abadi Extra Light" panose="020B0604020104020204" pitchFamily="34" charset="0"/>
                <a:cs typeface="Arial" panose="020B0604020202020204" pitchFamily="34" charset="0"/>
              </a:rPr>
              <a:t>Provisões de Férias e 13º Salário</a:t>
            </a:r>
            <a:r>
              <a:rPr lang="pt-BR" dirty="0">
                <a:latin typeface="Abadi Extra Light" panose="020B0604020104020204" pitchFamily="34" charset="0"/>
                <a:cs typeface="Arial" panose="020B0604020202020204" pitchFamily="34" charset="0"/>
              </a:rPr>
              <a:t>, incluindo os respectivos encargos sociais e adicional de 1/3 de férias.</a:t>
            </a:r>
          </a:p>
          <a:p>
            <a:r>
              <a:rPr lang="pt-BR" b="1" dirty="0">
                <a:latin typeface="Abadi Extra Light" panose="020B0604020104020204" pitchFamily="34" charset="0"/>
                <a:cs typeface="Arial" panose="020B0604020202020204" pitchFamily="34" charset="0"/>
              </a:rPr>
              <a:t>Obrigações Tributárias</a:t>
            </a:r>
            <a:r>
              <a:rPr lang="pt-BR" dirty="0">
                <a:latin typeface="Abadi Extra Light" panose="020B0604020104020204" pitchFamily="34" charset="0"/>
                <a:cs typeface="Arial" panose="020B0604020202020204" pitchFamily="34" charset="0"/>
              </a:rPr>
              <a:t>, inclusive parcelas a vencerem a curto prazo relativas a programas de refinanciamento de dívidas fiscais e previdenciárias (como o REFIS), FGTS e outros encargos de natureza tributária, incluindo multa e juros.</a:t>
            </a:r>
          </a:p>
          <a:p>
            <a:r>
              <a:rPr lang="pt-BR" b="1" dirty="0">
                <a:latin typeface="Abadi Extra Light" panose="020B0604020104020204" pitchFamily="34" charset="0"/>
                <a:cs typeface="Arial" panose="020B0604020202020204" pitchFamily="34" charset="0"/>
              </a:rPr>
              <a:t>Fornecedores</a:t>
            </a:r>
            <a:r>
              <a:rPr lang="pt-BR" dirty="0">
                <a:latin typeface="Abadi Extra Light" panose="020B0604020104020204" pitchFamily="34" charset="0"/>
                <a:cs typeface="Arial" panose="020B0604020202020204" pitchFamily="34" charset="0"/>
              </a:rPr>
              <a:t> (incluindo juros, multas e outras obrigações contratuais, pelo regime de competência).</a:t>
            </a:r>
          </a:p>
          <a:p>
            <a:r>
              <a:rPr lang="pt-BR" b="1" dirty="0">
                <a:latin typeface="Abadi Extra Light" panose="020B0604020104020204" pitchFamily="34" charset="0"/>
                <a:cs typeface="Arial" panose="020B0604020202020204" pitchFamily="34" charset="0"/>
              </a:rPr>
              <a:t>Instituições Financeiras: </a:t>
            </a:r>
            <a:r>
              <a:rPr lang="pt-BR" dirty="0">
                <a:latin typeface="Abadi Extra Light" panose="020B0604020104020204" pitchFamily="34" charset="0"/>
                <a:cs typeface="Arial" panose="020B0604020202020204" pitchFamily="34" charset="0"/>
              </a:rPr>
              <a:t>empréstimos, financiamentos e saldos devedores bancários, incluindo cheques pré-datados e valores dos limites de crédito de contas correntes utilizadas.</a:t>
            </a:r>
          </a:p>
          <a:p>
            <a:r>
              <a:rPr lang="pt-BR" b="1" dirty="0">
                <a:latin typeface="Abadi Extra Light" panose="020B0604020104020204" pitchFamily="34" charset="0"/>
                <a:cs typeface="Arial" panose="020B0604020202020204" pitchFamily="34" charset="0"/>
              </a:rPr>
              <a:t>Créditos de sócios</a:t>
            </a:r>
            <a:r>
              <a:rPr lang="pt-BR" dirty="0">
                <a:latin typeface="Abadi Extra Light" panose="020B0604020104020204" pitchFamily="34" charset="0"/>
                <a:cs typeface="Arial" panose="020B0604020202020204" pitchFamily="34" charset="0"/>
              </a:rPr>
              <a:t>, acionistas, diretores e empresas coligadas e controladas, quando sua liquidação estiver estipulada para o exercício seguinte.</a:t>
            </a:r>
          </a:p>
        </p:txBody>
      </p:sp>
    </p:spTree>
    <p:extLst>
      <p:ext uri="{BB962C8B-B14F-4D97-AF65-F5344CB8AC3E}">
        <p14:creationId xmlns:p14="http://schemas.microsoft.com/office/powerpoint/2010/main" val="171246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8</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F89174-A67E-E34C-B573-57EC99DBFCCE}"/>
              </a:ext>
            </a:extLst>
          </p:cNvPr>
          <p:cNvSpPr/>
          <p:nvPr/>
        </p:nvSpPr>
        <p:spPr>
          <a:xfrm>
            <a:off x="1209150" y="1503256"/>
            <a:ext cx="1162691" cy="461665"/>
          </a:xfrm>
          <a:prstGeom prst="rect">
            <a:avLst/>
          </a:prstGeom>
        </p:spPr>
        <p:txBody>
          <a:bodyPr wrap="none">
            <a:spAutoFit/>
          </a:bodyPr>
          <a:lstStyle/>
          <a:p>
            <a:r>
              <a:rPr lang="pt-BR" sz="2400" dirty="0">
                <a:solidFill>
                  <a:schemeClr val="bg1"/>
                </a:solidFill>
                <a:highlight>
                  <a:srgbClr val="FF0000"/>
                </a:highlight>
                <a:latin typeface="Abadi" panose="020B0604020104020204" pitchFamily="34" charset="0"/>
              </a:rPr>
              <a:t>Passivo</a:t>
            </a:r>
            <a:endParaRPr lang="pt-BR" dirty="0">
              <a:solidFill>
                <a:schemeClr val="bg1"/>
              </a:solidFill>
              <a:highlight>
                <a:srgbClr val="FF0000"/>
              </a:highlight>
              <a:latin typeface="Abadi" panose="020B0604020104020204" pitchFamily="34" charset="0"/>
            </a:endParaRPr>
          </a:p>
        </p:txBody>
      </p:sp>
      <p:sp>
        <p:nvSpPr>
          <p:cNvPr id="14" name="Chevron 13">
            <a:extLst>
              <a:ext uri="{FF2B5EF4-FFF2-40B4-BE49-F238E27FC236}">
                <a16:creationId xmlns:a16="http://schemas.microsoft.com/office/drawing/2014/main" id="{AC42E636-4846-C147-9759-7477CC78CD12}"/>
              </a:ext>
            </a:extLst>
          </p:cNvPr>
          <p:cNvSpPr/>
          <p:nvPr/>
        </p:nvSpPr>
        <p:spPr>
          <a:xfrm>
            <a:off x="974706" y="1612235"/>
            <a:ext cx="234444" cy="273636"/>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15" name="Rectangle 14">
            <a:extLst>
              <a:ext uri="{FF2B5EF4-FFF2-40B4-BE49-F238E27FC236}">
                <a16:creationId xmlns:a16="http://schemas.microsoft.com/office/drawing/2014/main" id="{AD296886-13CA-B441-909A-CF5A8F685979}"/>
              </a:ext>
            </a:extLst>
          </p:cNvPr>
          <p:cNvSpPr/>
          <p:nvPr/>
        </p:nvSpPr>
        <p:spPr>
          <a:xfrm>
            <a:off x="1209150" y="1994850"/>
            <a:ext cx="10261872" cy="369332"/>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São as obrigações capazes de gerar benefícios econômicos futuros, originados de eventos ocorridos.</a:t>
            </a:r>
          </a:p>
        </p:txBody>
      </p:sp>
      <p:sp>
        <p:nvSpPr>
          <p:cNvPr id="16" name="Rectangle 15">
            <a:extLst>
              <a:ext uri="{FF2B5EF4-FFF2-40B4-BE49-F238E27FC236}">
                <a16:creationId xmlns:a16="http://schemas.microsoft.com/office/drawing/2014/main" id="{7CE24FF7-3BDA-4C44-A86B-0ED6B9FA9B61}"/>
              </a:ext>
            </a:extLst>
          </p:cNvPr>
          <p:cNvSpPr/>
          <p:nvPr/>
        </p:nvSpPr>
        <p:spPr>
          <a:xfrm>
            <a:off x="1641319" y="2394111"/>
            <a:ext cx="2357633" cy="369332"/>
          </a:xfrm>
          <a:prstGeom prst="rect">
            <a:avLst/>
          </a:prstGeom>
        </p:spPr>
        <p:txBody>
          <a:bodyPr wrap="none">
            <a:spAutoFit/>
          </a:bodyPr>
          <a:lstStyle/>
          <a:p>
            <a:r>
              <a:rPr lang="pt-BR" dirty="0">
                <a:solidFill>
                  <a:schemeClr val="bg1"/>
                </a:solidFill>
                <a:highlight>
                  <a:srgbClr val="FF0000"/>
                </a:highlight>
                <a:latin typeface="Abadi" panose="020B0604020104020204" pitchFamily="34" charset="0"/>
              </a:rPr>
              <a:t>Passivo não circulante</a:t>
            </a:r>
          </a:p>
        </p:txBody>
      </p:sp>
      <p:sp>
        <p:nvSpPr>
          <p:cNvPr id="17" name="Rectangle 16">
            <a:extLst>
              <a:ext uri="{FF2B5EF4-FFF2-40B4-BE49-F238E27FC236}">
                <a16:creationId xmlns:a16="http://schemas.microsoft.com/office/drawing/2014/main" id="{F8CDF65A-4614-2E4D-94D4-65C72ADF6943}"/>
              </a:ext>
            </a:extLst>
          </p:cNvPr>
          <p:cNvSpPr/>
          <p:nvPr/>
        </p:nvSpPr>
        <p:spPr>
          <a:xfrm>
            <a:off x="1641319" y="2763443"/>
            <a:ext cx="10261872" cy="646331"/>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São escrituradas as obrigações da entidade, inclusive financiamentos para aquisição de direitos do ativo não-circulante, quando se vencerem após o exercício seguinte.</a:t>
            </a:r>
          </a:p>
        </p:txBody>
      </p:sp>
      <p:sp>
        <p:nvSpPr>
          <p:cNvPr id="3" name="Rectangle 2">
            <a:extLst>
              <a:ext uri="{FF2B5EF4-FFF2-40B4-BE49-F238E27FC236}">
                <a16:creationId xmlns:a16="http://schemas.microsoft.com/office/drawing/2014/main" id="{F50B1BA4-9AF1-1243-8DCA-0F6DD8846F56}"/>
              </a:ext>
            </a:extLst>
          </p:cNvPr>
          <p:cNvSpPr/>
          <p:nvPr/>
        </p:nvSpPr>
        <p:spPr>
          <a:xfrm>
            <a:off x="1641319" y="3494028"/>
            <a:ext cx="10261872" cy="2862322"/>
          </a:xfrm>
          <a:prstGeom prst="rect">
            <a:avLst/>
          </a:prstGeom>
        </p:spPr>
        <p:txBody>
          <a:bodyPr wrap="square">
            <a:spAutoFit/>
          </a:bodyPr>
          <a:lstStyle/>
          <a:p>
            <a:r>
              <a:rPr lang="pt-BR" b="1" dirty="0">
                <a:latin typeface="Abadi Extra Light" panose="020B0604020104020204" pitchFamily="34" charset="0"/>
                <a:cs typeface="Arial" panose="020B0604020202020204" pitchFamily="34" charset="0"/>
              </a:rPr>
              <a:t>Instituições Financeiras: </a:t>
            </a:r>
            <a:r>
              <a:rPr lang="pt-BR" dirty="0">
                <a:latin typeface="Abadi Extra Light" panose="020B0604020104020204" pitchFamily="34" charset="0"/>
                <a:cs typeface="Arial" panose="020B0604020202020204" pitchFamily="34" charset="0"/>
              </a:rPr>
              <a:t>parcelas de empréstimos e financiamentos, incluindo os respectivos juros e encargos contratuais decorridos, vencíveis após o exercício seguinte ao do fechamento de balanço.</a:t>
            </a:r>
          </a:p>
          <a:p>
            <a:r>
              <a:rPr lang="pt-BR" b="1" dirty="0">
                <a:latin typeface="Abadi Extra Light" panose="020B0604020104020204" pitchFamily="34" charset="0"/>
                <a:cs typeface="Arial" panose="020B0604020202020204" pitchFamily="34" charset="0"/>
              </a:rPr>
              <a:t>Créditos de sócios</a:t>
            </a:r>
            <a:r>
              <a:rPr lang="pt-BR" dirty="0">
                <a:latin typeface="Abadi Extra Light" panose="020B0604020104020204" pitchFamily="34" charset="0"/>
                <a:cs typeface="Arial" panose="020B0604020202020204" pitchFamily="34" charset="0"/>
              </a:rPr>
              <a:t>, acionistas, diretores e empresas coligadas e controladas, quando sua liquidação estiver estipulada após o exercício seguinte.</a:t>
            </a:r>
          </a:p>
          <a:p>
            <a:r>
              <a:rPr lang="pt-BR" b="1" dirty="0">
                <a:latin typeface="Abadi Extra Light" panose="020B0604020104020204" pitchFamily="34" charset="0"/>
                <a:cs typeface="Arial" panose="020B0604020202020204" pitchFamily="34" charset="0"/>
              </a:rPr>
              <a:t>Obrigações Tributárias </a:t>
            </a:r>
            <a:r>
              <a:rPr lang="pt-BR" dirty="0">
                <a:latin typeface="Abadi Extra Light" panose="020B0604020104020204" pitchFamily="34" charset="0"/>
                <a:cs typeface="Arial" panose="020B0604020202020204" pitchFamily="34" charset="0"/>
              </a:rPr>
              <a:t>de longo prazo, incluindo parcelas relativas a programas de refinanciamento de dívidas fiscais e previdenciárias (como o REFIS), acrescidos dos encargos legais previstos pelo regime de competência.</a:t>
            </a:r>
          </a:p>
          <a:p>
            <a:r>
              <a:rPr lang="pt-BR" b="1" dirty="0">
                <a:latin typeface="Abadi Extra Light" panose="020B0604020104020204" pitchFamily="34" charset="0"/>
                <a:cs typeface="Arial" panose="020B0604020202020204" pitchFamily="34" charset="0"/>
              </a:rPr>
              <a:t>Debêntures e outras obrigações </a:t>
            </a:r>
            <a:r>
              <a:rPr lang="pt-BR" dirty="0">
                <a:latin typeface="Abadi Extra Light" panose="020B0604020104020204" pitchFamily="34" charset="0"/>
                <a:cs typeface="Arial" panose="020B0604020202020204" pitchFamily="34" charset="0"/>
              </a:rPr>
              <a:t>contratuais exigíveis após o exercício seguinte;</a:t>
            </a:r>
          </a:p>
          <a:p>
            <a:r>
              <a:rPr lang="pt-BR" b="1" dirty="0">
                <a:latin typeface="Abadi Extra Light" panose="020B0604020104020204" pitchFamily="34" charset="0"/>
                <a:cs typeface="Arial" panose="020B0604020202020204" pitchFamily="34" charset="0"/>
              </a:rPr>
              <a:t>Receitas Diferidas</a:t>
            </a:r>
            <a:r>
              <a:rPr lang="pt-BR" dirty="0">
                <a:latin typeface="Abadi Extra Light" panose="020B0604020104020204" pitchFamily="34" charset="0"/>
                <a:cs typeface="Arial" panose="020B0604020202020204" pitchFamily="34" charset="0"/>
              </a:rPr>
              <a:t>, menos os custo e despesas relativas às respectivas receitas (antigo agrupamento de Resultados de Exercícios Futuros), incluindo as receitas à prazo ou em prestações de unidades imobiliárias em construção.</a:t>
            </a:r>
          </a:p>
        </p:txBody>
      </p:sp>
    </p:spTree>
    <p:extLst>
      <p:ext uri="{BB962C8B-B14F-4D97-AF65-F5344CB8AC3E}">
        <p14:creationId xmlns:p14="http://schemas.microsoft.com/office/powerpoint/2010/main" val="2877605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9</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F89174-A67E-E34C-B573-57EC99DBFCCE}"/>
              </a:ext>
            </a:extLst>
          </p:cNvPr>
          <p:cNvSpPr/>
          <p:nvPr/>
        </p:nvSpPr>
        <p:spPr>
          <a:xfrm>
            <a:off x="1209150" y="1503256"/>
            <a:ext cx="2682914" cy="461665"/>
          </a:xfrm>
          <a:prstGeom prst="rect">
            <a:avLst/>
          </a:prstGeom>
        </p:spPr>
        <p:txBody>
          <a:bodyPr wrap="none">
            <a:spAutoFit/>
          </a:bodyPr>
          <a:lstStyle/>
          <a:p>
            <a:r>
              <a:rPr lang="pt-BR" sz="2400" dirty="0">
                <a:solidFill>
                  <a:schemeClr val="bg1"/>
                </a:solidFill>
                <a:highlight>
                  <a:srgbClr val="0000FF"/>
                </a:highlight>
                <a:latin typeface="Abadi" panose="020B0604020104020204" pitchFamily="34" charset="0"/>
              </a:rPr>
              <a:t>Patrimônio Líquido</a:t>
            </a:r>
            <a:endParaRPr lang="pt-BR" dirty="0">
              <a:solidFill>
                <a:schemeClr val="bg1"/>
              </a:solidFill>
              <a:highlight>
                <a:srgbClr val="0000FF"/>
              </a:highlight>
              <a:latin typeface="Abadi" panose="020B0604020104020204" pitchFamily="34" charset="0"/>
            </a:endParaRPr>
          </a:p>
        </p:txBody>
      </p:sp>
      <p:sp>
        <p:nvSpPr>
          <p:cNvPr id="14" name="Chevron 13">
            <a:extLst>
              <a:ext uri="{FF2B5EF4-FFF2-40B4-BE49-F238E27FC236}">
                <a16:creationId xmlns:a16="http://schemas.microsoft.com/office/drawing/2014/main" id="{AC42E636-4846-C147-9759-7477CC78CD12}"/>
              </a:ext>
            </a:extLst>
          </p:cNvPr>
          <p:cNvSpPr/>
          <p:nvPr/>
        </p:nvSpPr>
        <p:spPr>
          <a:xfrm>
            <a:off x="974706" y="1612235"/>
            <a:ext cx="234444" cy="273636"/>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15" name="Rectangle 14">
            <a:extLst>
              <a:ext uri="{FF2B5EF4-FFF2-40B4-BE49-F238E27FC236}">
                <a16:creationId xmlns:a16="http://schemas.microsoft.com/office/drawing/2014/main" id="{AD296886-13CA-B441-909A-CF5A8F685979}"/>
              </a:ext>
            </a:extLst>
          </p:cNvPr>
          <p:cNvSpPr/>
          <p:nvPr/>
        </p:nvSpPr>
        <p:spPr>
          <a:xfrm>
            <a:off x="1209150" y="1994850"/>
            <a:ext cx="10261872" cy="369332"/>
          </a:xfrm>
          <a:prstGeom prst="rect">
            <a:avLst/>
          </a:prstGeom>
        </p:spPr>
        <p:txBody>
          <a:bodyPr wrap="square">
            <a:spAutoFit/>
          </a:bodyPr>
          <a:lstStyle/>
          <a:p>
            <a:pPr marL="285750" indent="-285750">
              <a:buFont typeface="Arial" panose="020B0604020202020204" pitchFamily="34" charset="0"/>
              <a:buChar char="•"/>
            </a:pPr>
            <a:r>
              <a:rPr lang="pt-BR" dirty="0">
                <a:latin typeface="Abadi Extra Light" panose="020B0604020104020204" pitchFamily="34" charset="0"/>
              </a:rPr>
              <a:t>É formado pelo grupo de contas que registra o valor contábil pertencente aos acionistas ou quotistas.</a:t>
            </a:r>
          </a:p>
        </p:txBody>
      </p:sp>
      <p:sp>
        <p:nvSpPr>
          <p:cNvPr id="2" name="Rectangle 1">
            <a:extLst>
              <a:ext uri="{FF2B5EF4-FFF2-40B4-BE49-F238E27FC236}">
                <a16:creationId xmlns:a16="http://schemas.microsoft.com/office/drawing/2014/main" id="{E3AE3EF7-5C3D-4146-943C-969273C0B01E}"/>
              </a:ext>
            </a:extLst>
          </p:cNvPr>
          <p:cNvSpPr/>
          <p:nvPr/>
        </p:nvSpPr>
        <p:spPr>
          <a:xfrm>
            <a:off x="1209150" y="2434420"/>
            <a:ext cx="10302369" cy="3416320"/>
          </a:xfrm>
          <a:prstGeom prst="rect">
            <a:avLst/>
          </a:prstGeom>
        </p:spPr>
        <p:txBody>
          <a:bodyPr wrap="square">
            <a:spAutoFit/>
          </a:bodyPr>
          <a:lstStyle/>
          <a:p>
            <a:r>
              <a:rPr lang="pt-BR" b="1" dirty="0">
                <a:latin typeface="Abadi Extra Light" panose="020B0604020104020204" pitchFamily="34" charset="0"/>
                <a:cs typeface="Arial" panose="020B0604020202020204" pitchFamily="34" charset="0"/>
              </a:rPr>
              <a:t>Capital Social:  </a:t>
            </a:r>
            <a:r>
              <a:rPr lang="pt-BR" dirty="0">
                <a:latin typeface="Abadi Extra Light" panose="020B0604020104020204" pitchFamily="34" charset="0"/>
                <a:cs typeface="Arial" panose="020B0604020202020204" pitchFamily="34" charset="0"/>
              </a:rPr>
              <a:t>O capital social representa os valores recebidos pela empresa, em forma de subscrição ou por ela gerados. </a:t>
            </a:r>
          </a:p>
          <a:p>
            <a:r>
              <a:rPr lang="pt-BR" b="1" dirty="0">
                <a:latin typeface="Abadi Extra Light" panose="020B0604020104020204" pitchFamily="34" charset="0"/>
                <a:cs typeface="Arial" panose="020B0604020202020204" pitchFamily="34" charset="0"/>
              </a:rPr>
              <a:t>Reservas de Capital: </a:t>
            </a:r>
            <a:r>
              <a:rPr lang="pt-BR" dirty="0">
                <a:latin typeface="Abadi Extra Light" panose="020B0604020104020204" pitchFamily="34" charset="0"/>
                <a:cs typeface="Arial" panose="020B0604020202020204" pitchFamily="34" charset="0"/>
              </a:rPr>
              <a:t>Reserva de Correção Monetária do Capital Realizado; Reserva de Ágio na Emissão de Ações; Reserva de Alienação de Partes Beneficiárias; Reserva de Alienação de Bônus de Subscrição; Reserva de Prêmio na Emissão de Debêntures;  Reserva de Doações e Subvenções para Investimento; Até 31.12.2007, a Reserva de Incentivo Fiscal. A partir de 01.01.2008, respectiva reserva passa a fazer parte do grupo de Reservas de Lucros.</a:t>
            </a:r>
          </a:p>
          <a:p>
            <a:r>
              <a:rPr lang="pt-BR" b="1" dirty="0">
                <a:latin typeface="Abadi Extra Light" panose="020B0604020104020204" pitchFamily="34" charset="0"/>
                <a:cs typeface="Arial" panose="020B0604020202020204" pitchFamily="34" charset="0"/>
              </a:rPr>
              <a:t>Reservas de Lucros: </a:t>
            </a:r>
            <a:r>
              <a:rPr lang="pt-BR" dirty="0">
                <a:latin typeface="Abadi Extra Light" panose="020B0604020104020204" pitchFamily="34" charset="0"/>
                <a:cs typeface="Arial" panose="020B0604020202020204" pitchFamily="34" charset="0"/>
              </a:rPr>
              <a:t>As reservas de lucros são constituídas pelos lucros obtidos pela empresa, retidos com finalidade específica. Os lucros retidos com finalidade específica e classificados nesta conta são transferidos da conta de "Lucros ou Prejuízos Acumulados".</a:t>
            </a:r>
          </a:p>
          <a:p>
            <a:r>
              <a:rPr lang="pt-BR" b="1" dirty="0">
                <a:latin typeface="Abadi Extra Light" panose="020B0604020104020204" pitchFamily="34" charset="0"/>
                <a:cs typeface="Arial" panose="020B0604020202020204" pitchFamily="34" charset="0"/>
              </a:rPr>
              <a:t>Prejuízos Acumulados: </a:t>
            </a:r>
            <a:r>
              <a:rPr lang="pt-BR" dirty="0">
                <a:latin typeface="Abadi Extra Light" panose="020B0604020104020204" pitchFamily="34" charset="0"/>
                <a:cs typeface="Arial" panose="020B0604020202020204" pitchFamily="34" charset="0"/>
              </a:rPr>
              <a:t>Os lucros ou prejuízos representam resultados acumulados obtidos, que foram retidos sem finalidade específica (quando lucros) ou estão à espera de absorção futura (quando prejuízos).</a:t>
            </a:r>
          </a:p>
        </p:txBody>
      </p:sp>
    </p:spTree>
    <p:extLst>
      <p:ext uri="{BB962C8B-B14F-4D97-AF65-F5344CB8AC3E}">
        <p14:creationId xmlns:p14="http://schemas.microsoft.com/office/powerpoint/2010/main" val="110892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A88BC5-87EF-5449-84EB-148E47DA8FC4}"/>
              </a:ext>
            </a:extLst>
          </p:cNvPr>
          <p:cNvSpPr>
            <a:spLocks noGrp="1"/>
          </p:cNvSpPr>
          <p:nvPr>
            <p:ph type="title"/>
          </p:nvPr>
        </p:nvSpPr>
        <p:spPr>
          <a:xfrm>
            <a:off x="1051431" y="120738"/>
            <a:ext cx="10515600" cy="1325563"/>
          </a:xfrm>
        </p:spPr>
        <p:txBody>
          <a:bodyPr/>
          <a:lstStyle/>
          <a:p>
            <a:r>
              <a:rPr lang="pt-BR" dirty="0">
                <a:latin typeface="Abadi" panose="020F0502020204030204" pitchFamily="34" charset="0"/>
              </a:rPr>
              <a:t>Balanço Patrimonial</a:t>
            </a:r>
          </a:p>
        </p:txBody>
      </p:sp>
      <p:sp>
        <p:nvSpPr>
          <p:cNvPr id="20" name="Footer Placeholder 19">
            <a:extLst>
              <a:ext uri="{FF2B5EF4-FFF2-40B4-BE49-F238E27FC236}">
                <a16:creationId xmlns:a16="http://schemas.microsoft.com/office/drawing/2014/main" id="{EB2C5C64-3C39-0E43-8903-CC541EC56BBE}"/>
              </a:ext>
            </a:extLst>
          </p:cNvPr>
          <p:cNvSpPr>
            <a:spLocks noGrp="1"/>
          </p:cNvSpPr>
          <p:nvPr>
            <p:ph type="ftr" sz="quarter" idx="11"/>
          </p:nvPr>
        </p:nvSpPr>
        <p:spPr/>
        <p:txBody>
          <a:bodyPr/>
          <a:lstStyle/>
          <a:p>
            <a:r>
              <a:rPr lang="pt-BR" dirty="0"/>
              <a:t>SEP 0569 - Economia da Produção - 2022</a:t>
            </a:r>
          </a:p>
        </p:txBody>
      </p:sp>
      <p:sp>
        <p:nvSpPr>
          <p:cNvPr id="5" name="Slide Number Placeholder 4">
            <a:extLst>
              <a:ext uri="{FF2B5EF4-FFF2-40B4-BE49-F238E27FC236}">
                <a16:creationId xmlns:a16="http://schemas.microsoft.com/office/drawing/2014/main" id="{76005039-4B57-694A-AE0A-4C74586107FD}"/>
              </a:ext>
            </a:extLst>
          </p:cNvPr>
          <p:cNvSpPr>
            <a:spLocks noGrp="1"/>
          </p:cNvSpPr>
          <p:nvPr>
            <p:ph type="sldNum" sz="quarter" idx="12"/>
          </p:nvPr>
        </p:nvSpPr>
        <p:spPr/>
        <p:txBody>
          <a:bodyPr/>
          <a:lstStyle/>
          <a:p>
            <a:fld id="{0F25CF66-3E13-FD45-AF58-1351C3A2A84C}" type="slidenum">
              <a:rPr lang="pt-BR" smtClean="0"/>
              <a:t>10</a:t>
            </a:fld>
            <a:endParaRPr lang="pt-BR" dirty="0"/>
          </a:p>
        </p:txBody>
      </p:sp>
      <p:pic>
        <p:nvPicPr>
          <p:cNvPr id="9" name="Picture 8" descr="Logo&#10;&#10;Description automatically generated">
            <a:extLst>
              <a:ext uri="{FF2B5EF4-FFF2-40B4-BE49-F238E27FC236}">
                <a16:creationId xmlns:a16="http://schemas.microsoft.com/office/drawing/2014/main" id="{47524B67-AE05-7B41-AAEC-57C20301F6C1}"/>
              </a:ext>
            </a:extLst>
          </p:cNvPr>
          <p:cNvPicPr>
            <a:picLocks noChangeAspect="1"/>
          </p:cNvPicPr>
          <p:nvPr/>
        </p:nvPicPr>
        <p:blipFill>
          <a:blip r:embed="rId2"/>
          <a:stretch>
            <a:fillRect/>
          </a:stretch>
        </p:blipFill>
        <p:spPr>
          <a:xfrm>
            <a:off x="11553666" y="0"/>
            <a:ext cx="611650" cy="535194"/>
          </a:xfrm>
          <a:prstGeom prst="rect">
            <a:avLst/>
          </a:prstGeom>
        </p:spPr>
      </p:pic>
      <p:pic>
        <p:nvPicPr>
          <p:cNvPr id="10" name="Picture 9" descr="Icon&#10;&#10;Description automatically generated">
            <a:extLst>
              <a:ext uri="{FF2B5EF4-FFF2-40B4-BE49-F238E27FC236}">
                <a16:creationId xmlns:a16="http://schemas.microsoft.com/office/drawing/2014/main" id="{7893FA36-A30B-C144-8C17-79F73BF1D187}"/>
              </a:ext>
            </a:extLst>
          </p:cNvPr>
          <p:cNvPicPr>
            <a:picLocks noChangeAspect="1"/>
          </p:cNvPicPr>
          <p:nvPr/>
        </p:nvPicPr>
        <p:blipFill>
          <a:blip r:embed="rId3"/>
          <a:stretch>
            <a:fillRect/>
          </a:stretch>
        </p:blipFill>
        <p:spPr>
          <a:xfrm>
            <a:off x="332509" y="457725"/>
            <a:ext cx="718922" cy="718922"/>
          </a:xfrm>
          <a:prstGeom prst="rect">
            <a:avLst/>
          </a:prstGeom>
        </p:spPr>
      </p:pic>
      <p:cxnSp>
        <p:nvCxnSpPr>
          <p:cNvPr id="11" name="Straight Connector 10">
            <a:extLst>
              <a:ext uri="{FF2B5EF4-FFF2-40B4-BE49-F238E27FC236}">
                <a16:creationId xmlns:a16="http://schemas.microsoft.com/office/drawing/2014/main" id="{C18BCF26-25EA-234E-9FCA-819C287FD775}"/>
              </a:ext>
            </a:extLst>
          </p:cNvPr>
          <p:cNvCxnSpPr>
            <a:cxnSpLocks/>
          </p:cNvCxnSpPr>
          <p:nvPr/>
        </p:nvCxnSpPr>
        <p:spPr>
          <a:xfrm flipV="1">
            <a:off x="1285875" y="1068779"/>
            <a:ext cx="10906125" cy="522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5F89174-A67E-E34C-B573-57EC99DBFCCE}"/>
              </a:ext>
            </a:extLst>
          </p:cNvPr>
          <p:cNvSpPr/>
          <p:nvPr/>
        </p:nvSpPr>
        <p:spPr>
          <a:xfrm>
            <a:off x="1800350" y="1472956"/>
            <a:ext cx="1822422" cy="461665"/>
          </a:xfrm>
          <a:prstGeom prst="rect">
            <a:avLst/>
          </a:prstGeom>
        </p:spPr>
        <p:txBody>
          <a:bodyPr wrap="none">
            <a:spAutoFit/>
          </a:bodyPr>
          <a:lstStyle/>
          <a:p>
            <a:pPr algn="r"/>
            <a:r>
              <a:rPr lang="pt-BR" sz="2400" dirty="0">
                <a:latin typeface="Abadi" panose="020B0604020104020204" pitchFamily="34" charset="0"/>
              </a:rPr>
              <a:t>Curto prazo:</a:t>
            </a:r>
            <a:endParaRPr lang="pt-BR" dirty="0">
              <a:solidFill>
                <a:schemeClr val="bg1"/>
              </a:solidFill>
              <a:latin typeface="Abadi" panose="020B0604020104020204" pitchFamily="34" charset="0"/>
            </a:endParaRPr>
          </a:p>
        </p:txBody>
      </p:sp>
      <p:sp>
        <p:nvSpPr>
          <p:cNvPr id="3" name="Rectangle 2">
            <a:extLst>
              <a:ext uri="{FF2B5EF4-FFF2-40B4-BE49-F238E27FC236}">
                <a16:creationId xmlns:a16="http://schemas.microsoft.com/office/drawing/2014/main" id="{A47538CE-6D31-EC41-95C1-D514C6F49501}"/>
              </a:ext>
            </a:extLst>
          </p:cNvPr>
          <p:cNvSpPr/>
          <p:nvPr/>
        </p:nvSpPr>
        <p:spPr>
          <a:xfrm>
            <a:off x="3690936" y="1482032"/>
            <a:ext cx="7662863" cy="646331"/>
          </a:xfrm>
          <a:prstGeom prst="rect">
            <a:avLst/>
          </a:prstGeom>
        </p:spPr>
        <p:txBody>
          <a:bodyPr wrap="square">
            <a:spAutoFit/>
          </a:bodyPr>
          <a:lstStyle/>
          <a:p>
            <a:r>
              <a:rPr lang="pt-BR" dirty="0">
                <a:latin typeface="Abadi Extra Light" panose="020B0604020104020204" pitchFamily="34" charset="0"/>
              </a:rPr>
              <a:t>Todos os bens e direitos realizáveis em moeda ou passíveis de conversão e as obrigações com vencimento até o término do exercício social (ano) seguinte.</a:t>
            </a:r>
          </a:p>
        </p:txBody>
      </p:sp>
      <p:sp>
        <p:nvSpPr>
          <p:cNvPr id="16" name="Rectangle 15">
            <a:extLst>
              <a:ext uri="{FF2B5EF4-FFF2-40B4-BE49-F238E27FC236}">
                <a16:creationId xmlns:a16="http://schemas.microsoft.com/office/drawing/2014/main" id="{A94840A3-563E-914F-A189-810C636947D8}"/>
              </a:ext>
            </a:extLst>
          </p:cNvPr>
          <p:cNvSpPr/>
          <p:nvPr/>
        </p:nvSpPr>
        <p:spPr>
          <a:xfrm>
            <a:off x="1706414" y="2242735"/>
            <a:ext cx="1916358" cy="461665"/>
          </a:xfrm>
          <a:prstGeom prst="rect">
            <a:avLst/>
          </a:prstGeom>
        </p:spPr>
        <p:txBody>
          <a:bodyPr wrap="none">
            <a:spAutoFit/>
          </a:bodyPr>
          <a:lstStyle/>
          <a:p>
            <a:pPr algn="r"/>
            <a:r>
              <a:rPr lang="pt-BR" sz="2400" dirty="0">
                <a:latin typeface="Abadi" panose="020B0604020104020204" pitchFamily="34" charset="0"/>
              </a:rPr>
              <a:t>Longo prazo:</a:t>
            </a:r>
            <a:endParaRPr lang="pt-BR" dirty="0">
              <a:solidFill>
                <a:schemeClr val="bg1"/>
              </a:solidFill>
              <a:latin typeface="Abadi" panose="020B0604020104020204" pitchFamily="34" charset="0"/>
            </a:endParaRPr>
          </a:p>
        </p:txBody>
      </p:sp>
      <p:sp>
        <p:nvSpPr>
          <p:cNvPr id="4" name="Rectangle 3">
            <a:extLst>
              <a:ext uri="{FF2B5EF4-FFF2-40B4-BE49-F238E27FC236}">
                <a16:creationId xmlns:a16="http://schemas.microsoft.com/office/drawing/2014/main" id="{3DFCE1F0-99BD-AC40-998D-4333BC904E50}"/>
              </a:ext>
            </a:extLst>
          </p:cNvPr>
          <p:cNvSpPr/>
          <p:nvPr/>
        </p:nvSpPr>
        <p:spPr>
          <a:xfrm>
            <a:off x="3690936" y="2316828"/>
            <a:ext cx="7291936" cy="646331"/>
          </a:xfrm>
          <a:prstGeom prst="rect">
            <a:avLst/>
          </a:prstGeom>
        </p:spPr>
        <p:txBody>
          <a:bodyPr wrap="square">
            <a:spAutoFit/>
          </a:bodyPr>
          <a:lstStyle/>
          <a:p>
            <a:r>
              <a:rPr lang="pt-BR" dirty="0">
                <a:latin typeface="Abadi Extra Light" panose="020B0604020104020204" pitchFamily="34" charset="0"/>
              </a:rPr>
              <a:t>Todos os bens e direitos realizáveis em moeda ou passíveis de conversão e as obrigações com vencimento após o término do exercício social (ano) seguinte.</a:t>
            </a:r>
          </a:p>
        </p:txBody>
      </p:sp>
      <p:sp>
        <p:nvSpPr>
          <p:cNvPr id="17" name="Rectangle 16">
            <a:extLst>
              <a:ext uri="{FF2B5EF4-FFF2-40B4-BE49-F238E27FC236}">
                <a16:creationId xmlns:a16="http://schemas.microsoft.com/office/drawing/2014/main" id="{357BB26B-2D34-0E4B-B58D-8A5FDE933FEC}"/>
              </a:ext>
            </a:extLst>
          </p:cNvPr>
          <p:cNvSpPr/>
          <p:nvPr/>
        </p:nvSpPr>
        <p:spPr>
          <a:xfrm>
            <a:off x="981984" y="3054735"/>
            <a:ext cx="2640788" cy="461665"/>
          </a:xfrm>
          <a:prstGeom prst="rect">
            <a:avLst/>
          </a:prstGeom>
        </p:spPr>
        <p:txBody>
          <a:bodyPr wrap="square">
            <a:spAutoFit/>
          </a:bodyPr>
          <a:lstStyle/>
          <a:p>
            <a:pPr algn="r"/>
            <a:r>
              <a:rPr lang="pt-BR" sz="2400" dirty="0">
                <a:latin typeface="Abadi" panose="020B0604020104020204" pitchFamily="34" charset="0"/>
              </a:rPr>
              <a:t>Grau de liquidez:</a:t>
            </a:r>
            <a:endParaRPr lang="pt-BR" dirty="0">
              <a:solidFill>
                <a:schemeClr val="bg1"/>
              </a:solidFill>
              <a:latin typeface="Abadi" panose="020B0604020104020204" pitchFamily="34" charset="0"/>
            </a:endParaRPr>
          </a:p>
        </p:txBody>
      </p:sp>
      <p:sp>
        <p:nvSpPr>
          <p:cNvPr id="6" name="Rectangle 5">
            <a:extLst>
              <a:ext uri="{FF2B5EF4-FFF2-40B4-BE49-F238E27FC236}">
                <a16:creationId xmlns:a16="http://schemas.microsoft.com/office/drawing/2014/main" id="{31371B0A-8CE4-3B4F-A35A-B4174CA91894}"/>
              </a:ext>
            </a:extLst>
          </p:cNvPr>
          <p:cNvSpPr/>
          <p:nvPr/>
        </p:nvSpPr>
        <p:spPr>
          <a:xfrm>
            <a:off x="3690936" y="3083515"/>
            <a:ext cx="7661156" cy="646331"/>
          </a:xfrm>
          <a:prstGeom prst="rect">
            <a:avLst/>
          </a:prstGeom>
        </p:spPr>
        <p:txBody>
          <a:bodyPr wrap="square">
            <a:spAutoFit/>
          </a:bodyPr>
          <a:lstStyle/>
          <a:p>
            <a:r>
              <a:rPr lang="pt-BR" dirty="0">
                <a:latin typeface="Abadi Extra Light" panose="020B0604020104020204" pitchFamily="34" charset="0"/>
              </a:rPr>
              <a:t>É o maior ou menor prazo no qual os Bens e os Direitos podem ser transformados em dinheiro. </a:t>
            </a:r>
          </a:p>
        </p:txBody>
      </p:sp>
      <p:sp>
        <p:nvSpPr>
          <p:cNvPr id="18" name="Rectangle 17">
            <a:extLst>
              <a:ext uri="{FF2B5EF4-FFF2-40B4-BE49-F238E27FC236}">
                <a16:creationId xmlns:a16="http://schemas.microsoft.com/office/drawing/2014/main" id="{728328EC-2F66-D846-A10B-9A4C063C4639}"/>
              </a:ext>
            </a:extLst>
          </p:cNvPr>
          <p:cNvSpPr/>
          <p:nvPr/>
        </p:nvSpPr>
        <p:spPr>
          <a:xfrm>
            <a:off x="632615" y="3898658"/>
            <a:ext cx="2990157" cy="830997"/>
          </a:xfrm>
          <a:prstGeom prst="rect">
            <a:avLst/>
          </a:prstGeom>
        </p:spPr>
        <p:txBody>
          <a:bodyPr wrap="square">
            <a:spAutoFit/>
          </a:bodyPr>
          <a:lstStyle/>
          <a:p>
            <a:pPr algn="r"/>
            <a:r>
              <a:rPr lang="pt-BR" sz="2400" dirty="0">
                <a:latin typeface="Abadi" panose="020B0604020104020204" pitchFamily="34" charset="0"/>
              </a:rPr>
              <a:t>Nível de exigibilidade:</a:t>
            </a:r>
            <a:endParaRPr lang="pt-BR" dirty="0">
              <a:solidFill>
                <a:schemeClr val="bg1"/>
              </a:solidFill>
              <a:latin typeface="Abadi" panose="020B0604020104020204" pitchFamily="34" charset="0"/>
            </a:endParaRPr>
          </a:p>
        </p:txBody>
      </p:sp>
      <p:sp>
        <p:nvSpPr>
          <p:cNvPr id="7" name="Rectangle 6">
            <a:extLst>
              <a:ext uri="{FF2B5EF4-FFF2-40B4-BE49-F238E27FC236}">
                <a16:creationId xmlns:a16="http://schemas.microsoft.com/office/drawing/2014/main" id="{1319A5D8-224B-BF45-804B-20B509BA280B}"/>
              </a:ext>
            </a:extLst>
          </p:cNvPr>
          <p:cNvSpPr/>
          <p:nvPr/>
        </p:nvSpPr>
        <p:spPr>
          <a:xfrm>
            <a:off x="3690937" y="3838690"/>
            <a:ext cx="7662862" cy="1200329"/>
          </a:xfrm>
          <a:prstGeom prst="rect">
            <a:avLst/>
          </a:prstGeom>
        </p:spPr>
        <p:txBody>
          <a:bodyPr wrap="square">
            <a:spAutoFit/>
          </a:bodyPr>
          <a:lstStyle/>
          <a:p>
            <a:r>
              <a:rPr lang="pt-BR" dirty="0">
                <a:latin typeface="Abadi Extra Light" panose="020B0604020104020204" pitchFamily="34" charset="0"/>
              </a:rPr>
              <a:t>É o maior ou menor prazo existente para que as Obrigações sejam pagas. As contas que deverão ser pagas mais rapidamente (curto prazo) têm um maior nível de exigibilidade do que as contas que serão liquidadas (pagas) em um prazo maior (longo prazo).</a:t>
            </a:r>
          </a:p>
        </p:txBody>
      </p:sp>
      <p:sp>
        <p:nvSpPr>
          <p:cNvPr id="19" name="Rectangle 18">
            <a:extLst>
              <a:ext uri="{FF2B5EF4-FFF2-40B4-BE49-F238E27FC236}">
                <a16:creationId xmlns:a16="http://schemas.microsoft.com/office/drawing/2014/main" id="{341E2310-57EC-624C-9638-10CAECE2A25B}"/>
              </a:ext>
            </a:extLst>
          </p:cNvPr>
          <p:cNvSpPr/>
          <p:nvPr/>
        </p:nvSpPr>
        <p:spPr>
          <a:xfrm>
            <a:off x="1991934" y="5163655"/>
            <a:ext cx="1630838" cy="461665"/>
          </a:xfrm>
          <a:prstGeom prst="rect">
            <a:avLst/>
          </a:prstGeom>
        </p:spPr>
        <p:txBody>
          <a:bodyPr wrap="square">
            <a:spAutoFit/>
          </a:bodyPr>
          <a:lstStyle/>
          <a:p>
            <a:pPr algn="r"/>
            <a:r>
              <a:rPr lang="pt-BR" sz="2400" dirty="0">
                <a:latin typeface="Abadi" panose="020B0604020104020204" pitchFamily="34" charset="0"/>
              </a:rPr>
              <a:t>Realizável:</a:t>
            </a:r>
            <a:endParaRPr lang="pt-BR" dirty="0">
              <a:solidFill>
                <a:schemeClr val="bg1"/>
              </a:solidFill>
              <a:latin typeface="Abadi" panose="020B0604020104020204" pitchFamily="34" charset="0"/>
            </a:endParaRPr>
          </a:p>
        </p:txBody>
      </p:sp>
      <p:sp>
        <p:nvSpPr>
          <p:cNvPr id="12" name="Rectangle 11">
            <a:extLst>
              <a:ext uri="{FF2B5EF4-FFF2-40B4-BE49-F238E27FC236}">
                <a16:creationId xmlns:a16="http://schemas.microsoft.com/office/drawing/2014/main" id="{C4E3B7F7-FFC2-EC4D-8F42-BD199E885F86}"/>
              </a:ext>
            </a:extLst>
          </p:cNvPr>
          <p:cNvSpPr/>
          <p:nvPr/>
        </p:nvSpPr>
        <p:spPr>
          <a:xfrm>
            <a:off x="3689231" y="5096689"/>
            <a:ext cx="7662861" cy="646331"/>
          </a:xfrm>
          <a:prstGeom prst="rect">
            <a:avLst/>
          </a:prstGeom>
        </p:spPr>
        <p:txBody>
          <a:bodyPr wrap="square">
            <a:spAutoFit/>
          </a:bodyPr>
          <a:lstStyle/>
          <a:p>
            <a:r>
              <a:rPr lang="pt-BR" dirty="0">
                <a:latin typeface="Abadi Extra Light" panose="020B0604020104020204" pitchFamily="34" charset="0"/>
              </a:rPr>
              <a:t>Representa tudo o que se pode mudar, converter, transformar em disponibilidade (dinheiro).</a:t>
            </a:r>
          </a:p>
        </p:txBody>
      </p:sp>
    </p:spTree>
    <p:extLst>
      <p:ext uri="{BB962C8B-B14F-4D97-AF65-F5344CB8AC3E}">
        <p14:creationId xmlns:p14="http://schemas.microsoft.com/office/powerpoint/2010/main" val="2813423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2664</TotalTime>
  <Words>4277</Words>
  <Application>Microsoft Macintosh PowerPoint</Application>
  <PresentationFormat>Widescreen</PresentationFormat>
  <Paragraphs>1179</Paragraphs>
  <Slides>31</Slides>
  <Notes>11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31</vt:i4>
      </vt:variant>
    </vt:vector>
  </HeadingPairs>
  <TitlesOfParts>
    <vt:vector size="38" baseType="lpstr">
      <vt:lpstr>Abadi</vt:lpstr>
      <vt:lpstr>Abadi Extra Light</vt:lpstr>
      <vt:lpstr>Arial</vt:lpstr>
      <vt:lpstr>Arial Rounded MT Bold</vt:lpstr>
      <vt:lpstr>Calibri</vt:lpstr>
      <vt:lpstr>Calibri Light</vt:lpstr>
      <vt:lpstr>Office Theme</vt:lpstr>
      <vt:lpstr>ANÁLISE DE DEMONSTRAÇĀO FINANCEIRA E CONTÁBIL</vt:lpstr>
      <vt:lpstr>Balanço Patrimonial</vt:lpstr>
      <vt:lpstr>Balanço Patrimonial</vt:lpstr>
      <vt:lpstr>Balanço Patrimonial</vt:lpstr>
      <vt:lpstr>Balanço Patrimonial</vt:lpstr>
      <vt:lpstr>Balanço Patrimonial</vt:lpstr>
      <vt:lpstr>Balanço Patrimonial</vt:lpstr>
      <vt:lpstr>Balanço Patrimonial</vt:lpstr>
      <vt:lpstr>Balanço Patrimonial</vt:lpstr>
      <vt:lpstr>Balanço Patrimonial</vt:lpstr>
      <vt:lpstr>Balanço Patrimonial</vt:lpstr>
      <vt:lpstr>Balanço Patrimonial</vt:lpstr>
      <vt:lpstr> Balanço Patrimonial x DRE</vt:lpstr>
      <vt:lpstr>DRE</vt:lpstr>
      <vt:lpstr>DRE</vt:lpstr>
      <vt:lpstr>DRE</vt:lpstr>
      <vt:lpstr>DRE</vt:lpstr>
      <vt:lpstr>DRE</vt:lpstr>
      <vt:lpstr>DRE</vt:lpstr>
      <vt:lpstr>DRE</vt:lpstr>
      <vt:lpstr>DRE</vt:lpstr>
      <vt:lpstr>Análise Vertical</vt:lpstr>
      <vt:lpstr>Análise Vertical</vt:lpstr>
      <vt:lpstr>Análise Horizontal</vt:lpstr>
      <vt:lpstr>Análise Horizontal</vt:lpstr>
      <vt:lpstr>Índices</vt:lpstr>
      <vt:lpstr>Índice de Estrutura de Capital</vt:lpstr>
      <vt:lpstr>Índice de Liquidez</vt:lpstr>
      <vt:lpstr>Índice de Rentabilidade</vt:lpstr>
      <vt:lpstr>Índice de Endividamento</vt:lpstr>
      <vt:lpstr>Referências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ANALISE DE DEMONSTRAÇÕES FINANCEIRAS E CONTABEIS</dc:title>
  <dc:creator>Karine Borri</dc:creator>
  <cp:lastModifiedBy>Microsoft Office User</cp:lastModifiedBy>
  <cp:revision>47</cp:revision>
  <dcterms:created xsi:type="dcterms:W3CDTF">2021-05-24T12:39:26Z</dcterms:created>
  <dcterms:modified xsi:type="dcterms:W3CDTF">2022-04-27T10:31:36Z</dcterms:modified>
</cp:coreProperties>
</file>