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erriweather Light"/>
      <p:regular r:id="rId20"/>
      <p:bold r:id="rId21"/>
      <p:italic r:id="rId22"/>
      <p:boldItalic r:id="rId23"/>
    </p:embeddedFont>
    <p:embeddedFont>
      <p:font typeface="Comfortaa Regular"/>
      <p:regular r:id="rId24"/>
      <p:bold r:id="rId25"/>
    </p:embeddedFont>
    <p:embeddedFont>
      <p:font typeface="Quicksand"/>
      <p:regular r:id="rId26"/>
      <p:bold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regular.fntdata"/><Relationship Id="rId22" Type="http://schemas.openxmlformats.org/officeDocument/2006/relationships/font" Target="fonts/MerriweatherLight-italic.fntdata"/><Relationship Id="rId21" Type="http://schemas.openxmlformats.org/officeDocument/2006/relationships/font" Target="fonts/MerriweatherLight-bold.fntdata"/><Relationship Id="rId24" Type="http://schemas.openxmlformats.org/officeDocument/2006/relationships/font" Target="fonts/ComfortaaRegular-regular.fntdata"/><Relationship Id="rId23" Type="http://schemas.openxmlformats.org/officeDocument/2006/relationships/font" Target="fonts/Merriweather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icksand-regular.fntdata"/><Relationship Id="rId25" Type="http://schemas.openxmlformats.org/officeDocument/2006/relationships/font" Target="fonts/ComfortaaRegular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396899d8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396899d8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396899d84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a396899d8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c4bcb99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c4bcb99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96899d8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396899d8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396899d8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396899d8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Valores referência: proteína C reativa: 0,8mg/L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creatinina- até 97umol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potássio:3,3-4,9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sódio:135-145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396899d8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396899d8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396899d8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396899d8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396899d8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396899d8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396899d8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396899d8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396899d8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396899d8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 type="title">
  <p:cSld name="TITLE">
    <p:bg>
      <p:bgPr>
        <a:solidFill>
          <a:srgbClr val="EEEEEE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Quicksand"/>
              <a:buNone/>
              <a:defRPr b="0" sz="4200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 + SUBTITLE 1">
  <p:cSld name="SECTION_HEADER_1_1_1_1_1_1_2">
    <p:bg>
      <p:bgPr>
        <a:solidFill>
          <a:srgbClr val="EEEEEE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Quicksand"/>
              <a:buNone/>
              <a:defRPr sz="4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1"/>
          <p:cNvSpPr txBox="1"/>
          <p:nvPr>
            <p:ph idx="1" type="subTitle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omfortaa"/>
              <a:buNone/>
              <a:defRPr sz="12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SECTION_HEADER_1_2_3">
    <p:bg>
      <p:bgPr>
        <a:solidFill>
          <a:srgbClr val="EEEEEE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None/>
              <a:defRPr sz="30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omfortaa"/>
              <a:buNone/>
              <a:defRPr sz="12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SECTION_HEADER_1_2_3_1">
    <p:bg>
      <p:bgPr>
        <a:solidFill>
          <a:srgbClr val="EEEEEE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406">
            <a:off x="-835476" y="2130730"/>
            <a:ext cx="8883451" cy="59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3">
  <p:cSld name="SECTION_HEADER_1_2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Quicksand"/>
              <a:buNone/>
              <a:defRPr sz="30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773025" y="113657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omfortaa"/>
              <a:buNone/>
              <a:defRPr sz="12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SUBTITLE">
  <p:cSld name="BIG_NUMBER_1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hasCustomPrompt="1" type="title"/>
          </p:nvPr>
        </p:nvSpPr>
        <p:spPr>
          <a:xfrm>
            <a:off x="311700" y="1759600"/>
            <a:ext cx="8520600" cy="16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Quicksand"/>
              <a:buNone/>
              <a:defRPr sz="1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801750" y="3210575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erriweather Light"/>
              <a:buNone/>
              <a:defRPr sz="12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SUBTITLES">
  <p:cSld name="BIG_NUMBER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hasCustomPrompt="1" type="title"/>
          </p:nvPr>
        </p:nvSpPr>
        <p:spPr>
          <a:xfrm>
            <a:off x="268213" y="500450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758263" y="1471400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hasCustomPrompt="1" idx="2" type="title"/>
          </p:nvPr>
        </p:nvSpPr>
        <p:spPr>
          <a:xfrm>
            <a:off x="268213" y="1916775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/>
          <p:nvPr>
            <p:ph idx="3" type="subTitle"/>
          </p:nvPr>
        </p:nvSpPr>
        <p:spPr>
          <a:xfrm>
            <a:off x="758263" y="2887725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hasCustomPrompt="1" idx="4" type="title"/>
          </p:nvPr>
        </p:nvSpPr>
        <p:spPr>
          <a:xfrm>
            <a:off x="355188" y="3333100"/>
            <a:ext cx="8520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/>
          <p:nvPr>
            <p:ph idx="5" type="subTitle"/>
          </p:nvPr>
        </p:nvSpPr>
        <p:spPr>
          <a:xfrm>
            <a:off x="845238" y="4304050"/>
            <a:ext cx="7540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ILLUSTRATION 1">
  <p:cSld name="SECTION_HEADER_1_1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2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738575" y="45430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8"/>
          <p:cNvSpPr txBox="1"/>
          <p:nvPr>
            <p:ph idx="2" type="title"/>
          </p:nvPr>
        </p:nvSpPr>
        <p:spPr>
          <a:xfrm>
            <a:off x="1042325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1177527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title"/>
          </p:nvPr>
        </p:nvSpPr>
        <p:spPr>
          <a:xfrm>
            <a:off x="3673888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subTitle"/>
          </p:nvPr>
        </p:nvSpPr>
        <p:spPr>
          <a:xfrm>
            <a:off x="3809090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5" type="title"/>
          </p:nvPr>
        </p:nvSpPr>
        <p:spPr>
          <a:xfrm>
            <a:off x="6257838" y="2809225"/>
            <a:ext cx="19314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6" type="subTitle"/>
          </p:nvPr>
        </p:nvSpPr>
        <p:spPr>
          <a:xfrm>
            <a:off x="6393040" y="3423625"/>
            <a:ext cx="1661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TITLE_AND_BODY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hasCustomPrompt="1" idx="2" type="title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TITLE_AND_BODY_3_1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None/>
              <a:defRPr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 Regular"/>
              <a:buNone/>
              <a:defRPr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hasCustomPrompt="1" idx="2" type="title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Quicksand"/>
              <a:buNone/>
              <a:defRPr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LAST TITLE">
  <p:cSld name="SECTION_HEADER_1_1_1_1_1_1_1_1">
    <p:bg>
      <p:bgPr>
        <a:solidFill>
          <a:schemeClr val="accen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Quicksand"/>
              <a:buNone/>
              <a:defRPr b="0" sz="7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4">
  <p:cSld name="TITLE_AND_BODY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850200" y="30413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5778300" y="350637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hasCustomPrompt="1" idx="2" type="title"/>
          </p:nvPr>
        </p:nvSpPr>
        <p:spPr>
          <a:xfrm>
            <a:off x="-2979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SECTION_HEADER_1_1_1_2">
    <p:bg>
      <p:bgPr>
        <a:solidFill>
          <a:srgbClr val="EEEEE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481175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2"/>
          <p:cNvSpPr txBox="1"/>
          <p:nvPr>
            <p:ph idx="2" type="title"/>
          </p:nvPr>
        </p:nvSpPr>
        <p:spPr>
          <a:xfrm>
            <a:off x="712050" y="43735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22"/>
          <p:cNvSpPr txBox="1"/>
          <p:nvPr>
            <p:ph idx="3" type="title"/>
          </p:nvPr>
        </p:nvSpPr>
        <p:spPr>
          <a:xfrm>
            <a:off x="3643350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22"/>
          <p:cNvSpPr txBox="1"/>
          <p:nvPr>
            <p:ph idx="4" type="title"/>
          </p:nvPr>
        </p:nvSpPr>
        <p:spPr>
          <a:xfrm>
            <a:off x="5805525" y="3588400"/>
            <a:ext cx="1857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1681125" y="2804125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5" type="subTitle"/>
          </p:nvPr>
        </p:nvSpPr>
        <p:spPr>
          <a:xfrm>
            <a:off x="3843299" y="2232625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6" type="subTitle"/>
          </p:nvPr>
        </p:nvSpPr>
        <p:spPr>
          <a:xfrm>
            <a:off x="6005474" y="1518250"/>
            <a:ext cx="14574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BIG_NUMBER_1_3_1_1_1">
    <p:bg>
      <p:bgPr>
        <a:solidFill>
          <a:srgbClr val="EEEEEE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729400" y="29512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729400" y="898450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16" name="Google Shape;116;p23"/>
          <p:cNvSpPr/>
          <p:nvPr/>
        </p:nvSpPr>
        <p:spPr>
          <a:xfrm>
            <a:off x="4575125" y="0"/>
            <a:ext cx="456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 ">
  <p:cSld name="BIG_NUMBER_1_3_1_1_1_1_1">
    <p:bg>
      <p:bgPr>
        <a:solidFill>
          <a:srgbClr val="EEEEEE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20" name="Google Shape;120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 2">
  <p:cSld name="BIG_NUMBER_1_3_1_1_1_1_1_1">
    <p:bg>
      <p:bgPr>
        <a:solidFill>
          <a:srgbClr val="EEEEEE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974975" y="45582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1009075" y="1297275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124" name="Google Shape;124;p25"/>
          <p:cNvSpPr/>
          <p:nvPr/>
        </p:nvSpPr>
        <p:spPr>
          <a:xfrm>
            <a:off x="75" y="-58950"/>
            <a:ext cx="744300" cy="52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_2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secHead">
  <p:cSld name="SECTION_HEADER">
    <p:bg>
      <p:bgPr>
        <a:solidFill>
          <a:srgbClr val="EEEEE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omfortaa"/>
              <a:buNone/>
              <a:defRPr sz="12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">
  <p:cSld name="TITLE_AND_BODY_1_1">
    <p:bg>
      <p:bgPr>
        <a:solidFill>
          <a:srgbClr val="EEEE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hasCustomPrompt="1" idx="2" type="title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5"/>
          <p:cNvSpPr txBox="1"/>
          <p:nvPr>
            <p:ph idx="3" type="title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5"/>
          <p:cNvSpPr txBox="1"/>
          <p:nvPr>
            <p:ph hasCustomPrompt="1" idx="4" type="title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5"/>
          <p:cNvSpPr txBox="1"/>
          <p:nvPr>
            <p:ph idx="5" type="title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hasCustomPrompt="1" idx="6" type="title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/>
          <p:nvPr>
            <p:ph idx="7" type="title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5"/>
          <p:cNvSpPr txBox="1"/>
          <p:nvPr>
            <p:ph hasCustomPrompt="1" idx="8" type="title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9" type="subTitle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3" type="subTitle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4" type="subTitle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 type="tx">
  <p:cSld name="TITLE_AND_BODY">
    <p:bg>
      <p:bgPr>
        <a:solidFill>
          <a:srgbClr val="EEEEEE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hasCustomPrompt="1" idx="2" type="title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SECTION_HEADER_1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SECTION_HEADER_1_1_1_3">
    <p:bg>
      <p:bgPr>
        <a:solidFill>
          <a:srgbClr val="EEEEEE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730463" y="2626375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1730488" y="3297925"/>
            <a:ext cx="257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2" type="title"/>
          </p:nvPr>
        </p:nvSpPr>
        <p:spPr>
          <a:xfrm>
            <a:off x="4842238" y="2626375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8"/>
          <p:cNvSpPr txBox="1"/>
          <p:nvPr>
            <p:ph idx="3" type="subTitle"/>
          </p:nvPr>
        </p:nvSpPr>
        <p:spPr>
          <a:xfrm>
            <a:off x="4842263" y="3297925"/>
            <a:ext cx="257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4" type="title"/>
          </p:nvPr>
        </p:nvSpPr>
        <p:spPr>
          <a:xfrm>
            <a:off x="719525" y="597175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1">
  <p:cSld name="SECTION_HEADER_1_1_1_1_2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3324438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3504425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title"/>
          </p:nvPr>
        </p:nvSpPr>
        <p:spPr>
          <a:xfrm>
            <a:off x="5847388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3" type="subTitle"/>
          </p:nvPr>
        </p:nvSpPr>
        <p:spPr>
          <a:xfrm>
            <a:off x="6027388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4" type="title"/>
          </p:nvPr>
        </p:nvSpPr>
        <p:spPr>
          <a:xfrm>
            <a:off x="720000" y="442250"/>
            <a:ext cx="293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None/>
              <a:def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Quicksand"/>
              <a:buNone/>
              <a:defRPr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5" type="title"/>
          </p:nvPr>
        </p:nvSpPr>
        <p:spPr>
          <a:xfrm>
            <a:off x="725313" y="2556800"/>
            <a:ext cx="2571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6" type="subTitle"/>
          </p:nvPr>
        </p:nvSpPr>
        <p:spPr>
          <a:xfrm>
            <a:off x="905300" y="3323600"/>
            <a:ext cx="22113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fortaa"/>
              <a:buNone/>
              <a:defRPr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IMAGE ">
  <p:cSld name="BIG_NUMBER_1_2_1">
    <p:bg>
      <p:bgPr>
        <a:solidFill>
          <a:srgbClr val="EEEEE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-60850" y="-1403550"/>
            <a:ext cx="5176500" cy="6569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2350" y="2376800"/>
            <a:ext cx="22803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None/>
              <a:def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722350" y="3408750"/>
            <a:ext cx="22803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fortaa"/>
              <a:buNone/>
              <a:defRPr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b="1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jmedicalcasereports.biomedcentral.com/articles/10.1186/s13256-016-1122-1" TargetMode="External"/><Relationship Id="rId4" Type="http://schemas.openxmlformats.org/officeDocument/2006/relationships/hyperlink" Target="https://www.uptodate.com/contents/piperacillin-and-tazobactam-drug-information?search=piperacillin%20tazobactam&amp;source=search_result&amp;selectedTitle=1~103&amp;usage_type=panel&amp;kp_tab=drug_general&amp;display_rank=1#F21036" TargetMode="External"/><Relationship Id="rId5" Type="http://schemas.openxmlformats.org/officeDocument/2006/relationships/hyperlink" Target="https://www.msdmanuals.com/pt-pt/profissional/dist%C3%BArbios-gastrointestinais/s%C3%ADndromes-de-m%C3%A1-absor%C3%A7%C3%A3o/s%C3%ADndrome-do-intestino-curto" TargetMode="External"/><Relationship Id="rId6" Type="http://schemas.openxmlformats.org/officeDocument/2006/relationships/hyperlink" Target="https://www.uptodate.com/contents/overview-of-colon-resection?search=Intestinal%20resection&amp;source=search_result&amp;selectedTitle=1~150&amp;usage_type=default&amp;display_rank=1#H149208909" TargetMode="External"/><Relationship Id="rId7" Type="http://schemas.openxmlformats.org/officeDocument/2006/relationships/hyperlink" Target="https://diretrizes.amb.org.br/_BibliotecaAntiga/terapia_nutricional_na_sindrome_do_intestino_curto_insuficiencia_falencia_intestinal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048" y="2237175"/>
            <a:ext cx="6079051" cy="18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>
            <p:ph type="ctrTitle"/>
          </p:nvPr>
        </p:nvSpPr>
        <p:spPr>
          <a:xfrm>
            <a:off x="1792325" y="3153638"/>
            <a:ext cx="6640500" cy="47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Cirurgia Abdominal de campo aberto com contaminação e ressecção de delgado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6410550" y="4062850"/>
            <a:ext cx="24012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Bruna Prates Garcia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9820193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Controle Terapêutico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3"/>
                </a:solidFill>
              </a:rPr>
              <a:t>Orientação de alta</a:t>
            </a:r>
            <a:endParaRPr b="0">
              <a:solidFill>
                <a:schemeClr val="accent3"/>
              </a:solidFill>
            </a:endParaRPr>
          </a:p>
        </p:txBody>
      </p:sp>
      <p:sp>
        <p:nvSpPr>
          <p:cNvPr id="329" name="Google Shape;329;p36"/>
          <p:cNvSpPr txBox="1"/>
          <p:nvPr>
            <p:ph idx="1" type="subTitle"/>
          </p:nvPr>
        </p:nvSpPr>
        <p:spPr>
          <a:xfrm>
            <a:off x="1172275" y="1611500"/>
            <a:ext cx="47364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666666"/>
                </a:solidFill>
              </a:rPr>
              <a:t>Atenção a sinais de dor e febre;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666666"/>
                </a:solidFill>
              </a:rPr>
              <a:t>Realização de exames de rotina para avaliar a necessidade de reposição de eletrólitos, água e vitamina B12;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666666"/>
                </a:solidFill>
              </a:rPr>
              <a:t>Alterações na dieta, dando preferência a alimentações hipolipídicas e ricas em fibras.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330" name="Google Shape;330;p36"/>
          <p:cNvSpPr/>
          <p:nvPr/>
        </p:nvSpPr>
        <p:spPr>
          <a:xfrm rot="2156985">
            <a:off x="4360431" y="564559"/>
            <a:ext cx="423152" cy="482706"/>
          </a:xfrm>
          <a:custGeom>
            <a:rect b="b" l="l" r="r" t="t"/>
            <a:pathLst>
              <a:path extrusionOk="0" h="19315" w="12526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6"/>
              </a:solidFill>
            </a:endParaRPr>
          </a:p>
        </p:txBody>
      </p:sp>
      <p:pic>
        <p:nvPicPr>
          <p:cNvPr id="331" name="Google Shape;3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204670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4"/>
                </a:solidFill>
              </a:rPr>
              <a:t>Referências</a:t>
            </a:r>
            <a:endParaRPr b="0">
              <a:solidFill>
                <a:schemeClr val="accent4"/>
              </a:solidFill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890700" y="1179250"/>
            <a:ext cx="7037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 Regular"/>
              <a:buChar char="-"/>
            </a:pPr>
            <a:r>
              <a:rPr lang="es" sz="1100" u="sng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https://jmedicalcasereports.biomedcentral.com/articles/10.1186/s13256-016-1122-1</a:t>
            </a:r>
            <a:endParaRPr sz="11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 Regular"/>
              <a:buChar char="-"/>
            </a:pPr>
            <a:r>
              <a:rPr lang="es" sz="1100" u="sng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https://www.uptodate.com/contents/piperacillin-and-tazobactam-drug-information?search=piperacillin%20tazobactam&amp;source=search_result&amp;selectedTitle=1~103&amp;usage_type=panel&amp;kp_tab=drug_general&amp;display_rank=1#F21036</a:t>
            </a:r>
            <a:endParaRPr sz="11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 Regular"/>
              <a:buChar char="-"/>
            </a:pPr>
            <a:r>
              <a:rPr lang="es" sz="1100" u="sng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https://www.msdmanuals.com/pt-pt/profissional/dist%C3%BArbios-gastrointestinais/s%C3%ADndromes-de-m%C3%A1-absor%C3%A7%C3%A3o/s%C3%ADndrome-do-intestino-curto</a:t>
            </a:r>
            <a:endParaRPr sz="11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 Regular"/>
              <a:buChar char="-"/>
            </a:pPr>
            <a:r>
              <a:rPr lang="es" sz="1100" u="sng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https://www.uptodate.com/contents/overview-of-colon-resection?search=Intestinal%20resection&amp;source=search_result&amp;selectedTitle=1~150&amp;usage_type=default&amp;display_rank=1#H149208909</a:t>
            </a:r>
            <a:endParaRPr sz="11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"/>
              <a:buChar char="-"/>
            </a:pPr>
            <a:r>
              <a:rPr lang="es" sz="1100" u="sng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https://diretrizes.amb.org.br/_BibliotecaAntiga/terapia_nutricional_na_sindrome_do_intestino_curto_insuficiencia_falencia_intestinal.pdf</a:t>
            </a:r>
            <a:endParaRPr sz="11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"/>
              <a:buChar char="-"/>
            </a:pPr>
            <a:r>
              <a:rPr lang="es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Casebook- Pharmacoterapy</a:t>
            </a:r>
            <a:endParaRPr sz="11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Comfortaa"/>
              <a:buChar char="-"/>
            </a:pPr>
            <a:r>
              <a:rPr lang="es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Rang&amp;Dale</a:t>
            </a:r>
            <a:endParaRPr sz="11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853900" y="390375"/>
            <a:ext cx="53871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4"/>
                </a:solidFill>
              </a:rPr>
              <a:t>Apresentação da Paciente</a:t>
            </a:r>
            <a:endParaRPr b="0">
              <a:solidFill>
                <a:schemeClr val="accent4"/>
              </a:solidFill>
            </a:endParaRPr>
          </a:p>
        </p:txBody>
      </p:sp>
      <p:sp>
        <p:nvSpPr>
          <p:cNvPr id="138" name="Google Shape;138;p28"/>
          <p:cNvSpPr txBox="1"/>
          <p:nvPr>
            <p:ph idx="1" type="subTitle"/>
          </p:nvPr>
        </p:nvSpPr>
        <p:spPr>
          <a:xfrm>
            <a:off x="3731050" y="1362775"/>
            <a:ext cx="4228500" cy="30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</a:rPr>
              <a:t>Sexo feminino, 58 anos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highlight>
                  <a:schemeClr val="accent6"/>
                </a:highlight>
              </a:rPr>
              <a:t>Histórico Médico</a:t>
            </a:r>
            <a:endParaRPr sz="1600">
              <a:solidFill>
                <a:srgbClr val="434343"/>
              </a:solidFill>
              <a:highlight>
                <a:schemeClr val="accent6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HAS;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Asma;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Depressão;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Obesidade (36.3 kg/m</a:t>
            </a:r>
            <a:r>
              <a:rPr baseline="30000" lang="es" sz="1400">
                <a:solidFill>
                  <a:srgbClr val="434343"/>
                </a:solidFill>
              </a:rPr>
              <a:t>2</a:t>
            </a:r>
            <a:r>
              <a:rPr lang="es" sz="1400">
                <a:solidFill>
                  <a:srgbClr val="434343"/>
                </a:solidFill>
              </a:rPr>
              <a:t>).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highlight>
                  <a:schemeClr val="accent6"/>
                </a:highlight>
              </a:rPr>
              <a:t>Medicamentos</a:t>
            </a:r>
            <a:endParaRPr sz="16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Losartana (inibidor de AT-1);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Fluoxetina (ISRS);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x"/>
            </a:pPr>
            <a:r>
              <a:rPr lang="es" sz="1400">
                <a:solidFill>
                  <a:srgbClr val="434343"/>
                </a:solidFill>
              </a:rPr>
              <a:t>Alenia ( Formoterol e Budesonida).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00" y="1653725"/>
            <a:ext cx="2276401" cy="227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1511850" y="4530450"/>
            <a:ext cx="61203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Sem informações sobre histórico familiar e social;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76525" y="1592600"/>
            <a:ext cx="2725800" cy="1080900"/>
          </a:xfrm>
          <a:prstGeom prst="rect">
            <a:avLst/>
          </a:prstGeom>
        </p:spPr>
        <p:txBody>
          <a:bodyPr anchorCtr="0" anchor="ctr" bIns="91425" lIns="91425" spcFirstLastPara="1" rIns="3838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/>
              <a:t>Queixa Atual</a:t>
            </a:r>
            <a:endParaRPr b="0" sz="3000"/>
          </a:p>
        </p:txBody>
      </p:sp>
      <p:sp>
        <p:nvSpPr>
          <p:cNvPr id="146" name="Google Shape;146;p29"/>
          <p:cNvSpPr txBox="1"/>
          <p:nvPr>
            <p:ph idx="1" type="subTitle"/>
          </p:nvPr>
        </p:nvSpPr>
        <p:spPr>
          <a:xfrm>
            <a:off x="265250" y="2878250"/>
            <a:ext cx="32868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“Dor abdominal intensa há uma semana”</a:t>
            </a:r>
            <a:endParaRPr sz="1900"/>
          </a:p>
        </p:txBody>
      </p:sp>
      <p:sp>
        <p:nvSpPr>
          <p:cNvPr id="147" name="Google Shape;147;p29"/>
          <p:cNvSpPr txBox="1"/>
          <p:nvPr>
            <p:ph type="title"/>
          </p:nvPr>
        </p:nvSpPr>
        <p:spPr>
          <a:xfrm>
            <a:off x="4604525" y="326525"/>
            <a:ext cx="4113900" cy="1080900"/>
          </a:xfrm>
          <a:prstGeom prst="rect">
            <a:avLst/>
          </a:prstGeom>
        </p:spPr>
        <p:txBody>
          <a:bodyPr anchorCtr="0" anchor="ctr" bIns="91425" lIns="91425" spcFirstLastPara="1" rIns="3838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chemeClr val="accent3"/>
                </a:solidFill>
              </a:rPr>
              <a:t>Exame físico</a:t>
            </a:r>
            <a:endParaRPr b="0" sz="3000">
              <a:solidFill>
                <a:schemeClr val="accent3"/>
              </a:solidFill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4163250" y="1476175"/>
            <a:ext cx="4814400" cy="20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 Regular"/>
              <a:buChar char="x"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Temperatura de 35.1ºC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 Regular"/>
              <a:buChar char="x"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PA 63/46 mmHg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75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 Regular"/>
              <a:buChar char="x"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83bpm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Não estava orientada no tempo e no espaço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17500" lvl="0" marL="179999" marR="381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mfortaa Regular"/>
              <a:buChar char="○"/>
            </a:pPr>
            <a:r>
              <a:rPr lang="es">
                <a:latin typeface="Comfortaa Regular"/>
                <a:ea typeface="Comfortaa Regular"/>
                <a:cs typeface="Comfortaa Regular"/>
                <a:sym typeface="Comfortaa Regular"/>
              </a:rPr>
              <a:t>Apresentou uma  mancha irregular de eritema e sensibilidade no quadrante inferior direito e crepitação à palpação. A pele na área do eritema estava hipoestésica.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999" y="147098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>
            <p:ph idx="4294967295" type="title"/>
          </p:nvPr>
        </p:nvSpPr>
        <p:spPr>
          <a:xfrm>
            <a:off x="882200" y="2194825"/>
            <a:ext cx="21753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Proteína C reativa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30"/>
          <p:cNvSpPr txBox="1"/>
          <p:nvPr>
            <p:ph type="title"/>
          </p:nvPr>
        </p:nvSpPr>
        <p:spPr>
          <a:xfrm>
            <a:off x="1579925" y="147100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01</a:t>
            </a:r>
            <a:endParaRPr sz="2600"/>
          </a:p>
        </p:txBody>
      </p:sp>
      <p:sp>
        <p:nvSpPr>
          <p:cNvPr id="156" name="Google Shape;156;p30"/>
          <p:cNvSpPr txBox="1"/>
          <p:nvPr>
            <p:ph idx="4294967295" type="subTitle"/>
          </p:nvPr>
        </p:nvSpPr>
        <p:spPr>
          <a:xfrm>
            <a:off x="1332477" y="2389300"/>
            <a:ext cx="1267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439mg/L</a:t>
            </a:r>
            <a:endParaRPr sz="1400"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899" y="302648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>
            <p:ph idx="4294967295" type="title"/>
          </p:nvPr>
        </p:nvSpPr>
        <p:spPr>
          <a:xfrm>
            <a:off x="1003100" y="3750325"/>
            <a:ext cx="21753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Sódio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30"/>
          <p:cNvSpPr txBox="1"/>
          <p:nvPr>
            <p:ph type="title"/>
          </p:nvPr>
        </p:nvSpPr>
        <p:spPr>
          <a:xfrm>
            <a:off x="1700825" y="302650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04</a:t>
            </a:r>
            <a:endParaRPr sz="2600"/>
          </a:p>
        </p:txBody>
      </p:sp>
      <p:sp>
        <p:nvSpPr>
          <p:cNvPr id="160" name="Google Shape;160;p30"/>
          <p:cNvSpPr txBox="1"/>
          <p:nvPr>
            <p:ph idx="4294967295" type="subTitle"/>
          </p:nvPr>
        </p:nvSpPr>
        <p:spPr>
          <a:xfrm>
            <a:off x="1453377" y="4021000"/>
            <a:ext cx="1267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131 mmol/L</a:t>
            </a:r>
            <a:endParaRPr sz="1400"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924" y="147098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>
            <p:ph idx="4294967295" type="title"/>
          </p:nvPr>
        </p:nvSpPr>
        <p:spPr>
          <a:xfrm>
            <a:off x="3343825" y="2126750"/>
            <a:ext cx="21753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Leucocitose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30"/>
          <p:cNvSpPr txBox="1"/>
          <p:nvPr>
            <p:ph type="title"/>
          </p:nvPr>
        </p:nvSpPr>
        <p:spPr>
          <a:xfrm>
            <a:off x="4052850" y="147100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02</a:t>
            </a:r>
            <a:endParaRPr sz="2600"/>
          </a:p>
        </p:txBody>
      </p:sp>
      <p:sp>
        <p:nvSpPr>
          <p:cNvPr id="164" name="Google Shape;164;p30"/>
          <p:cNvSpPr txBox="1"/>
          <p:nvPr>
            <p:ph idx="4294967295" type="subTitle"/>
          </p:nvPr>
        </p:nvSpPr>
        <p:spPr>
          <a:xfrm>
            <a:off x="3552212" y="2389300"/>
            <a:ext cx="18831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48% de neutrófilos</a:t>
            </a:r>
            <a:endParaRPr sz="1400"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299" y="302648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>
            <p:ph idx="4294967295" type="title"/>
          </p:nvPr>
        </p:nvSpPr>
        <p:spPr>
          <a:xfrm>
            <a:off x="3351500" y="3750325"/>
            <a:ext cx="21753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Potássio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30"/>
          <p:cNvSpPr txBox="1"/>
          <p:nvPr>
            <p:ph type="title"/>
          </p:nvPr>
        </p:nvSpPr>
        <p:spPr>
          <a:xfrm>
            <a:off x="4049225" y="302650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05</a:t>
            </a:r>
            <a:endParaRPr sz="2600"/>
          </a:p>
        </p:txBody>
      </p:sp>
      <p:sp>
        <p:nvSpPr>
          <p:cNvPr id="168" name="Google Shape;168;p30"/>
          <p:cNvSpPr txBox="1"/>
          <p:nvPr>
            <p:ph idx="4294967295" type="subTitle"/>
          </p:nvPr>
        </p:nvSpPr>
        <p:spPr>
          <a:xfrm>
            <a:off x="3805402" y="3971300"/>
            <a:ext cx="1267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3.3 mmol/L</a:t>
            </a:r>
            <a:endParaRPr sz="1400"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999" y="147098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>
            <p:ph idx="4294967295" type="title"/>
          </p:nvPr>
        </p:nvSpPr>
        <p:spPr>
          <a:xfrm>
            <a:off x="5355200" y="2194825"/>
            <a:ext cx="21753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Creatinina sérica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30"/>
          <p:cNvSpPr txBox="1"/>
          <p:nvPr>
            <p:ph type="title"/>
          </p:nvPr>
        </p:nvSpPr>
        <p:spPr>
          <a:xfrm>
            <a:off x="6052925" y="147100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03</a:t>
            </a:r>
            <a:endParaRPr sz="2600"/>
          </a:p>
        </p:txBody>
      </p:sp>
      <p:sp>
        <p:nvSpPr>
          <p:cNvPr id="172" name="Google Shape;172;p30"/>
          <p:cNvSpPr txBox="1"/>
          <p:nvPr>
            <p:ph idx="4294967295" type="subTitle"/>
          </p:nvPr>
        </p:nvSpPr>
        <p:spPr>
          <a:xfrm>
            <a:off x="5805477" y="2389300"/>
            <a:ext cx="1267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239 μmol/L</a:t>
            </a:r>
            <a:endParaRPr sz="1400"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999" y="2890338"/>
            <a:ext cx="1267498" cy="8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>
            <p:ph idx="4294967295" type="title"/>
          </p:nvPr>
        </p:nvSpPr>
        <p:spPr>
          <a:xfrm>
            <a:off x="5355200" y="3614175"/>
            <a:ext cx="25791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5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Tomografia abdominal</a:t>
            </a:r>
            <a:endParaRPr b="0"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p30"/>
          <p:cNvSpPr txBox="1"/>
          <p:nvPr>
            <p:ph type="title"/>
          </p:nvPr>
        </p:nvSpPr>
        <p:spPr>
          <a:xfrm>
            <a:off x="6052925" y="2890350"/>
            <a:ext cx="6342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06</a:t>
            </a:r>
            <a:endParaRPr sz="2600"/>
          </a:p>
        </p:txBody>
      </p:sp>
      <p:sp>
        <p:nvSpPr>
          <p:cNvPr id="176" name="Google Shape;176;p30"/>
          <p:cNvSpPr txBox="1"/>
          <p:nvPr>
            <p:ph idx="4294967295" type="title"/>
          </p:nvPr>
        </p:nvSpPr>
        <p:spPr>
          <a:xfrm>
            <a:off x="729600" y="363600"/>
            <a:ext cx="4113900" cy="1080900"/>
          </a:xfrm>
          <a:prstGeom prst="rect">
            <a:avLst/>
          </a:prstGeom>
        </p:spPr>
        <p:txBody>
          <a:bodyPr anchorCtr="0" anchor="t" bIns="91425" lIns="91425" spcFirstLastPara="1" rIns="3838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Exames Clínicos</a:t>
            </a:r>
            <a:endParaRPr b="0" sz="300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7" name="Google Shape;177;p30"/>
          <p:cNvSpPr txBox="1"/>
          <p:nvPr>
            <p:ph idx="4294967295" type="subTitle"/>
          </p:nvPr>
        </p:nvSpPr>
        <p:spPr>
          <a:xfrm>
            <a:off x="5117000" y="4021000"/>
            <a:ext cx="3055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Mostrou enfisema subcutâneo extenso nos quadrantes inferiores direito e esquerdo</a:t>
            </a:r>
            <a:endParaRPr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4">
            <a:alphaModFix/>
          </a:blip>
          <a:srcRect b="-30180" l="0" r="0" t="30180"/>
          <a:stretch/>
        </p:blipFill>
        <p:spPr>
          <a:xfrm>
            <a:off x="1265523" y="4113677"/>
            <a:ext cx="252451" cy="2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848" y="4021002"/>
            <a:ext cx="252451" cy="2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351497" y="2479162"/>
            <a:ext cx="236500" cy="2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5617297" y="2479162"/>
            <a:ext cx="236500" cy="2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1085697" y="2479162"/>
            <a:ext cx="236500" cy="2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994850" y="393475"/>
            <a:ext cx="4864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Procedimento Clínico</a:t>
            </a:r>
            <a:endParaRPr b="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88" name="Google Shape;188;p31"/>
          <p:cNvGrpSpPr/>
          <p:nvPr/>
        </p:nvGrpSpPr>
        <p:grpSpPr>
          <a:xfrm>
            <a:off x="1134327" y="1587477"/>
            <a:ext cx="7427885" cy="2736877"/>
            <a:chOff x="5792638" y="2246545"/>
            <a:chExt cx="1395327" cy="630210"/>
          </a:xfrm>
        </p:grpSpPr>
        <p:sp>
          <p:nvSpPr>
            <p:cNvPr id="189" name="Google Shape;189;p31"/>
            <p:cNvSpPr/>
            <p:nvPr/>
          </p:nvSpPr>
          <p:spPr>
            <a:xfrm>
              <a:off x="5792638" y="2246545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6238063" y="2247264"/>
              <a:ext cx="253086" cy="268539"/>
            </a:xfrm>
            <a:custGeom>
              <a:rect b="b" l="l" r="r" t="t"/>
              <a:pathLst>
                <a:path extrusionOk="0" h="5225" w="472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6016775" y="2608216"/>
              <a:ext cx="243253" cy="268539"/>
            </a:xfrm>
            <a:custGeom>
              <a:rect b="b" l="l" r="r" t="t"/>
              <a:pathLst>
                <a:path extrusionOk="0" h="5225" w="4733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6474653" y="2608216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6703875" y="2247269"/>
              <a:ext cx="243253" cy="268539"/>
            </a:xfrm>
            <a:custGeom>
              <a:rect b="b" l="l" r="r" t="t"/>
              <a:pathLst>
                <a:path extrusionOk="0" h="5225" w="4733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F5A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5808474" y="2556592"/>
              <a:ext cx="1379491" cy="12169"/>
            </a:xfrm>
            <a:custGeom>
              <a:rect b="b" l="l" r="r" t="t"/>
              <a:pathLst>
                <a:path extrusionOk="0" h="211" w="22549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5876210" y="2539861"/>
              <a:ext cx="58950" cy="50675"/>
            </a:xfrm>
            <a:custGeom>
              <a:rect b="b" l="l" r="r" t="t"/>
              <a:pathLst>
                <a:path extrusionOk="0" h="986" w="1147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6104815" y="2539912"/>
              <a:ext cx="58950" cy="50624"/>
            </a:xfrm>
            <a:custGeom>
              <a:rect b="b" l="l" r="r" t="t"/>
              <a:pathLst>
                <a:path extrusionOk="0" h="985" w="1147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6333420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6562642" y="2539912"/>
              <a:ext cx="58333" cy="50624"/>
            </a:xfrm>
            <a:custGeom>
              <a:rect b="b" l="l" r="r" t="t"/>
              <a:pathLst>
                <a:path extrusionOk="0" h="985" w="1135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6799521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31"/>
          <p:cNvSpPr txBox="1"/>
          <p:nvPr/>
        </p:nvSpPr>
        <p:spPr>
          <a:xfrm>
            <a:off x="1134325" y="1587475"/>
            <a:ext cx="12867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Estabilização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do choque séptico com 3L de solução salina.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2275600" y="3458975"/>
            <a:ext cx="1347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Encaminhada com urgência para cirurgia.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445475" y="1474375"/>
            <a:ext cx="15066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Realizada laparoscopia diagnóstica para avaliar a origem da infecção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767675" y="3243450"/>
            <a:ext cx="1347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Encontrado abscesso com perfuração na parede abdominal 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5976525" y="1587475"/>
            <a:ext cx="1347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Foco infeccioso identificado: Apendicite perfurada.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7935243" y="2846317"/>
            <a:ext cx="313813" cy="219180"/>
          </a:xfrm>
          <a:custGeom>
            <a:rect b="b" l="l" r="r" t="t"/>
            <a:pathLst>
              <a:path extrusionOk="0" h="982" w="1147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7444686" y="3200793"/>
            <a:ext cx="1294925" cy="1166207"/>
          </a:xfrm>
          <a:custGeom>
            <a:rect b="b" l="l" r="r" t="t"/>
            <a:pathLst>
              <a:path extrusionOk="0" h="5225" w="4733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7418488" y="3458975"/>
            <a:ext cx="1347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Realizada a ligadura de sutura do apêndice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994850" y="393475"/>
            <a:ext cx="4864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Procedimento Clínico</a:t>
            </a:r>
            <a:endParaRPr b="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13" name="Google Shape;213;p32"/>
          <p:cNvGrpSpPr/>
          <p:nvPr/>
        </p:nvGrpSpPr>
        <p:grpSpPr>
          <a:xfrm>
            <a:off x="1134327" y="1587477"/>
            <a:ext cx="7427885" cy="2736877"/>
            <a:chOff x="5792638" y="2246545"/>
            <a:chExt cx="1395327" cy="630210"/>
          </a:xfrm>
        </p:grpSpPr>
        <p:sp>
          <p:nvSpPr>
            <p:cNvPr id="214" name="Google Shape;214;p32"/>
            <p:cNvSpPr/>
            <p:nvPr/>
          </p:nvSpPr>
          <p:spPr>
            <a:xfrm>
              <a:off x="5792638" y="2246545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6223692" y="2247252"/>
              <a:ext cx="267459" cy="268539"/>
            </a:xfrm>
            <a:custGeom>
              <a:rect b="b" l="l" r="r" t="t"/>
              <a:pathLst>
                <a:path extrusionOk="0" h="5225" w="472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6016775" y="2608216"/>
              <a:ext cx="243253" cy="268539"/>
            </a:xfrm>
            <a:custGeom>
              <a:rect b="b" l="l" r="r" t="t"/>
              <a:pathLst>
                <a:path extrusionOk="0" h="5225" w="4733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6474653" y="2608216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6703875" y="2247269"/>
              <a:ext cx="243253" cy="268539"/>
            </a:xfrm>
            <a:custGeom>
              <a:rect b="b" l="l" r="r" t="t"/>
              <a:pathLst>
                <a:path extrusionOk="0" h="5225" w="4733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5808474" y="2556592"/>
              <a:ext cx="1379491" cy="12169"/>
            </a:xfrm>
            <a:custGeom>
              <a:rect b="b" l="l" r="r" t="t"/>
              <a:pathLst>
                <a:path extrusionOk="0" h="211" w="22549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5876210" y="2539861"/>
              <a:ext cx="58950" cy="50675"/>
            </a:xfrm>
            <a:custGeom>
              <a:rect b="b" l="l" r="r" t="t"/>
              <a:pathLst>
                <a:path extrusionOk="0" h="986" w="1147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6104815" y="2539912"/>
              <a:ext cx="58950" cy="50624"/>
            </a:xfrm>
            <a:custGeom>
              <a:rect b="b" l="l" r="r" t="t"/>
              <a:pathLst>
                <a:path extrusionOk="0" h="985" w="1147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6333420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6562642" y="2539912"/>
              <a:ext cx="58333" cy="50624"/>
            </a:xfrm>
            <a:custGeom>
              <a:rect b="b" l="l" r="r" t="t"/>
              <a:pathLst>
                <a:path extrusionOk="0" h="985" w="1135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6799521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32"/>
          <p:cNvSpPr txBox="1"/>
          <p:nvPr/>
        </p:nvSpPr>
        <p:spPr>
          <a:xfrm>
            <a:off x="1134325" y="1587475"/>
            <a:ext cx="12867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Transferida</a:t>
            </a: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para a unidade de terapia intensiva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2327550" y="3458975"/>
            <a:ext cx="1347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Choque séptico contínuo  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3403900" y="1474375"/>
            <a:ext cx="15066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Disfunção de múltiplos órgãos Insuficiência renal e hepática e encefalopatia séptica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713075" y="3399450"/>
            <a:ext cx="1347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Permaneceu em ventilação mecânica por 5 dias 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5976525" y="1587475"/>
            <a:ext cx="1347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Resultado da hemocultura positivo para </a:t>
            </a:r>
            <a:r>
              <a:rPr i="1"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Escherichia coli</a:t>
            </a:r>
            <a:endParaRPr i="1"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7935243" y="2846317"/>
            <a:ext cx="313813" cy="219180"/>
          </a:xfrm>
          <a:custGeom>
            <a:rect b="b" l="l" r="r" t="t"/>
            <a:pathLst>
              <a:path extrusionOk="0" h="982" w="1147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7325700" y="3200800"/>
            <a:ext cx="1506597" cy="1236131"/>
          </a:xfrm>
          <a:custGeom>
            <a:rect b="b" l="l" r="r" t="t"/>
            <a:pathLst>
              <a:path extrusionOk="0" h="5225" w="4733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7247700" y="3200800"/>
            <a:ext cx="16626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Iniciada Antibiótico terapia IV com Piperacilina/ Tazobactam 4,5g 3x dia por 20 dias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3"/>
          <p:cNvGrpSpPr/>
          <p:nvPr/>
        </p:nvGrpSpPr>
        <p:grpSpPr>
          <a:xfrm>
            <a:off x="854725" y="1543026"/>
            <a:ext cx="2268900" cy="2571732"/>
            <a:chOff x="847688" y="1763875"/>
            <a:chExt cx="2268900" cy="2811250"/>
          </a:xfrm>
        </p:grpSpPr>
        <p:sp>
          <p:nvSpPr>
            <p:cNvPr id="238" name="Google Shape;238;p33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33"/>
          <p:cNvGrpSpPr/>
          <p:nvPr/>
        </p:nvGrpSpPr>
        <p:grpSpPr>
          <a:xfrm>
            <a:off x="3458400" y="1543026"/>
            <a:ext cx="2268900" cy="2571732"/>
            <a:chOff x="3451363" y="1763875"/>
            <a:chExt cx="2268900" cy="2811250"/>
          </a:xfrm>
        </p:grpSpPr>
        <p:sp>
          <p:nvSpPr>
            <p:cNvPr id="241" name="Google Shape;241;p33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33"/>
          <p:cNvGrpSpPr/>
          <p:nvPr/>
        </p:nvGrpSpPr>
        <p:grpSpPr>
          <a:xfrm>
            <a:off x="6034450" y="1594255"/>
            <a:ext cx="2268900" cy="2554876"/>
            <a:chOff x="6027413" y="1819875"/>
            <a:chExt cx="2268900" cy="2792825"/>
          </a:xfrm>
        </p:grpSpPr>
        <p:sp>
          <p:nvSpPr>
            <p:cNvPr id="244" name="Google Shape;244;p33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33"/>
          <p:cNvSpPr txBox="1"/>
          <p:nvPr/>
        </p:nvSpPr>
        <p:spPr>
          <a:xfrm>
            <a:off x="813025" y="2321400"/>
            <a:ext cx="2268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β-lactâmico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Inibe a biosíntese da parede bacteriana ocasionando a lise.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 txBox="1"/>
          <p:nvPr/>
        </p:nvSpPr>
        <p:spPr>
          <a:xfrm>
            <a:off x="3458350" y="1857350"/>
            <a:ext cx="2268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Farmacocinética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½ vida de 0,7 -1,2 h;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Pico da Concentração após 30 min de infusão;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Eliminação pela urina e pelas vias biliares.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6062075" y="1795025"/>
            <a:ext cx="22689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Farmacocinética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Baixa ligação a proteínas plasmáticas;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Infusão tradicional.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Posologia para infecções severas: 4,5 g a cada  6-8h. 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33"/>
          <p:cNvSpPr txBox="1"/>
          <p:nvPr>
            <p:ph idx="4294967295" type="title"/>
          </p:nvPr>
        </p:nvSpPr>
        <p:spPr>
          <a:xfrm>
            <a:off x="720000" y="442250"/>
            <a:ext cx="51273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Piperacilina </a:t>
            </a:r>
            <a:endParaRPr b="0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50" name="Google Shape;250;p33"/>
          <p:cNvGrpSpPr/>
          <p:nvPr/>
        </p:nvGrpSpPr>
        <p:grpSpPr>
          <a:xfrm>
            <a:off x="1899729" y="1523143"/>
            <a:ext cx="274360" cy="334886"/>
            <a:chOff x="-24683100" y="2340425"/>
            <a:chExt cx="242625" cy="296150"/>
          </a:xfrm>
        </p:grpSpPr>
        <p:sp>
          <p:nvSpPr>
            <p:cNvPr id="251" name="Google Shape;251;p33"/>
            <p:cNvSpPr/>
            <p:nvPr/>
          </p:nvSpPr>
          <p:spPr>
            <a:xfrm>
              <a:off x="-24683100" y="2392400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-24649225" y="2541250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-24544475" y="2340425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-24501150" y="2375075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33"/>
          <p:cNvGrpSpPr/>
          <p:nvPr/>
        </p:nvGrpSpPr>
        <p:grpSpPr>
          <a:xfrm>
            <a:off x="4492116" y="1523143"/>
            <a:ext cx="334010" cy="334886"/>
            <a:chOff x="-25104475" y="2340425"/>
            <a:chExt cx="295375" cy="296150"/>
          </a:xfrm>
        </p:grpSpPr>
        <p:sp>
          <p:nvSpPr>
            <p:cNvPr id="256" name="Google Shape;256;p33"/>
            <p:cNvSpPr/>
            <p:nvPr/>
          </p:nvSpPr>
          <p:spPr>
            <a:xfrm>
              <a:off x="-25104475" y="2340425"/>
              <a:ext cx="225275" cy="296150"/>
            </a:xfrm>
            <a:custGeom>
              <a:rect b="b" l="l" r="r" t="t"/>
              <a:pathLst>
                <a:path extrusionOk="0" h="11846" w="9011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-25001300" y="23750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-25070600" y="2444375"/>
              <a:ext cx="87450" cy="86675"/>
            </a:xfrm>
            <a:custGeom>
              <a:rect b="b" l="l" r="r" t="t"/>
              <a:pathLst>
                <a:path extrusionOk="0" h="3467" w="3498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-24966650" y="247902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-24966650" y="244437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-24966650" y="2513700"/>
              <a:ext cx="52025" cy="17350"/>
            </a:xfrm>
            <a:custGeom>
              <a:rect b="b" l="l" r="r" t="t"/>
              <a:pathLst>
                <a:path extrusionOk="0" h="694" w="2081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-25071400" y="2549125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-25071400" y="2583800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-24862675" y="2375850"/>
              <a:ext cx="53575" cy="260725"/>
            </a:xfrm>
            <a:custGeom>
              <a:rect b="b" l="l" r="r" t="t"/>
              <a:pathLst>
                <a:path extrusionOk="0" h="10429" w="2143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33"/>
          <p:cNvSpPr/>
          <p:nvPr/>
        </p:nvSpPr>
        <p:spPr>
          <a:xfrm>
            <a:off x="7011592" y="1523246"/>
            <a:ext cx="338477" cy="334689"/>
          </a:xfrm>
          <a:custGeom>
            <a:rect b="b" l="l" r="r" t="t"/>
            <a:pathLst>
              <a:path extrusionOk="0" h="11839" w="11973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4"/>
          <p:cNvGrpSpPr/>
          <p:nvPr/>
        </p:nvGrpSpPr>
        <p:grpSpPr>
          <a:xfrm>
            <a:off x="854725" y="1523151"/>
            <a:ext cx="2268900" cy="2571732"/>
            <a:chOff x="847688" y="1763875"/>
            <a:chExt cx="2268900" cy="2811250"/>
          </a:xfrm>
        </p:grpSpPr>
        <p:sp>
          <p:nvSpPr>
            <p:cNvPr id="271" name="Google Shape;271;p34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34"/>
          <p:cNvGrpSpPr/>
          <p:nvPr/>
        </p:nvGrpSpPr>
        <p:grpSpPr>
          <a:xfrm>
            <a:off x="3458400" y="1523151"/>
            <a:ext cx="2268900" cy="2571732"/>
            <a:chOff x="3451363" y="1763875"/>
            <a:chExt cx="2268900" cy="2811250"/>
          </a:xfrm>
        </p:grpSpPr>
        <p:sp>
          <p:nvSpPr>
            <p:cNvPr id="274" name="Google Shape;274;p34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4"/>
          <p:cNvGrpSpPr/>
          <p:nvPr/>
        </p:nvGrpSpPr>
        <p:grpSpPr>
          <a:xfrm>
            <a:off x="6034450" y="1574380"/>
            <a:ext cx="2268900" cy="2554876"/>
            <a:chOff x="6027413" y="1819875"/>
            <a:chExt cx="2268900" cy="2792825"/>
          </a:xfrm>
        </p:grpSpPr>
        <p:sp>
          <p:nvSpPr>
            <p:cNvPr id="277" name="Google Shape;277;p34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34"/>
          <p:cNvSpPr txBox="1"/>
          <p:nvPr/>
        </p:nvSpPr>
        <p:spPr>
          <a:xfrm>
            <a:off x="813025" y="2301525"/>
            <a:ext cx="2268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Inibidor de </a:t>
            </a:r>
            <a:r>
              <a:rPr b="1" lang="e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β-lactamases 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Aumenta o espectro de ação da piperacilina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 txBox="1"/>
          <p:nvPr/>
        </p:nvSpPr>
        <p:spPr>
          <a:xfrm>
            <a:off x="3458350" y="1837475"/>
            <a:ext cx="2268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Farmacocinética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½ vida de 0,7 -0,9h;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Pico da Concentração após 30 min de infusão;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Eliminação pela urina com metabólito inativo.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6062075" y="1775150"/>
            <a:ext cx="2268900" cy="2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Farmacocinética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Baixa ligação a proteínas plasmáticas;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Infusão tradicional.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Posologia para infecções severas: 4,5 g a cada  6-8h. 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4"/>
          <p:cNvSpPr txBox="1"/>
          <p:nvPr>
            <p:ph idx="4294967295" type="title"/>
          </p:nvPr>
        </p:nvSpPr>
        <p:spPr>
          <a:xfrm>
            <a:off x="720000" y="442250"/>
            <a:ext cx="5127300" cy="1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Tazobactam</a:t>
            </a:r>
            <a:endParaRPr b="0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83" name="Google Shape;283;p34"/>
          <p:cNvGrpSpPr/>
          <p:nvPr/>
        </p:nvGrpSpPr>
        <p:grpSpPr>
          <a:xfrm>
            <a:off x="1851991" y="1523143"/>
            <a:ext cx="274360" cy="334886"/>
            <a:chOff x="-24683100" y="2340425"/>
            <a:chExt cx="242625" cy="296150"/>
          </a:xfrm>
        </p:grpSpPr>
        <p:sp>
          <p:nvSpPr>
            <p:cNvPr id="284" name="Google Shape;284;p34"/>
            <p:cNvSpPr/>
            <p:nvPr/>
          </p:nvSpPr>
          <p:spPr>
            <a:xfrm>
              <a:off x="-24683100" y="2392400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-24649225" y="2541250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-24544475" y="2340425"/>
              <a:ext cx="104000" cy="244175"/>
            </a:xfrm>
            <a:custGeom>
              <a:rect b="b" l="l" r="r" t="t"/>
              <a:pathLst>
                <a:path extrusionOk="0" h="9767" w="416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-24501150" y="2375075"/>
              <a:ext cx="26800" cy="60675"/>
            </a:xfrm>
            <a:custGeom>
              <a:rect b="b" l="l" r="r" t="t"/>
              <a:pathLst>
                <a:path extrusionOk="0" h="2427" w="1072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34"/>
          <p:cNvGrpSpPr/>
          <p:nvPr/>
        </p:nvGrpSpPr>
        <p:grpSpPr>
          <a:xfrm>
            <a:off x="4471341" y="1523143"/>
            <a:ext cx="334010" cy="334886"/>
            <a:chOff x="-25104475" y="2340425"/>
            <a:chExt cx="295375" cy="296150"/>
          </a:xfrm>
        </p:grpSpPr>
        <p:sp>
          <p:nvSpPr>
            <p:cNvPr id="289" name="Google Shape;289;p34"/>
            <p:cNvSpPr/>
            <p:nvPr/>
          </p:nvSpPr>
          <p:spPr>
            <a:xfrm>
              <a:off x="-25104475" y="2340425"/>
              <a:ext cx="225275" cy="296150"/>
            </a:xfrm>
            <a:custGeom>
              <a:rect b="b" l="l" r="r" t="t"/>
              <a:pathLst>
                <a:path extrusionOk="0" h="11846" w="9011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-25001300" y="23750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-25070600" y="2444375"/>
              <a:ext cx="87450" cy="86675"/>
            </a:xfrm>
            <a:custGeom>
              <a:rect b="b" l="l" r="r" t="t"/>
              <a:pathLst>
                <a:path extrusionOk="0" h="3467" w="3498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-24966650" y="247902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-24966650" y="244437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-24966650" y="2513700"/>
              <a:ext cx="52025" cy="17350"/>
            </a:xfrm>
            <a:custGeom>
              <a:rect b="b" l="l" r="r" t="t"/>
              <a:pathLst>
                <a:path extrusionOk="0" h="694" w="2081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-25071400" y="2549125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-25071400" y="2583800"/>
              <a:ext cx="156775" cy="17350"/>
            </a:xfrm>
            <a:custGeom>
              <a:rect b="b" l="l" r="r" t="t"/>
              <a:pathLst>
                <a:path extrusionOk="0" h="694" w="6271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-24862675" y="2375850"/>
              <a:ext cx="53575" cy="260725"/>
            </a:xfrm>
            <a:custGeom>
              <a:rect b="b" l="l" r="r" t="t"/>
              <a:pathLst>
                <a:path extrusionOk="0" h="10429" w="2143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34"/>
          <p:cNvSpPr/>
          <p:nvPr/>
        </p:nvSpPr>
        <p:spPr>
          <a:xfrm>
            <a:off x="7059342" y="1523246"/>
            <a:ext cx="338477" cy="334689"/>
          </a:xfrm>
          <a:custGeom>
            <a:rect b="b" l="l" r="r" t="t"/>
            <a:pathLst>
              <a:path extrusionOk="0" h="11839" w="11973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/>
          <p:nvPr>
            <p:ph type="title"/>
          </p:nvPr>
        </p:nvSpPr>
        <p:spPr>
          <a:xfrm>
            <a:off x="994850" y="393475"/>
            <a:ext cx="48648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Procedimento Clínico</a:t>
            </a:r>
            <a:endParaRPr b="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04" name="Google Shape;304;p35"/>
          <p:cNvGrpSpPr/>
          <p:nvPr/>
        </p:nvGrpSpPr>
        <p:grpSpPr>
          <a:xfrm>
            <a:off x="1134327" y="1587477"/>
            <a:ext cx="7427885" cy="2736877"/>
            <a:chOff x="5792638" y="2246545"/>
            <a:chExt cx="1395327" cy="630210"/>
          </a:xfrm>
        </p:grpSpPr>
        <p:sp>
          <p:nvSpPr>
            <p:cNvPr id="305" name="Google Shape;305;p35"/>
            <p:cNvSpPr/>
            <p:nvPr/>
          </p:nvSpPr>
          <p:spPr>
            <a:xfrm>
              <a:off x="5792638" y="2246545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238063" y="2247264"/>
              <a:ext cx="253086" cy="268539"/>
            </a:xfrm>
            <a:custGeom>
              <a:rect b="b" l="l" r="r" t="t"/>
              <a:pathLst>
                <a:path extrusionOk="0" h="5225" w="472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5997281" y="2608218"/>
              <a:ext cx="283010" cy="254889"/>
            </a:xfrm>
            <a:custGeom>
              <a:rect b="b" l="l" r="r" t="t"/>
              <a:pathLst>
                <a:path extrusionOk="0" h="5225" w="4733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474653" y="2608216"/>
              <a:ext cx="243201" cy="268539"/>
            </a:xfrm>
            <a:custGeom>
              <a:rect b="b" l="l" r="r" t="t"/>
              <a:pathLst>
                <a:path extrusionOk="0" h="5225" w="4732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703875" y="2247269"/>
              <a:ext cx="243253" cy="268539"/>
            </a:xfrm>
            <a:custGeom>
              <a:rect b="b" l="l" r="r" t="t"/>
              <a:pathLst>
                <a:path extrusionOk="0" h="5225" w="4733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F5A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5808474" y="2556592"/>
              <a:ext cx="1379491" cy="12169"/>
            </a:xfrm>
            <a:custGeom>
              <a:rect b="b" l="l" r="r" t="t"/>
              <a:pathLst>
                <a:path extrusionOk="0" h="211" w="22549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5876210" y="2539861"/>
              <a:ext cx="58950" cy="50675"/>
            </a:xfrm>
            <a:custGeom>
              <a:rect b="b" l="l" r="r" t="t"/>
              <a:pathLst>
                <a:path extrusionOk="0" h="986" w="1147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104815" y="2539912"/>
              <a:ext cx="58950" cy="50624"/>
            </a:xfrm>
            <a:custGeom>
              <a:rect b="b" l="l" r="r" t="t"/>
              <a:pathLst>
                <a:path extrusionOk="0" h="985" w="1147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333420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6562642" y="2539912"/>
              <a:ext cx="58333" cy="50624"/>
            </a:xfrm>
            <a:custGeom>
              <a:rect b="b" l="l" r="r" t="t"/>
              <a:pathLst>
                <a:path extrusionOk="0" h="985" w="1135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6799521" y="2539809"/>
              <a:ext cx="58950" cy="50470"/>
            </a:xfrm>
            <a:custGeom>
              <a:rect b="b" l="l" r="r" t="t"/>
              <a:pathLst>
                <a:path extrusionOk="0" h="982" w="1147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35"/>
          <p:cNvSpPr txBox="1"/>
          <p:nvPr/>
        </p:nvSpPr>
        <p:spPr>
          <a:xfrm>
            <a:off x="1134325" y="1587475"/>
            <a:ext cx="12867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Após 24h foi levada novamente ao centro </a:t>
            </a: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cirúrgico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2098975" y="3243450"/>
            <a:ext cx="17664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Realizado desbridamento adicional do tecido subcutâneo necrótico 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3445475" y="1652150"/>
            <a:ext cx="1506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Descoberta de vazamento de fezes pela sutura cecal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4767675" y="3321575"/>
            <a:ext cx="1347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Avaliou-se que era necessário a ressecção ileo-cecal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5976525" y="1474375"/>
            <a:ext cx="1347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Paciente evoluiu bem e após 10 dias foi transferida para a enfermaria</a:t>
            </a:r>
            <a:endParaRPr sz="1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7935243" y="2846317"/>
            <a:ext cx="313813" cy="219180"/>
          </a:xfrm>
          <a:custGeom>
            <a:rect b="b" l="l" r="r" t="t"/>
            <a:pathLst>
              <a:path extrusionOk="0" h="982" w="1147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5"/>
          <p:cNvSpPr/>
          <p:nvPr/>
        </p:nvSpPr>
        <p:spPr>
          <a:xfrm>
            <a:off x="7444686" y="3200793"/>
            <a:ext cx="1294925" cy="1166207"/>
          </a:xfrm>
          <a:custGeom>
            <a:rect b="b" l="l" r="r" t="t"/>
            <a:pathLst>
              <a:path extrusionOk="0" h="5225" w="4733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7418488" y="3458975"/>
            <a:ext cx="13473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Após 42 dias paciente teve alta hospitalar.</a:t>
            </a:r>
            <a:endParaRPr sz="1200">
              <a:solidFill>
                <a:srgbClr val="666666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FBDAD6"/>
      </a:accent1>
      <a:accent2>
        <a:srgbClr val="F5ABA1"/>
      </a:accent2>
      <a:accent3>
        <a:srgbClr val="F39A8E"/>
      </a:accent3>
      <a:accent4>
        <a:srgbClr val="F39A8E"/>
      </a:accent4>
      <a:accent5>
        <a:srgbClr val="F5ABA1"/>
      </a:accent5>
      <a:accent6>
        <a:srgbClr val="FBDAD6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