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4" r:id="rId2"/>
    <p:sldId id="312" r:id="rId3"/>
    <p:sldId id="326" r:id="rId4"/>
    <p:sldId id="327" r:id="rId5"/>
    <p:sldId id="328" r:id="rId6"/>
    <p:sldId id="285" r:id="rId7"/>
    <p:sldId id="324" r:id="rId8"/>
    <p:sldId id="325" r:id="rId9"/>
    <p:sldId id="306" r:id="rId10"/>
    <p:sldId id="286" r:id="rId11"/>
    <p:sldId id="329" r:id="rId12"/>
    <p:sldId id="281" r:id="rId13"/>
    <p:sldId id="301" r:id="rId14"/>
    <p:sldId id="283" r:id="rId15"/>
    <p:sldId id="300" r:id="rId16"/>
    <p:sldId id="287" r:id="rId17"/>
    <p:sldId id="288" r:id="rId18"/>
    <p:sldId id="289" r:id="rId19"/>
    <p:sldId id="290" r:id="rId20"/>
    <p:sldId id="293" r:id="rId21"/>
    <p:sldId id="294" r:id="rId22"/>
    <p:sldId id="295" r:id="rId23"/>
    <p:sldId id="296" r:id="rId24"/>
    <p:sldId id="311" r:id="rId25"/>
    <p:sldId id="302" r:id="rId26"/>
    <p:sldId id="297" r:id="rId27"/>
    <p:sldId id="282" r:id="rId28"/>
    <p:sldId id="299" r:id="rId29"/>
    <p:sldId id="330" r:id="rId30"/>
    <p:sldId id="274" r:id="rId31"/>
    <p:sldId id="275" r:id="rId32"/>
    <p:sldId id="317" r:id="rId33"/>
    <p:sldId id="307" r:id="rId34"/>
    <p:sldId id="276" r:id="rId35"/>
    <p:sldId id="279" r:id="rId36"/>
    <p:sldId id="310" r:id="rId37"/>
    <p:sldId id="278" r:id="rId38"/>
    <p:sldId id="320" r:id="rId39"/>
    <p:sldId id="309" r:id="rId40"/>
    <p:sldId id="321" r:id="rId41"/>
    <p:sldId id="331" r:id="rId42"/>
    <p:sldId id="322" r:id="rId43"/>
    <p:sldId id="318" r:id="rId44"/>
    <p:sldId id="323" r:id="rId4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DC08"/>
    <a:srgbClr val="912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6" autoAdjust="0"/>
    <p:restoredTop sz="94280" autoAdjust="0"/>
  </p:normalViewPr>
  <p:slideViewPr>
    <p:cSldViewPr snapToGrid="0">
      <p:cViewPr varScale="1">
        <p:scale>
          <a:sx n="80" d="100"/>
          <a:sy n="80" d="100"/>
        </p:scale>
        <p:origin x="114" y="4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72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20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pt-BR" dirty="0" err="1"/>
              <a:t>Graphique</a:t>
            </a:r>
            <a:r>
              <a:rPr lang="pt-BR" dirty="0"/>
              <a:t> 8.6. </a:t>
            </a:r>
            <a:r>
              <a:rPr lang="pt-BR" dirty="0" err="1" smtClean="0"/>
              <a:t>Part</a:t>
            </a:r>
            <a:r>
              <a:rPr lang="pt-BR" dirty="0" smtClean="0"/>
              <a:t> </a:t>
            </a:r>
            <a:r>
              <a:rPr lang="pt-BR" dirty="0" err="1" smtClean="0"/>
              <a:t>du</a:t>
            </a:r>
            <a:r>
              <a:rPr lang="pt-BR" dirty="0" smtClean="0"/>
              <a:t> Top 1% </a:t>
            </a:r>
            <a:r>
              <a:rPr lang="pt-BR" dirty="0" err="1" smtClean="0"/>
              <a:t>dans</a:t>
            </a:r>
            <a:r>
              <a:rPr lang="pt-BR" dirty="0" smtClean="0"/>
              <a:t> </a:t>
            </a:r>
            <a:r>
              <a:rPr lang="pt-BR" dirty="0" err="1" smtClean="0"/>
              <a:t>le</a:t>
            </a:r>
            <a:r>
              <a:rPr lang="pt-BR" dirty="0" smtClean="0"/>
              <a:t> </a:t>
            </a:r>
            <a:r>
              <a:rPr lang="pt-BR" dirty="0" err="1" smtClean="0"/>
              <a:t>revenu</a:t>
            </a:r>
            <a:r>
              <a:rPr lang="pt-BR" baseline="0" dirty="0" smtClean="0"/>
              <a:t> </a:t>
            </a:r>
            <a:r>
              <a:rPr lang="pt-BR" baseline="0" dirty="0" err="1" smtClean="0"/>
              <a:t>national</a:t>
            </a:r>
            <a:r>
              <a:rPr lang="pt-BR" baseline="0" dirty="0" smtClean="0"/>
              <a:t> </a:t>
            </a:r>
            <a:r>
              <a:rPr lang="pt-BR" dirty="0" smtClean="0"/>
              <a:t>, </a:t>
            </a:r>
            <a:r>
              <a:rPr lang="pt-BR" dirty="0" err="1"/>
              <a:t>Etats</a:t>
            </a:r>
            <a:r>
              <a:rPr lang="pt-BR" dirty="0"/>
              <a:t>-Unis 1910-2010 </a:t>
            </a:r>
          </a:p>
        </c:rich>
      </c:tx>
      <c:layout>
        <c:manualLayout>
          <c:xMode val="edge"/>
          <c:yMode val="edge"/>
          <c:x val="0.11586208104303893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904920767306076E-2"/>
          <c:y val="6.9293478260869554E-2"/>
          <c:w val="0.89574645537948272"/>
          <c:h val="0.79619565217391308"/>
        </c:manualLayout>
      </c:layout>
      <c:lineChart>
        <c:grouping val="standard"/>
        <c:varyColors val="0"/>
        <c:ser>
          <c:idx val="2"/>
          <c:order val="0"/>
          <c:tx>
            <c:v>Top 1% (revenus annuels supérieurs à 352 000$ en 2010)</c:v>
          </c:tx>
          <c:spPr>
            <a:ln w="127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'TS8.1'!$A$16:$A$116</c:f>
              <c:numCache>
                <c:formatCode>General</c:formatCode>
                <c:ptCount val="101"/>
                <c:pt idx="0">
                  <c:v>1910</c:v>
                </c:pt>
                <c:pt idx="1">
                  <c:v>1911</c:v>
                </c:pt>
                <c:pt idx="2">
                  <c:v>1912</c:v>
                </c:pt>
                <c:pt idx="3">
                  <c:v>1913</c:v>
                </c:pt>
                <c:pt idx="4">
                  <c:v>1914</c:v>
                </c:pt>
                <c:pt idx="5">
                  <c:v>1915</c:v>
                </c:pt>
                <c:pt idx="6">
                  <c:v>1916</c:v>
                </c:pt>
                <c:pt idx="7">
                  <c:v>1917</c:v>
                </c:pt>
                <c:pt idx="8">
                  <c:v>1918</c:v>
                </c:pt>
                <c:pt idx="9">
                  <c:v>1919</c:v>
                </c:pt>
                <c:pt idx="10">
                  <c:v>1920</c:v>
                </c:pt>
                <c:pt idx="11">
                  <c:v>1921</c:v>
                </c:pt>
                <c:pt idx="12">
                  <c:v>1922</c:v>
                </c:pt>
                <c:pt idx="13">
                  <c:v>1923</c:v>
                </c:pt>
                <c:pt idx="14">
                  <c:v>1924</c:v>
                </c:pt>
                <c:pt idx="15">
                  <c:v>1925</c:v>
                </c:pt>
                <c:pt idx="16">
                  <c:v>1926</c:v>
                </c:pt>
                <c:pt idx="17">
                  <c:v>1927</c:v>
                </c:pt>
                <c:pt idx="18">
                  <c:v>1928</c:v>
                </c:pt>
                <c:pt idx="19">
                  <c:v>1929</c:v>
                </c:pt>
                <c:pt idx="20">
                  <c:v>1930</c:v>
                </c:pt>
                <c:pt idx="21">
                  <c:v>1931</c:v>
                </c:pt>
                <c:pt idx="22">
                  <c:v>1932</c:v>
                </c:pt>
                <c:pt idx="23">
                  <c:v>1933</c:v>
                </c:pt>
                <c:pt idx="24">
                  <c:v>1934</c:v>
                </c:pt>
                <c:pt idx="25">
                  <c:v>1935</c:v>
                </c:pt>
                <c:pt idx="26">
                  <c:v>1936</c:v>
                </c:pt>
                <c:pt idx="27">
                  <c:v>1937</c:v>
                </c:pt>
                <c:pt idx="28">
                  <c:v>1938</c:v>
                </c:pt>
                <c:pt idx="29">
                  <c:v>1939</c:v>
                </c:pt>
                <c:pt idx="30">
                  <c:v>1940</c:v>
                </c:pt>
                <c:pt idx="31">
                  <c:v>1941</c:v>
                </c:pt>
                <c:pt idx="32">
                  <c:v>1942</c:v>
                </c:pt>
                <c:pt idx="33">
                  <c:v>1943</c:v>
                </c:pt>
                <c:pt idx="34">
                  <c:v>1944</c:v>
                </c:pt>
                <c:pt idx="35">
                  <c:v>1945</c:v>
                </c:pt>
                <c:pt idx="36">
                  <c:v>1946</c:v>
                </c:pt>
                <c:pt idx="37">
                  <c:v>1947</c:v>
                </c:pt>
                <c:pt idx="38">
                  <c:v>1948</c:v>
                </c:pt>
                <c:pt idx="39">
                  <c:v>1949</c:v>
                </c:pt>
                <c:pt idx="40">
                  <c:v>1950</c:v>
                </c:pt>
                <c:pt idx="41">
                  <c:v>1951</c:v>
                </c:pt>
                <c:pt idx="42">
                  <c:v>1952</c:v>
                </c:pt>
                <c:pt idx="43">
                  <c:v>1953</c:v>
                </c:pt>
                <c:pt idx="44">
                  <c:v>1954</c:v>
                </c:pt>
                <c:pt idx="45">
                  <c:v>1955</c:v>
                </c:pt>
                <c:pt idx="46">
                  <c:v>1956</c:v>
                </c:pt>
                <c:pt idx="47">
                  <c:v>1957</c:v>
                </c:pt>
                <c:pt idx="48">
                  <c:v>1958</c:v>
                </c:pt>
                <c:pt idx="49">
                  <c:v>1959</c:v>
                </c:pt>
                <c:pt idx="50">
                  <c:v>1960</c:v>
                </c:pt>
                <c:pt idx="51">
                  <c:v>1961</c:v>
                </c:pt>
                <c:pt idx="52">
                  <c:v>1962</c:v>
                </c:pt>
                <c:pt idx="53">
                  <c:v>1963</c:v>
                </c:pt>
                <c:pt idx="54">
                  <c:v>1964</c:v>
                </c:pt>
                <c:pt idx="55">
                  <c:v>1965</c:v>
                </c:pt>
                <c:pt idx="56">
                  <c:v>1966</c:v>
                </c:pt>
                <c:pt idx="57">
                  <c:v>1967</c:v>
                </c:pt>
                <c:pt idx="58">
                  <c:v>1968</c:v>
                </c:pt>
                <c:pt idx="59">
                  <c:v>1969</c:v>
                </c:pt>
                <c:pt idx="60">
                  <c:v>1970</c:v>
                </c:pt>
                <c:pt idx="61">
                  <c:v>1971</c:v>
                </c:pt>
                <c:pt idx="62">
                  <c:v>1972</c:v>
                </c:pt>
                <c:pt idx="63">
                  <c:v>1973</c:v>
                </c:pt>
                <c:pt idx="64">
                  <c:v>1974</c:v>
                </c:pt>
                <c:pt idx="65">
                  <c:v>1975</c:v>
                </c:pt>
                <c:pt idx="66">
                  <c:v>1976</c:v>
                </c:pt>
                <c:pt idx="67">
                  <c:v>1977</c:v>
                </c:pt>
                <c:pt idx="68">
                  <c:v>1978</c:v>
                </c:pt>
                <c:pt idx="69">
                  <c:v>1979</c:v>
                </c:pt>
                <c:pt idx="70">
                  <c:v>1980</c:v>
                </c:pt>
                <c:pt idx="71">
                  <c:v>1981</c:v>
                </c:pt>
                <c:pt idx="72">
                  <c:v>1982</c:v>
                </c:pt>
                <c:pt idx="73">
                  <c:v>1983</c:v>
                </c:pt>
                <c:pt idx="74">
                  <c:v>1984</c:v>
                </c:pt>
                <c:pt idx="75">
                  <c:v>1985</c:v>
                </c:pt>
                <c:pt idx="76">
                  <c:v>1986</c:v>
                </c:pt>
                <c:pt idx="77">
                  <c:v>1987</c:v>
                </c:pt>
                <c:pt idx="78">
                  <c:v>1988</c:v>
                </c:pt>
                <c:pt idx="79">
                  <c:v>1989</c:v>
                </c:pt>
                <c:pt idx="80">
                  <c:v>1990</c:v>
                </c:pt>
                <c:pt idx="81">
                  <c:v>1991</c:v>
                </c:pt>
                <c:pt idx="82">
                  <c:v>1992</c:v>
                </c:pt>
                <c:pt idx="83">
                  <c:v>1993</c:v>
                </c:pt>
                <c:pt idx="84">
                  <c:v>1994</c:v>
                </c:pt>
                <c:pt idx="85">
                  <c:v>1995</c:v>
                </c:pt>
                <c:pt idx="86">
                  <c:v>1996</c:v>
                </c:pt>
                <c:pt idx="87">
                  <c:v>1997</c:v>
                </c:pt>
                <c:pt idx="88">
                  <c:v>1998</c:v>
                </c:pt>
                <c:pt idx="89">
                  <c:v>1999</c:v>
                </c:pt>
                <c:pt idx="90">
                  <c:v>2000</c:v>
                </c:pt>
                <c:pt idx="91">
                  <c:v>2001</c:v>
                </c:pt>
                <c:pt idx="92">
                  <c:v>2002</c:v>
                </c:pt>
                <c:pt idx="93">
                  <c:v>2003</c:v>
                </c:pt>
                <c:pt idx="94">
                  <c:v>2004</c:v>
                </c:pt>
                <c:pt idx="95">
                  <c:v>2005</c:v>
                </c:pt>
                <c:pt idx="96">
                  <c:v>2006</c:v>
                </c:pt>
                <c:pt idx="97">
                  <c:v>2007</c:v>
                </c:pt>
                <c:pt idx="98">
                  <c:v>2008</c:v>
                </c:pt>
                <c:pt idx="99">
                  <c:v>2009</c:v>
                </c:pt>
                <c:pt idx="100">
                  <c:v>2010</c:v>
                </c:pt>
              </c:numCache>
            </c:numRef>
          </c:cat>
          <c:val>
            <c:numRef>
              <c:f>'TS8.2'!$E$16:$E$116</c:f>
              <c:numCache>
                <c:formatCode>0.0%</c:formatCode>
                <c:ptCount val="101"/>
                <c:pt idx="0">
                  <c:v>0.1777</c:v>
                </c:pt>
                <c:pt idx="1">
                  <c:v>0.17865</c:v>
                </c:pt>
                <c:pt idx="2">
                  <c:v>0.18012500000000001</c:v>
                </c:pt>
                <c:pt idx="3">
                  <c:v>0.17960000000000001</c:v>
                </c:pt>
                <c:pt idx="4">
                  <c:v>0.18160000000000001</c:v>
                </c:pt>
                <c:pt idx="5">
                  <c:v>0.17579999999999998</c:v>
                </c:pt>
                <c:pt idx="6">
                  <c:v>0.19309999999999999</c:v>
                </c:pt>
                <c:pt idx="7">
                  <c:v>0.17739999999999997</c:v>
                </c:pt>
                <c:pt idx="8">
                  <c:v>0.15960000000000002</c:v>
                </c:pt>
                <c:pt idx="9">
                  <c:v>0.1641</c:v>
                </c:pt>
                <c:pt idx="10">
                  <c:v>0.14829999999999999</c:v>
                </c:pt>
                <c:pt idx="11">
                  <c:v>0.15640000000000001</c:v>
                </c:pt>
                <c:pt idx="12">
                  <c:v>0.17059999999999997</c:v>
                </c:pt>
                <c:pt idx="13">
                  <c:v>0.15640000000000001</c:v>
                </c:pt>
                <c:pt idx="14">
                  <c:v>0.17420000000000002</c:v>
                </c:pt>
                <c:pt idx="15">
                  <c:v>0.2024</c:v>
                </c:pt>
                <c:pt idx="16">
                  <c:v>0.1991</c:v>
                </c:pt>
                <c:pt idx="17">
                  <c:v>0.21030000000000001</c:v>
                </c:pt>
                <c:pt idx="18">
                  <c:v>0.2394</c:v>
                </c:pt>
                <c:pt idx="19">
                  <c:v>0.2235</c:v>
                </c:pt>
                <c:pt idx="20">
                  <c:v>0.17219999999999999</c:v>
                </c:pt>
                <c:pt idx="21">
                  <c:v>0.155</c:v>
                </c:pt>
                <c:pt idx="22">
                  <c:v>0.15560000000000002</c:v>
                </c:pt>
                <c:pt idx="23">
                  <c:v>0.1646</c:v>
                </c:pt>
                <c:pt idx="24">
                  <c:v>0.16399999999999998</c:v>
                </c:pt>
                <c:pt idx="25">
                  <c:v>0.1668</c:v>
                </c:pt>
                <c:pt idx="26">
                  <c:v>0.19289999999999999</c:v>
                </c:pt>
                <c:pt idx="27">
                  <c:v>0.17149999999999999</c:v>
                </c:pt>
                <c:pt idx="28">
                  <c:v>0.1575</c:v>
                </c:pt>
                <c:pt idx="29">
                  <c:v>0.1618</c:v>
                </c:pt>
                <c:pt idx="30">
                  <c:v>0.1648</c:v>
                </c:pt>
                <c:pt idx="31">
                  <c:v>0.15789999999999998</c:v>
                </c:pt>
                <c:pt idx="32">
                  <c:v>0.1343</c:v>
                </c:pt>
                <c:pt idx="33">
                  <c:v>0.1231</c:v>
                </c:pt>
                <c:pt idx="34">
                  <c:v>0.1128</c:v>
                </c:pt>
                <c:pt idx="35">
                  <c:v>0.12520000000000001</c:v>
                </c:pt>
                <c:pt idx="36">
                  <c:v>0.1328</c:v>
                </c:pt>
                <c:pt idx="37">
                  <c:v>0.11960000000000001</c:v>
                </c:pt>
                <c:pt idx="38">
                  <c:v>0.12240000000000001</c:v>
                </c:pt>
                <c:pt idx="39">
                  <c:v>0.1173</c:v>
                </c:pt>
                <c:pt idx="40">
                  <c:v>0.12820000000000001</c:v>
                </c:pt>
                <c:pt idx="41">
                  <c:v>0.11789999999999999</c:v>
                </c:pt>
                <c:pt idx="42">
                  <c:v>0.1079</c:v>
                </c:pt>
                <c:pt idx="43">
                  <c:v>9.9000000000000005E-2</c:v>
                </c:pt>
                <c:pt idx="44">
                  <c:v>0.10769999999999999</c:v>
                </c:pt>
                <c:pt idx="45">
                  <c:v>0.1106</c:v>
                </c:pt>
                <c:pt idx="46">
                  <c:v>0.1067</c:v>
                </c:pt>
                <c:pt idx="47">
                  <c:v>0.1016</c:v>
                </c:pt>
                <c:pt idx="48">
                  <c:v>0.10210000000000001</c:v>
                </c:pt>
                <c:pt idx="49">
                  <c:v>0.1065</c:v>
                </c:pt>
                <c:pt idx="50">
                  <c:v>0.1003</c:v>
                </c:pt>
                <c:pt idx="51">
                  <c:v>0.10640000000000001</c:v>
                </c:pt>
                <c:pt idx="52">
                  <c:v>9.9499999999999991E-2</c:v>
                </c:pt>
                <c:pt idx="53">
                  <c:v>9.9199999999999997E-2</c:v>
                </c:pt>
                <c:pt idx="54">
                  <c:v>0.1048</c:v>
                </c:pt>
                <c:pt idx="55">
                  <c:v>0.10890000000000001</c:v>
                </c:pt>
                <c:pt idx="56">
                  <c:v>0.1018</c:v>
                </c:pt>
                <c:pt idx="57">
                  <c:v>0.1074</c:v>
                </c:pt>
                <c:pt idx="58">
                  <c:v>0.11210000000000001</c:v>
                </c:pt>
                <c:pt idx="59">
                  <c:v>0.10349999999999999</c:v>
                </c:pt>
                <c:pt idx="60">
                  <c:v>9.0299999999999991E-2</c:v>
                </c:pt>
                <c:pt idx="61">
                  <c:v>9.4E-2</c:v>
                </c:pt>
                <c:pt idx="62">
                  <c:v>9.64E-2</c:v>
                </c:pt>
                <c:pt idx="63">
                  <c:v>9.1600000000000001E-2</c:v>
                </c:pt>
                <c:pt idx="64">
                  <c:v>9.1199999999999989E-2</c:v>
                </c:pt>
                <c:pt idx="65">
                  <c:v>8.8699999999999987E-2</c:v>
                </c:pt>
                <c:pt idx="66">
                  <c:v>8.8599999999999998E-2</c:v>
                </c:pt>
                <c:pt idx="67">
                  <c:v>9.0299999999999991E-2</c:v>
                </c:pt>
                <c:pt idx="68">
                  <c:v>8.9499999999999996E-2</c:v>
                </c:pt>
                <c:pt idx="69">
                  <c:v>9.9600000000000008E-2</c:v>
                </c:pt>
                <c:pt idx="70">
                  <c:v>0.1002</c:v>
                </c:pt>
                <c:pt idx="71">
                  <c:v>0.1002</c:v>
                </c:pt>
                <c:pt idx="72">
                  <c:v>0.10800000000000001</c:v>
                </c:pt>
                <c:pt idx="73">
                  <c:v>0.11560000000000001</c:v>
                </c:pt>
                <c:pt idx="74">
                  <c:v>0.11990000000000001</c:v>
                </c:pt>
                <c:pt idx="75">
                  <c:v>0.12670000000000001</c:v>
                </c:pt>
                <c:pt idx="76">
                  <c:v>0.15920000000000001</c:v>
                </c:pt>
                <c:pt idx="77">
                  <c:v>0.12659999999999999</c:v>
                </c:pt>
                <c:pt idx="78">
                  <c:v>0.15490000000000001</c:v>
                </c:pt>
                <c:pt idx="79">
                  <c:v>0.1449</c:v>
                </c:pt>
                <c:pt idx="80">
                  <c:v>0.14330000000000001</c:v>
                </c:pt>
                <c:pt idx="81">
                  <c:v>0.1336</c:v>
                </c:pt>
                <c:pt idx="82">
                  <c:v>0.1467</c:v>
                </c:pt>
                <c:pt idx="83">
                  <c:v>0.1424</c:v>
                </c:pt>
                <c:pt idx="84">
                  <c:v>0.14230000000000001</c:v>
                </c:pt>
                <c:pt idx="85">
                  <c:v>0.15229999999999999</c:v>
                </c:pt>
                <c:pt idx="86">
                  <c:v>0.16690000000000002</c:v>
                </c:pt>
                <c:pt idx="87">
                  <c:v>0.1802</c:v>
                </c:pt>
                <c:pt idx="88">
                  <c:v>0.19089999999999999</c:v>
                </c:pt>
                <c:pt idx="89">
                  <c:v>0.20039999999999999</c:v>
                </c:pt>
                <c:pt idx="90">
                  <c:v>0.2152</c:v>
                </c:pt>
                <c:pt idx="91">
                  <c:v>0.1822</c:v>
                </c:pt>
                <c:pt idx="92">
                  <c:v>0.1686</c:v>
                </c:pt>
                <c:pt idx="93">
                  <c:v>0.17530000000000001</c:v>
                </c:pt>
                <c:pt idx="94">
                  <c:v>0.19750000000000001</c:v>
                </c:pt>
                <c:pt idx="95">
                  <c:v>0.21920000000000001</c:v>
                </c:pt>
                <c:pt idx="96">
                  <c:v>0.22820000000000001</c:v>
                </c:pt>
                <c:pt idx="97">
                  <c:v>0.23499999999999999</c:v>
                </c:pt>
                <c:pt idx="98">
                  <c:v>0.20949999999999999</c:v>
                </c:pt>
                <c:pt idx="99">
                  <c:v>0.1812</c:v>
                </c:pt>
                <c:pt idx="100">
                  <c:v>0.19769999999999999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A-4504-A5BE-2E7B89C87B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1618943"/>
        <c:axId val="1"/>
      </c:lineChart>
      <c:catAx>
        <c:axId val="2111618943"/>
        <c:scaling>
          <c:orientation val="minMax"/>
        </c:scaling>
        <c:delete val="0"/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 sz="950" b="0" i="0" u="none" strike="noStrike" baseline="0" dirty="0" err="1" smtClean="0">
                    <a:solidFill>
                      <a:srgbClr val="000000"/>
                    </a:solidFill>
                    <a:latin typeface="Arial"/>
                    <a:cs typeface="Arial"/>
                  </a:rPr>
                  <a:t>Sources</a:t>
                </a:r>
                <a:r>
                  <a:rPr lang="pt-BR" sz="950" b="0" i="0" u="none" strike="noStrike" baseline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pt-BR" sz="95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et séries: </a:t>
                </a:r>
                <a:r>
                  <a:rPr lang="pt-BR" sz="950" b="0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voir</a:t>
                </a:r>
                <a:r>
                  <a:rPr lang="pt-BR" sz="950" b="0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 piketty.pse.ens.fr/capital21c.</a:t>
                </a:r>
              </a:p>
            </c:rich>
          </c:tx>
          <c:layout>
            <c:manualLayout>
              <c:xMode val="edge"/>
              <c:yMode val="edge"/>
              <c:x val="0.16000002189050808"/>
              <c:y val="0.925339317300011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1"/>
        <c:scaling>
          <c:orientation val="minMax"/>
          <c:max val="0.25"/>
          <c:min val="0"/>
        </c:scaling>
        <c:delete val="0"/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Part des différents groupes dans le revenu national</a:t>
                </a:r>
              </a:p>
            </c:rich>
          </c:tx>
          <c:layout>
            <c:manualLayout>
              <c:xMode val="edge"/>
              <c:yMode val="edge"/>
              <c:x val="0"/>
              <c:y val="0.15837095600821635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1"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111618943"/>
        <c:crosses val="autoZero"/>
        <c:crossBetween val="between"/>
        <c:majorUnit val="0.05"/>
        <c:minorUnit val="0.05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1979166666666666"/>
          <c:y val="0.73532156543185034"/>
          <c:w val="0.671875"/>
          <c:h val="9.0102041181789785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pt-BR"/>
        </a:p>
      </c:txPr>
    </c:legend>
    <c:plotVisOnly val="1"/>
    <c:dispBlanksAs val="span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86878FD4-CE22-41A7-A40C-0C3EE7D5A48D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4" name="Espaço reservad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944FAF4A-0596-49D1-8D77-6C75FAA0E75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Espaço reservado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fld id="{B309CA80-B432-4337-84E1-A4CA36E3B2E3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4" name="Espaço reservado para 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observ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 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Euphemia"/>
              </a:defRPr>
            </a:lvl1pPr>
          </a:lstStyle>
          <a:p>
            <a:pPr>
              <a:defRPr/>
            </a:pPr>
            <a:fld id="{639A95A3-D36A-4D7A-8EB2-18B5F025E18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9A95A3-D36A-4D7A-8EB2-18B5F025E188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407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  <p:sp>
        <p:nvSpPr>
          <p:cNvPr id="143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7C35DE0-D311-4D2D-94D4-3886E1B41316}" type="slidenum">
              <a:rPr lang="pt-BR" altLang="pt-BR" smtClean="0">
                <a:latin typeface="Euphemia"/>
              </a:rPr>
              <a:pPr/>
              <a:t>10</a:t>
            </a:fld>
            <a:endParaRPr lang="pt-BR" altLang="pt-BR" smtClean="0">
              <a:latin typeface="Euphemi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alt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317C44-5F63-44E2-8787-EEA3CAB410B5}" type="slidenum">
              <a:rPr lang="pt-BR" altLang="pt-BR" smtClean="0">
                <a:latin typeface="Euphemia"/>
              </a:rPr>
              <a:pPr/>
              <a:t>30</a:t>
            </a:fld>
            <a:endParaRPr lang="pt-BR" altLang="pt-BR" smtClean="0">
              <a:latin typeface="Euphemia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5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" name="Imagem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C8229-15B1-463F-BAAD-B687F6B2BD96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E9BAA-D08E-45FA-9C54-8FB2370120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569890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/>
          <p:cNvGrpSpPr>
            <a:grpSpLocks/>
          </p:cNvGrpSpPr>
          <p:nvPr/>
        </p:nvGrpSpPr>
        <p:grpSpPr bwMode="auto">
          <a:xfrm rot="5400000">
            <a:off x="6513513" y="3228975"/>
            <a:ext cx="5634038" cy="84137"/>
            <a:chOff x="1073150" y="1219201"/>
            <a:chExt cx="10058400" cy="63125"/>
          </a:xfrm>
        </p:grpSpPr>
        <p:cxnSp>
          <p:nvCxnSpPr>
            <p:cNvPr id="5" name="Conector de Linha Reta 7"/>
            <p:cNvCxnSpPr/>
            <p:nvPr/>
          </p:nvCxnSpPr>
          <p:spPr>
            <a:xfrm rot="10800000">
              <a:off x="1073151" y="1213246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de Linha Reta 8"/>
            <p:cNvCxnSpPr/>
            <p:nvPr/>
          </p:nvCxnSpPr>
          <p:spPr>
            <a:xfrm rot="10800000">
              <a:off x="1073151" y="1276372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D849C-867B-4AC0-A620-49C547DA353E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C5ED5-B254-4B41-9553-D2B9780044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06689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BFC86-063A-47A9-86C4-5BB7BDA7855B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3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CD96-55BC-4CC1-9D65-E989573FF2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76545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441F7-69D5-4863-A6A4-6CC35CF3C443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81F71-DD98-4DF6-BDDA-7EA2DF0611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82096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 com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2"/>
          <p:cNvGrpSpPr>
            <a:grpSpLocks/>
          </p:cNvGrpSpPr>
          <p:nvPr/>
        </p:nvGrpSpPr>
        <p:grpSpPr bwMode="auto">
          <a:xfrm rot="10800000">
            <a:off x="0" y="5645150"/>
            <a:ext cx="12192000" cy="63500"/>
            <a:chOff x="507492" y="1501519"/>
            <a:chExt cx="8129016" cy="63125"/>
          </a:xfrm>
        </p:grpSpPr>
        <p:cxnSp>
          <p:nvCxnSpPr>
            <p:cNvPr id="6" name="Conector de Linha Reta 16"/>
            <p:cNvCxnSpPr/>
            <p:nvPr/>
          </p:nvCxnSpPr>
          <p:spPr>
            <a:xfrm>
              <a:off x="512784" y="1564644"/>
              <a:ext cx="8129017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Linha Reta 17"/>
            <p:cNvCxnSpPr/>
            <p:nvPr/>
          </p:nvCxnSpPr>
          <p:spPr>
            <a:xfrm>
              <a:off x="512784" y="1501519"/>
              <a:ext cx="8129017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13"/>
          <p:cNvGrpSpPr>
            <a:grpSpLocks/>
          </p:cNvGrpSpPr>
          <p:nvPr/>
        </p:nvGrpSpPr>
        <p:grpSpPr bwMode="auto">
          <a:xfrm>
            <a:off x="0" y="1143000"/>
            <a:ext cx="12192000" cy="63500"/>
            <a:chOff x="507492" y="1501519"/>
            <a:chExt cx="8129016" cy="63125"/>
          </a:xfrm>
        </p:grpSpPr>
        <p:cxnSp>
          <p:nvCxnSpPr>
            <p:cNvPr id="9" name="Conector de Linha Reta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Linha Reta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ângulo 6"/>
          <p:cNvSpPr/>
          <p:nvPr/>
        </p:nvSpPr>
        <p:spPr>
          <a:xfrm>
            <a:off x="0" y="577850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3" name="Retângulo 7"/>
          <p:cNvSpPr/>
          <p:nvPr/>
        </p:nvSpPr>
        <p:spPr>
          <a:xfrm>
            <a:off x="0" y="0"/>
            <a:ext cx="12192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14" name="Imagem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/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 latinLnBrk="0">
              <a:defRPr lang="pt-BR" sz="4400" cap="all" baseline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pt-BR" sz="1800"/>
            </a:lvl1pPr>
            <a:lvl2pPr marL="457200" indent="0" algn="ctr" latinLnBrk="0">
              <a:buNone/>
              <a:defRPr lang="pt-BR" sz="2000"/>
            </a:lvl2pPr>
            <a:lvl3pPr marL="914400" indent="0" algn="ctr" latinLnBrk="0">
              <a:buNone/>
              <a:defRPr lang="pt-BR" sz="1800"/>
            </a:lvl3pPr>
            <a:lvl4pPr marL="1371600" indent="0" algn="ctr" latinLnBrk="0">
              <a:buNone/>
              <a:defRPr lang="pt-BR" sz="1600"/>
            </a:lvl4pPr>
            <a:lvl5pPr marL="1828800" indent="0" algn="ctr" latinLnBrk="0">
              <a:buNone/>
              <a:defRPr lang="pt-BR" sz="1600"/>
            </a:lvl5pPr>
            <a:lvl6pPr marL="2286000" indent="0" algn="ctr" latinLnBrk="0">
              <a:buNone/>
              <a:defRPr lang="pt-BR" sz="1600"/>
            </a:lvl6pPr>
            <a:lvl7pPr marL="2743200" indent="0" algn="ctr" latinLnBrk="0">
              <a:buNone/>
              <a:defRPr lang="pt-BR" sz="1600"/>
            </a:lvl7pPr>
            <a:lvl8pPr marL="3200400" indent="0" algn="ctr" latinLnBrk="0">
              <a:buNone/>
              <a:defRPr lang="pt-BR" sz="1600"/>
            </a:lvl8pPr>
            <a:lvl9pPr marL="3657600" indent="0" algn="ctr" latinLnBrk="0">
              <a:buNone/>
              <a:defRPr lang="pt-BR"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1" name="Espaço reservado de imagem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 latinLnBrk="0">
              <a:buNone/>
              <a:defRPr lang="pt-BR"/>
            </a:lvl1pPr>
          </a:lstStyle>
          <a:p>
            <a:pPr lvl="0"/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992083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  <a:lvl9pPr latinLnBrk="0">
              <a:defRPr lang="pt-BR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 latinLnBrk="0">
              <a:defRPr lang="pt-BR"/>
            </a:lvl5pPr>
            <a:lvl6pPr latinLnBrk="0">
              <a:defRPr lang="pt-BR"/>
            </a:lvl6pPr>
            <a:lvl7pPr latinLnBrk="0">
              <a:defRPr lang="pt-BR"/>
            </a:lvl7pPr>
            <a:lvl8pPr latinLnBrk="0">
              <a:defRPr lang="pt-BR"/>
            </a:lvl8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7AAF-E613-4ED4-BFAD-E6615BEA82FF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6C6DD-691F-41F2-8F38-BD8AD817F3D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45935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4" name="Espaço reservado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pt-BR" sz="2400" b="1"/>
            </a:lvl1pPr>
            <a:lvl2pPr marL="457200" indent="0" latinLnBrk="0">
              <a:buNone/>
              <a:defRPr lang="pt-BR" sz="2000" b="1"/>
            </a:lvl2pPr>
            <a:lvl3pPr marL="914400" indent="0" latinLnBrk="0">
              <a:buNone/>
              <a:defRPr lang="pt-BR" sz="1800" b="1"/>
            </a:lvl3pPr>
            <a:lvl4pPr marL="1371600" indent="0" latinLnBrk="0">
              <a:buNone/>
              <a:defRPr lang="pt-BR" sz="1600" b="1"/>
            </a:lvl4pPr>
            <a:lvl5pPr marL="1828800" indent="0" latinLnBrk="0">
              <a:buNone/>
              <a:defRPr lang="pt-BR" sz="1600" b="1"/>
            </a:lvl5pPr>
            <a:lvl6pPr marL="2286000" indent="0" latinLnBrk="0">
              <a:buNone/>
              <a:defRPr lang="pt-BR" sz="1600" b="1"/>
            </a:lvl6pPr>
            <a:lvl7pPr marL="2743200" indent="0" latinLnBrk="0">
              <a:buNone/>
              <a:defRPr lang="pt-BR" sz="1600" b="1"/>
            </a:lvl7pPr>
            <a:lvl8pPr marL="3200400" indent="0" latinLnBrk="0">
              <a:buNone/>
              <a:defRPr lang="pt-BR" sz="1600" b="1"/>
            </a:lvl8pPr>
            <a:lvl9pPr marL="3657600" indent="0" latinLnBrk="0">
              <a:buNone/>
              <a:defRPr lang="pt-BR" sz="1600" b="1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6" name="Espaço reservado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C9665-71FA-4522-8A7B-990967DD38A8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8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5332D-FDEA-4DAC-991B-90E8192CA2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78456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E799-2772-4AE5-A4A3-98109703D2CE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4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B7D91-59C0-49E3-B12E-EBFFC64FDB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23924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/>
          <a:lstStyle>
            <a:lvl1pPr latinLnBrk="0">
              <a:defRPr lang="pt-BR" sz="2000"/>
            </a:lvl1pPr>
            <a:lvl2pPr latinLnBrk="0">
              <a:defRPr lang="pt-BR" sz="1600"/>
            </a:lvl2pPr>
            <a:lvl3pPr latinLnBrk="0">
              <a:defRPr lang="pt-BR" sz="1600"/>
            </a:lvl3pPr>
            <a:lvl4pPr latinLnBrk="0">
              <a:defRPr lang="pt-BR" sz="1400"/>
            </a:lvl4pPr>
            <a:lvl5pPr latinLnBrk="0">
              <a:defRPr lang="pt-BR" sz="1400"/>
            </a:lvl5pPr>
            <a:lvl6pPr latinLnBrk="0">
              <a:defRPr lang="pt-BR" sz="1400"/>
            </a:lvl6pPr>
            <a:lvl7pPr latinLnBrk="0">
              <a:defRPr lang="pt-BR" sz="1400"/>
            </a:lvl7pPr>
            <a:lvl8pPr latinLnBrk="0">
              <a:defRPr lang="pt-BR" sz="1400"/>
            </a:lvl8pPr>
            <a:lvl9pPr latinLnBrk="0">
              <a:defRPr lang="pt-BR" sz="1400"/>
            </a:lvl9pPr>
          </a:lstStyle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8D61-4C04-4582-8C5F-33647F35F770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A6868-38E2-460B-A576-E3AC88E9EB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960507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pt-BR"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de imagem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/>
          <a:lstStyle>
            <a:lvl1pPr marL="0" indent="0" algn="ctr" latinLnBrk="0">
              <a:buNone/>
              <a:defRPr lang="pt-BR" sz="2000"/>
            </a:lvl1pPr>
            <a:lvl2pPr marL="457200" indent="0" latinLnBrk="0">
              <a:buNone/>
              <a:defRPr lang="pt-BR" sz="2800"/>
            </a:lvl2pPr>
            <a:lvl3pPr marL="914400" indent="0" latinLnBrk="0">
              <a:buNone/>
              <a:defRPr lang="pt-BR" sz="2400"/>
            </a:lvl3pPr>
            <a:lvl4pPr marL="1371600" indent="0" latinLnBrk="0">
              <a:buNone/>
              <a:defRPr lang="pt-BR" sz="2000"/>
            </a:lvl4pPr>
            <a:lvl5pPr marL="1828800" indent="0" latinLnBrk="0">
              <a:buNone/>
              <a:defRPr lang="pt-BR" sz="2000"/>
            </a:lvl5pPr>
            <a:lvl6pPr marL="2286000" indent="0" latinLnBrk="0">
              <a:buNone/>
              <a:defRPr lang="pt-BR" sz="2000"/>
            </a:lvl6pPr>
            <a:lvl7pPr marL="2743200" indent="0" latinLnBrk="0">
              <a:buNone/>
              <a:defRPr lang="pt-BR" sz="2000"/>
            </a:lvl7pPr>
            <a:lvl8pPr marL="3200400" indent="0" latinLnBrk="0">
              <a:buNone/>
              <a:defRPr lang="pt-BR" sz="2000"/>
            </a:lvl8pPr>
            <a:lvl9pPr marL="3657600" indent="0" latinLnBrk="0">
              <a:buNone/>
              <a:defRPr lang="pt-BR"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pt-BR" sz="1800"/>
            </a:lvl1pPr>
            <a:lvl2pPr marL="457200" indent="0" latinLnBrk="0">
              <a:buNone/>
              <a:defRPr lang="pt-BR" sz="1400"/>
            </a:lvl2pPr>
            <a:lvl3pPr marL="914400" indent="0" latinLnBrk="0">
              <a:buNone/>
              <a:defRPr lang="pt-BR" sz="1200"/>
            </a:lvl3pPr>
            <a:lvl4pPr marL="1371600" indent="0" latinLnBrk="0">
              <a:buNone/>
              <a:defRPr lang="pt-BR" sz="1000"/>
            </a:lvl4pPr>
            <a:lvl5pPr marL="1828800" indent="0" latinLnBrk="0">
              <a:buNone/>
              <a:defRPr lang="pt-BR" sz="1000"/>
            </a:lvl5pPr>
            <a:lvl6pPr marL="2286000" indent="0" latinLnBrk="0">
              <a:buNone/>
              <a:defRPr lang="pt-BR" sz="1000"/>
            </a:lvl6pPr>
            <a:lvl7pPr marL="2743200" indent="0" latinLnBrk="0">
              <a:buNone/>
              <a:defRPr lang="pt-BR" sz="1000"/>
            </a:lvl7pPr>
            <a:lvl8pPr marL="3200400" indent="0" latinLnBrk="0">
              <a:buNone/>
              <a:defRPr lang="pt-BR" sz="1000"/>
            </a:lvl8pPr>
            <a:lvl9pPr marL="3657600" indent="0" latinLnBrk="0">
              <a:buNone/>
              <a:defRPr lang="pt-BR" sz="1000"/>
            </a:lvl9pPr>
          </a:lstStyle>
          <a:p>
            <a:pPr lvl="0"/>
            <a:r>
              <a:rPr lang="pt-BR" dirty="0"/>
              <a:t>Clique para editar o texto mestre </a:t>
            </a:r>
          </a:p>
        </p:txBody>
      </p:sp>
      <p:sp>
        <p:nvSpPr>
          <p:cNvPr id="5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42FD-E1AD-4887-A218-89079EDDDBFB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6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A3147-D992-400D-BF75-3F166AED75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602946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o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9354-2D31-4A9D-9515-989957F57DB6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952D-27EA-4476-9380-6285047FAAC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231901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do título 1"/>
          <p:cNvSpPr>
            <a:spLocks noGrp="1"/>
          </p:cNvSpPr>
          <p:nvPr>
            <p:ph type="title"/>
          </p:nvPr>
        </p:nvSpPr>
        <p:spPr bwMode="auto">
          <a:xfrm>
            <a:off x="1104900" y="76200"/>
            <a:ext cx="9980613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dirty="0"/>
              <a:t>Clique para editar o texto mestre 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5"/>
            <a:r>
              <a:rPr lang="pt-BR" dirty="0"/>
              <a:t>Sexto nível</a:t>
            </a:r>
          </a:p>
          <a:p>
            <a:pPr lvl="6"/>
            <a:r>
              <a:rPr lang="pt-BR" dirty="0"/>
              <a:t>Sétimo nível</a:t>
            </a:r>
          </a:p>
          <a:p>
            <a:pPr lvl="7"/>
            <a:r>
              <a:rPr lang="pt-BR" dirty="0"/>
              <a:t>Oitavo nível</a:t>
            </a:r>
          </a:p>
          <a:p>
            <a:pPr lvl="8"/>
            <a:r>
              <a:rPr lang="pt-BR" dirty="0"/>
              <a:t>Nono nível</a:t>
            </a:r>
          </a:p>
        </p:txBody>
      </p:sp>
      <p:sp>
        <p:nvSpPr>
          <p:cNvPr id="4" name="Espaço reservado de data 3"/>
          <p:cNvSpPr>
            <a:spLocks noGrp="1"/>
          </p:cNvSpPr>
          <p:nvPr>
            <p:ph type="dt" sz="half" idx="2"/>
          </p:nvPr>
        </p:nvSpPr>
        <p:spPr>
          <a:xfrm>
            <a:off x="1104900" y="6356350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D3951-96CF-44DD-A987-643C557E1D8D}" type="datetimeFigureOut">
              <a:rPr/>
              <a:pPr>
                <a:defRPr/>
              </a:pPr>
              <a:t>06/08/2019</a:t>
            </a:fld>
            <a:endParaRPr dirty="0"/>
          </a:p>
        </p:txBody>
      </p:sp>
      <p:sp>
        <p:nvSpPr>
          <p:cNvPr id="5" name="Espaço reservado do rodapé 4"/>
          <p:cNvSpPr>
            <a:spLocks noGrp="1"/>
          </p:cNvSpPr>
          <p:nvPr>
            <p:ph type="ftr" sz="quarter" idx="3"/>
          </p:nvPr>
        </p:nvSpPr>
        <p:spPr>
          <a:xfrm>
            <a:off x="2933700" y="6356350"/>
            <a:ext cx="6324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lang="pt-BR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Espaço reservado do número do slide 5"/>
          <p:cNvSpPr>
            <a:spLocks noGrp="1"/>
          </p:cNvSpPr>
          <p:nvPr>
            <p:ph type="sldNum" sz="quarter" idx="4"/>
          </p:nvPr>
        </p:nvSpPr>
        <p:spPr>
          <a:xfrm>
            <a:off x="9256713" y="6356350"/>
            <a:ext cx="18288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D8F88"/>
                </a:solidFill>
                <a:latin typeface="Euphemia"/>
              </a:defRPr>
            </a:lvl1pPr>
          </a:lstStyle>
          <a:p>
            <a:pPr>
              <a:defRPr/>
            </a:pPr>
            <a:fld id="{0862D260-A46B-4CB6-94FD-31776B1040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upo 14"/>
          <p:cNvGrpSpPr>
            <a:grpSpLocks/>
          </p:cNvGrpSpPr>
          <p:nvPr/>
        </p:nvGrpSpPr>
        <p:grpSpPr bwMode="auto">
          <a:xfrm>
            <a:off x="1103313" y="1219200"/>
            <a:ext cx="9985375" cy="84138"/>
            <a:chOff x="1073150" y="1219201"/>
            <a:chExt cx="10058400" cy="63125"/>
          </a:xfrm>
        </p:grpSpPr>
        <p:cxnSp>
          <p:nvCxnSpPr>
            <p:cNvPr id="13" name="Conector de Linha Reta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e Linha Reta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4" r:id="rId2"/>
    <p:sldLayoutId id="2147483723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4" r:id="rId10"/>
    <p:sldLayoutId id="2147483721" r:id="rId11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pt-BR"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Plantagenet Cherokee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Wingdings" panose="05000000000000000000" pitchFamily="2" charset="2"/>
        <a:buChar char="§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pt-BR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wmf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41388" y="2482850"/>
            <a:ext cx="10714037" cy="2219325"/>
          </a:xfrm>
        </p:spPr>
        <p:txBody>
          <a:bodyPr/>
          <a:lstStyle/>
          <a:p>
            <a:pPr>
              <a:defRPr/>
            </a:pPr>
            <a:r>
              <a:rPr altLang="pt-BR" dirty="0"/>
              <a:t>Aula 02.  Desenvolvimentismo e industrialização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5021263" y="5372100"/>
            <a:ext cx="10096500" cy="9556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altLang="pt-BR" dirty="0" smtClean="0"/>
              <a:t>A Gremaud  - REC2413 - Economia Brasileira Contemporânea 2019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lão de Fala: Retângulo 2"/>
          <p:cNvSpPr/>
          <p:nvPr/>
        </p:nvSpPr>
        <p:spPr>
          <a:xfrm>
            <a:off x="3292475" y="5253038"/>
            <a:ext cx="6723063" cy="1435100"/>
          </a:xfrm>
          <a:prstGeom prst="wedgeRectCallout">
            <a:avLst>
              <a:gd name="adj1" fmla="val -29573"/>
              <a:gd name="adj2" fmla="val -20254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/>
              <a:t>Deixa modelo agroexportador para trás assim como loteria das </a:t>
            </a:r>
            <a:r>
              <a:rPr lang="pt-BR" sz="3200" b="1" dirty="0" err="1"/>
              <a:t>comodities</a:t>
            </a:r>
            <a:endParaRPr lang="pt-BR" sz="3200" b="1" dirty="0"/>
          </a:p>
        </p:txBody>
      </p:sp>
      <p:sp>
        <p:nvSpPr>
          <p:cNvPr id="51203" name="Espaço Reservado para Conteúdo 4"/>
          <p:cNvSpPr>
            <a:spLocks noGrp="1"/>
          </p:cNvSpPr>
          <p:nvPr>
            <p:ph sz="quarter" idx="1"/>
          </p:nvPr>
        </p:nvSpPr>
        <p:spPr bwMode="auto">
          <a:xfrm>
            <a:off x="239713" y="1458913"/>
            <a:ext cx="11839575" cy="48291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altLang="pt-BR" sz="4000" dirty="0" smtClean="0"/>
              <a:t>		</a:t>
            </a:r>
            <a:r>
              <a:rPr altLang="pt-BR" sz="4000" dirty="0" err="1" smtClean="0"/>
              <a:t>Endogenização</a:t>
            </a:r>
            <a:r>
              <a:rPr altLang="pt-BR" sz="4000" dirty="0" smtClean="0"/>
              <a:t> das fontes de dinamismo da 		economia Brasileira</a:t>
            </a:r>
          </a:p>
          <a:p>
            <a:pPr lvl="1"/>
            <a:r>
              <a:rPr altLang="pt-BR" sz="3200" dirty="0" smtClean="0"/>
              <a:t>Deslocamento de centro dinâmico (Furtado) </a:t>
            </a:r>
          </a:p>
          <a:p>
            <a:pPr lvl="2"/>
            <a:r>
              <a:rPr altLang="pt-BR" sz="2800" dirty="0" smtClean="0"/>
              <a:t>Fontes de dinamismo – se voltam para dentro </a:t>
            </a:r>
          </a:p>
          <a:p>
            <a:pPr lvl="3"/>
            <a:r>
              <a:rPr altLang="pt-BR" sz="2800" dirty="0" smtClean="0"/>
              <a:t>consumo e investimentos domésticos passam a ser os fatores chaves na determinação da renda nacional</a:t>
            </a:r>
          </a:p>
          <a:p>
            <a:pPr lvl="3"/>
            <a:r>
              <a:rPr lang="pt-BR" altLang="pt-BR" sz="2800" dirty="0" smtClean="0"/>
              <a:t>Industrialização </a:t>
            </a:r>
            <a:endParaRPr altLang="pt-BR" sz="2800" dirty="0" smtClean="0"/>
          </a:p>
          <a:p>
            <a:pPr>
              <a:buFont typeface="Wingdings" panose="05000000000000000000" pitchFamily="2" charset="2"/>
              <a:buNone/>
            </a:pPr>
            <a:endParaRPr altLang="pt-BR" dirty="0" smtClean="0"/>
          </a:p>
        </p:txBody>
      </p:sp>
      <p:sp>
        <p:nvSpPr>
          <p:cNvPr id="13316" name="Título 3"/>
          <p:cNvSpPr>
            <a:spLocks noGrp="1"/>
          </p:cNvSpPr>
          <p:nvPr>
            <p:ph type="title"/>
          </p:nvPr>
        </p:nvSpPr>
        <p:spPr>
          <a:xfrm>
            <a:off x="928688" y="228600"/>
            <a:ext cx="9361487" cy="990600"/>
          </a:xfrm>
        </p:spPr>
        <p:txBody>
          <a:bodyPr/>
          <a:lstStyle/>
          <a:p>
            <a:pPr algn="ctr"/>
            <a:r>
              <a:rPr altLang="pt-BR" sz="3600" smtClean="0"/>
              <a:t>Vargas dá inicio a alterações importantes que ocorrem no período 30-60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603" y="380736"/>
            <a:ext cx="9144793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20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04825"/>
            <a:ext cx="9144000" cy="58483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3"/>
          <p:cNvSpPr>
            <a:spLocks noGrp="1"/>
          </p:cNvSpPr>
          <p:nvPr>
            <p:ph type="title"/>
          </p:nvPr>
        </p:nvSpPr>
        <p:spPr>
          <a:xfrm>
            <a:off x="928688" y="228600"/>
            <a:ext cx="9361487" cy="990600"/>
          </a:xfrm>
        </p:spPr>
        <p:txBody>
          <a:bodyPr/>
          <a:lstStyle/>
          <a:p>
            <a:pPr algn="ctr"/>
            <a:r>
              <a:rPr altLang="pt-BR" sz="3600" smtClean="0"/>
              <a:t>Vargas dá inicio a alterações importantes que ocorrem no período 30-60</a:t>
            </a:r>
          </a:p>
        </p:txBody>
      </p:sp>
      <p:sp>
        <p:nvSpPr>
          <p:cNvPr id="51203" name="Espaço Reservado para Conteúdo 4"/>
          <p:cNvSpPr>
            <a:spLocks noGrp="1"/>
          </p:cNvSpPr>
          <p:nvPr>
            <p:ph sz="quarter" idx="1"/>
          </p:nvPr>
        </p:nvSpPr>
        <p:spPr bwMode="auto">
          <a:xfrm>
            <a:off x="290513" y="1458913"/>
            <a:ext cx="11788775" cy="5229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altLang="pt-BR" sz="4000" dirty="0" smtClean="0"/>
              <a:t>		</a:t>
            </a:r>
            <a:r>
              <a:rPr altLang="pt-BR" sz="4000" dirty="0" err="1" smtClean="0"/>
              <a:t>Endogenização</a:t>
            </a:r>
            <a:r>
              <a:rPr altLang="pt-BR" sz="4000" dirty="0" smtClean="0"/>
              <a:t> das fontes de dinamismo da 		economia Brasileira</a:t>
            </a:r>
          </a:p>
          <a:p>
            <a:pPr lvl="1"/>
            <a:r>
              <a:rPr altLang="pt-BR" sz="3200" dirty="0" smtClean="0"/>
              <a:t>Deslocamento de centro dinâmico</a:t>
            </a:r>
          </a:p>
          <a:p>
            <a:pPr lvl="2"/>
            <a:r>
              <a:rPr altLang="pt-BR" sz="2800" dirty="0" smtClean="0"/>
              <a:t>Fontes de dinamismo – se voltam para dentro </a:t>
            </a:r>
          </a:p>
          <a:p>
            <a:pPr lvl="3"/>
            <a:r>
              <a:rPr altLang="pt-BR" sz="2800" dirty="0" smtClean="0"/>
              <a:t>consumo e investimentos domésticos passam a ser os fatores chaves na determinação da renda nacional</a:t>
            </a:r>
          </a:p>
          <a:p>
            <a:pPr lvl="3"/>
            <a:r>
              <a:rPr lang="pt-BR" altLang="pt-BR" sz="2800" dirty="0" smtClean="0"/>
              <a:t>Industrialização </a:t>
            </a:r>
            <a:endParaRPr altLang="pt-BR" sz="2800" dirty="0" smtClean="0"/>
          </a:p>
          <a:p>
            <a:pPr lvl="3"/>
            <a:r>
              <a:rPr altLang="pt-BR" sz="2800" dirty="0" smtClean="0"/>
              <a:t>Exportações continuam importantes</a:t>
            </a:r>
          </a:p>
          <a:p>
            <a:pPr lvl="3"/>
            <a:r>
              <a:rPr altLang="pt-BR" sz="2800" dirty="0" smtClean="0"/>
              <a:t>Restrições externas (relativas) </a:t>
            </a:r>
            <a:r>
              <a:rPr altLang="pt-BR" sz="2800" dirty="0" err="1" smtClean="0"/>
              <a:t>tb</a:t>
            </a:r>
            <a:r>
              <a:rPr altLang="pt-BR" sz="2800" dirty="0" smtClean="0"/>
              <a:t> são importante, “principal determinante das linhas principais da política econômica”</a:t>
            </a:r>
          </a:p>
          <a:p>
            <a:pPr>
              <a:buFont typeface="Wingdings" panose="05000000000000000000" pitchFamily="2" charset="2"/>
              <a:buNone/>
            </a:pPr>
            <a:endParaRPr altLang="pt-BR" dirty="0" smtClean="0"/>
          </a:p>
        </p:txBody>
      </p:sp>
      <p:sp>
        <p:nvSpPr>
          <p:cNvPr id="3" name="Balão de Fala: Retângulo 2"/>
          <p:cNvSpPr/>
          <p:nvPr/>
        </p:nvSpPr>
        <p:spPr>
          <a:xfrm>
            <a:off x="8102600" y="2039938"/>
            <a:ext cx="3854450" cy="900112"/>
          </a:xfrm>
          <a:prstGeom prst="wedgeRectCallout">
            <a:avLst>
              <a:gd name="adj1" fmla="val -73088"/>
              <a:gd name="adj2" fmla="val 42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Deixa modelo agroexportador para trás assim como loteria das </a:t>
            </a:r>
            <a:r>
              <a:rPr lang="pt-BR" sz="2000" dirty="0" err="1"/>
              <a:t>comodities</a:t>
            </a:r>
            <a:endParaRPr lang="pt-B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4" y="-297"/>
            <a:ext cx="11534632" cy="685859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7416800" y="1950720"/>
            <a:ext cx="3210560" cy="3487554"/>
          </a:xfrm>
          <a:prstGeom prst="ellipse">
            <a:avLst/>
          </a:prstGeom>
          <a:noFill/>
          <a:ln w="508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928688" y="228600"/>
            <a:ext cx="9361487" cy="990600"/>
          </a:xfrm>
        </p:spPr>
        <p:txBody>
          <a:bodyPr/>
          <a:lstStyle/>
          <a:p>
            <a:pPr algn="ctr"/>
            <a:r>
              <a:rPr altLang="pt-BR" sz="3600" smtClean="0"/>
              <a:t>Vargas dá inicio a alterações importantes que ocorrem no período 30-60</a:t>
            </a:r>
          </a:p>
        </p:txBody>
      </p:sp>
      <p:sp>
        <p:nvSpPr>
          <p:cNvPr id="51203" name="Espaço Reservado para Conteúdo 4"/>
          <p:cNvSpPr>
            <a:spLocks noGrp="1"/>
          </p:cNvSpPr>
          <p:nvPr>
            <p:ph sz="quarter" idx="1"/>
          </p:nvPr>
        </p:nvSpPr>
        <p:spPr bwMode="auto">
          <a:xfrm>
            <a:off x="290513" y="1458913"/>
            <a:ext cx="11788775" cy="5229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anose="05000000000000000000" pitchFamily="2" charset="2"/>
              <a:buNone/>
            </a:pPr>
            <a:r>
              <a:rPr altLang="pt-BR" sz="4000" dirty="0" smtClean="0"/>
              <a:t>		</a:t>
            </a:r>
            <a:r>
              <a:rPr altLang="pt-BR" sz="4000" dirty="0" err="1" smtClean="0"/>
              <a:t>Endogenização</a:t>
            </a:r>
            <a:r>
              <a:rPr altLang="pt-BR" sz="4000" dirty="0" smtClean="0"/>
              <a:t> das fontes de dinamismo da 		economia Brasileira</a:t>
            </a:r>
          </a:p>
          <a:p>
            <a:pPr lvl="1"/>
            <a:r>
              <a:rPr altLang="pt-BR" sz="3200" dirty="0" smtClean="0"/>
              <a:t>Deslocamento de centro dinâmico</a:t>
            </a:r>
          </a:p>
          <a:p>
            <a:pPr lvl="2"/>
            <a:r>
              <a:rPr altLang="pt-BR" sz="2800" dirty="0" smtClean="0"/>
              <a:t>Fontes de dinamismo – se voltam para dentro </a:t>
            </a:r>
          </a:p>
          <a:p>
            <a:pPr lvl="3"/>
            <a:r>
              <a:rPr altLang="pt-BR" sz="2800" dirty="0" smtClean="0"/>
              <a:t>consumo e investimentos domésticos passam a ser os fatores chaves na determinação da renda nacional</a:t>
            </a:r>
          </a:p>
          <a:p>
            <a:pPr lvl="3"/>
            <a:r>
              <a:rPr lang="pt-BR" altLang="pt-BR" sz="2800" dirty="0" smtClean="0"/>
              <a:t>Industrialização</a:t>
            </a:r>
            <a:endParaRPr altLang="pt-BR" sz="2800" dirty="0" smtClean="0"/>
          </a:p>
          <a:p>
            <a:pPr lvl="3"/>
            <a:r>
              <a:rPr altLang="pt-BR" sz="2800" dirty="0" smtClean="0"/>
              <a:t>Exportações continuam importantes</a:t>
            </a:r>
          </a:p>
          <a:p>
            <a:pPr lvl="3"/>
            <a:r>
              <a:rPr altLang="pt-BR" sz="2800" dirty="0" smtClean="0"/>
              <a:t>Restrições externas (relativas) </a:t>
            </a:r>
            <a:r>
              <a:rPr altLang="pt-BR" sz="2800" dirty="0" err="1" smtClean="0"/>
              <a:t>tb</a:t>
            </a:r>
            <a:r>
              <a:rPr altLang="pt-BR" sz="2800" dirty="0" smtClean="0"/>
              <a:t> são importante, “principal determinante das linhas principais da política econômica”</a:t>
            </a:r>
          </a:p>
          <a:p>
            <a:pPr>
              <a:buFont typeface="Wingdings" panose="05000000000000000000" pitchFamily="2" charset="2"/>
              <a:buNone/>
            </a:pPr>
            <a:endParaRPr altLang="pt-BR" dirty="0" smtClean="0"/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732631" y="6174377"/>
            <a:ext cx="9753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3600">
                <a:latin typeface="Arial" panose="020B0604020202020204" pitchFamily="34" charset="0"/>
              </a:rPr>
              <a:t>Período marcado pelo desenvolvimentismo </a:t>
            </a:r>
          </a:p>
        </p:txBody>
      </p:sp>
      <p:sp>
        <p:nvSpPr>
          <p:cNvPr id="3" name="Balão de Fala: Retângulo 2"/>
          <p:cNvSpPr/>
          <p:nvPr/>
        </p:nvSpPr>
        <p:spPr>
          <a:xfrm>
            <a:off x="8102600" y="2039938"/>
            <a:ext cx="3854450" cy="900112"/>
          </a:xfrm>
          <a:prstGeom prst="wedgeRectCallout">
            <a:avLst>
              <a:gd name="adj1" fmla="val -73088"/>
              <a:gd name="adj2" fmla="val 42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/>
              <a:t>Deixa modelo agroexportador para trás assim como loteria das </a:t>
            </a:r>
            <a:r>
              <a:rPr lang="pt-BR" sz="2000" dirty="0" err="1"/>
              <a:t>comodities</a:t>
            </a:r>
            <a:endParaRPr lang="pt-BR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1936750" y="-130175"/>
            <a:ext cx="8588375" cy="863600"/>
          </a:xfrm>
        </p:spPr>
        <p:txBody>
          <a:bodyPr/>
          <a:lstStyle/>
          <a:p>
            <a:pPr eaLnBrk="1" hangingPunct="1"/>
            <a:r>
              <a:rPr altLang="pt-BR" smtClean="0"/>
              <a:t>Desenvolvimentismo:  definição do conceito</a:t>
            </a:r>
          </a:p>
        </p:txBody>
      </p:sp>
      <p:pic>
        <p:nvPicPr>
          <p:cNvPr id="20483" name="Picture 5" descr="ricardo-bielschow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639888"/>
            <a:ext cx="15017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615950" y="4189413"/>
            <a:ext cx="264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Ricardo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Bielschowsky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  <a:cs typeface="Arial" panose="020B0604020202020204" pitchFamily="34" charset="0"/>
              </a:rPr>
              <a:t>(UFRJ)</a:t>
            </a:r>
          </a:p>
        </p:txBody>
      </p:sp>
      <p:sp>
        <p:nvSpPr>
          <p:cNvPr id="149511" name="AutoShape 7"/>
          <p:cNvSpPr>
            <a:spLocks noChangeArrowheads="1"/>
          </p:cNvSpPr>
          <p:nvPr/>
        </p:nvSpPr>
        <p:spPr bwMode="auto">
          <a:xfrm>
            <a:off x="2974975" y="1052513"/>
            <a:ext cx="9102725" cy="5805487"/>
          </a:xfrm>
          <a:prstGeom prst="wedgeRectCallout">
            <a:avLst>
              <a:gd name="adj1" fmla="val -59185"/>
              <a:gd name="adj2" fmla="val -23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pt-BR" altLang="pt-BR" sz="2800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Desenvolvimentismo é a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ideologia de </a:t>
            </a:r>
            <a:r>
              <a:rPr lang="pt-BR" altLang="pt-BR" sz="2400" u="sng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transformação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da sociedade brasileira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definida pelo projeto econômico</a:t>
            </a:r>
            <a:r>
              <a:rPr lang="pt-BR" altLang="pt-BR" sz="2400" dirty="0">
                <a:cs typeface="Arial" panose="020B0604020202020204" pitchFamily="34" charset="0"/>
              </a:rPr>
              <a:t>  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que se compõe dos seguintes pontos fundamentais</a:t>
            </a:r>
            <a:r>
              <a:rPr lang="pt-BR" altLang="pt-BR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 industrialização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integral é a via de superação da pobreza e do subdesenvolvimento brasileiro 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Não há meios de se alcançar uma industrialização eficiente e racional no Brasil através da espontaneidade das forças de mercado, e por isso, é necessário que 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estado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planeje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O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planejamento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deve definir a expansão desejada dos setores econômicos e os instrumentos de promoção desta expansão</a:t>
            </a:r>
          </a:p>
          <a:p>
            <a:pPr eaLnBrk="1" hangingPunct="1">
              <a:lnSpc>
                <a:spcPct val="110000"/>
              </a:lnSpc>
              <a:buFontTx/>
              <a:buAutoNum type="alphaLcParenR"/>
              <a:defRPr/>
            </a:pP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O Estado deve ordenar também a execução da expansão captando e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orientando recursos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financeiros e </a:t>
            </a:r>
            <a:r>
              <a:rPr lang="pt-BR" altLang="pt-BR" sz="2400" u="sng" dirty="0">
                <a:solidFill>
                  <a:schemeClr val="bg1"/>
                </a:solidFill>
                <a:cs typeface="Arial" panose="020B0604020202020204" pitchFamily="34" charset="0"/>
              </a:rPr>
              <a:t>promovendo investimentos diretos</a:t>
            </a:r>
            <a:r>
              <a:rPr lang="pt-BR" altLang="pt-BR" sz="2400" dirty="0">
                <a:solidFill>
                  <a:schemeClr val="bg1"/>
                </a:solidFill>
                <a:cs typeface="Arial" panose="020B0604020202020204" pitchFamily="34" charset="0"/>
              </a:rPr>
              <a:t> naqueles setores que a iniciativa privada for insuficiente.”</a:t>
            </a:r>
          </a:p>
          <a:p>
            <a:pPr eaLnBrk="1" hangingPunct="1">
              <a:lnSpc>
                <a:spcPct val="110000"/>
              </a:lnSpc>
              <a:defRPr/>
            </a:pPr>
            <a:endParaRPr lang="pt-BR" altLang="pt-BR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6" name="Retângulo 1"/>
          <p:cNvSpPr>
            <a:spLocks noChangeArrowheads="1"/>
          </p:cNvSpPr>
          <p:nvPr/>
        </p:nvSpPr>
        <p:spPr bwMode="auto">
          <a:xfrm>
            <a:off x="615950" y="5922963"/>
            <a:ext cx="5441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Pensamento Econômico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200">
                <a:latin typeface="Arial" panose="020B0604020202020204" pitchFamily="34" charset="0"/>
                <a:cs typeface="Arial" panose="020B0604020202020204" pitchFamily="34" charset="0"/>
              </a:rPr>
              <a:t> Brasileiro (1988), p. 8)</a:t>
            </a:r>
          </a:p>
        </p:txBody>
      </p:sp>
      <p:sp>
        <p:nvSpPr>
          <p:cNvPr id="2" name="Texto Explicativo: Linha 1"/>
          <p:cNvSpPr/>
          <p:nvPr/>
        </p:nvSpPr>
        <p:spPr>
          <a:xfrm>
            <a:off x="8918575" y="0"/>
            <a:ext cx="3159125" cy="1209675"/>
          </a:xfrm>
          <a:prstGeom prst="borderCallout1">
            <a:avLst>
              <a:gd name="adj1" fmla="val 18750"/>
              <a:gd name="adj2" fmla="val -8333"/>
              <a:gd name="adj3" fmla="val 95508"/>
              <a:gd name="adj4" fmla="val -15652"/>
            </a:avLst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b="1" dirty="0"/>
              <a:t>Modernização;</a:t>
            </a:r>
          </a:p>
          <a:p>
            <a:pPr algn="ctr">
              <a:defRPr/>
            </a:pPr>
            <a:r>
              <a:rPr lang="pt-BR" sz="2000" b="1" dirty="0"/>
              <a:t>Superação do atraso;</a:t>
            </a:r>
          </a:p>
          <a:p>
            <a:pPr algn="ctr">
              <a:defRPr/>
            </a:pPr>
            <a:r>
              <a:rPr lang="pt-BR" sz="2000" b="1" dirty="0"/>
              <a:t>Reversão do subdesenvolvimento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/>
          </p:cNvSpPr>
          <p:nvPr>
            <p:ph type="title"/>
          </p:nvPr>
        </p:nvSpPr>
        <p:spPr>
          <a:xfrm>
            <a:off x="150813" y="122238"/>
            <a:ext cx="11768137" cy="107315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pt-BR" sz="3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Dependendo do “historiador das ideias econômicas” pode haver alguma variação no conceito de desenvolvimentismo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 bwMode="auto">
          <a:xfrm>
            <a:off x="492125" y="1392238"/>
            <a:ext cx="11426825" cy="5275262"/>
          </a:xfrm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57200" indent="-457200" eaLnBrk="1" hangingPunct="1">
              <a:lnSpc>
                <a:spcPct val="100000"/>
              </a:lnSpc>
              <a:defRPr/>
            </a:pPr>
            <a:r>
              <a:rPr altLang="pt-BR" sz="2800" dirty="0"/>
              <a:t>Pedro Fonseca(UFRGS), por exemplo: </a:t>
            </a:r>
            <a:r>
              <a:rPr altLang="pt-BR" sz="2400" dirty="0"/>
              <a:t>Desenvolvimentismo é o “elo que unifica e da sentido ao conjunto de ações do governo” e envolve </a:t>
            </a:r>
          </a:p>
          <a:p>
            <a:pPr marL="914400" lvl="1" indent="-457200" eaLnBrk="1" hangingPunct="1">
              <a:lnSpc>
                <a:spcPct val="100000"/>
              </a:lnSpc>
              <a:defRPr/>
            </a:pPr>
            <a:r>
              <a:rPr altLang="pt-BR" sz="3200" dirty="0"/>
              <a:t>Superação (reversão) do atraso ou do subdesenvolvimento</a:t>
            </a:r>
          </a:p>
          <a:p>
            <a:pPr marL="106045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/>
              <a:t>Industrialização; </a:t>
            </a:r>
            <a:endParaRPr altLang="pt-BR" sz="2800" dirty="0" smtClean="0"/>
          </a:p>
          <a:p>
            <a:pPr marL="106045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 smtClean="0"/>
              <a:t>intervencionismo </a:t>
            </a:r>
            <a:r>
              <a:rPr altLang="pt-BR" sz="2800" dirty="0"/>
              <a:t>pro - crescimento  </a:t>
            </a:r>
          </a:p>
          <a:p>
            <a:pPr marL="1060450" lvl="2" indent="-457200" eaLnBrk="1" hangingPunct="1"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altLang="pt-BR" sz="2800" dirty="0"/>
              <a:t>nacionalismo (entendido de uma forma ampla)</a:t>
            </a:r>
          </a:p>
          <a:p>
            <a:pPr marL="457200" indent="-457200" eaLnBrk="1" hangingPunct="1">
              <a:lnSpc>
                <a:spcPct val="100000"/>
              </a:lnSpc>
              <a:defRPr/>
            </a:pPr>
            <a:r>
              <a:rPr altLang="pt-BR" sz="2800" dirty="0"/>
              <a:t>Relativo consenso em torno da ligação desenvolvimentismo e industrialização e estado, porém divergências sobre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necessidade  de uma ideologia nacionalista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até onde vai Estado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Ligação com desenvolvimento social</a:t>
            </a:r>
          </a:p>
          <a:p>
            <a:pPr marL="682625" lvl="1" indent="-381000" eaLnBrk="1" hangingPunct="1">
              <a:lnSpc>
                <a:spcPct val="100000"/>
              </a:lnSpc>
              <a:defRPr/>
            </a:pPr>
            <a:r>
              <a:rPr altLang="pt-BR" sz="2800" dirty="0"/>
              <a:t>Ligação com desenvolvimento político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/>
          </p:cNvSpPr>
          <p:nvPr>
            <p:ph type="title"/>
          </p:nvPr>
        </p:nvSpPr>
        <p:spPr>
          <a:xfrm>
            <a:off x="204788" y="352425"/>
            <a:ext cx="11987212" cy="7397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pt-BR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Origem do </a:t>
            </a:r>
            <a:r>
              <a:rPr altLang="pt-BR" sz="44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desevolvimentismo</a:t>
            </a:r>
            <a:r>
              <a:rPr altLang="pt-BR" sz="44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– Pedro Fonseca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xfrm>
            <a:off x="449263" y="1446213"/>
            <a:ext cx="11742737" cy="48625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altLang="pt-BR" sz="2800" dirty="0"/>
              <a:t>Ideário desenvolvimentista aparece se estabelece nos anos 30 – 40</a:t>
            </a:r>
          </a:p>
          <a:p>
            <a:pPr lvl="1" eaLnBrk="1" hangingPunct="1">
              <a:defRPr/>
            </a:pPr>
            <a:r>
              <a:rPr altLang="pt-BR" sz="2400" dirty="0"/>
              <a:t>Mas partes deste pensamento já vinha sendo desenvolvidos nas décadas anteriores</a:t>
            </a:r>
          </a:p>
          <a:p>
            <a:pPr lvl="3" eaLnBrk="1" hangingPunct="1">
              <a:defRPr/>
            </a:pPr>
            <a:r>
              <a:rPr altLang="pt-BR" sz="1800" dirty="0"/>
              <a:t>Industrialistas, papelistas, </a:t>
            </a:r>
          </a:p>
          <a:p>
            <a:pPr lvl="1" eaLnBrk="1" hangingPunct="1">
              <a:defRPr/>
            </a:pPr>
            <a:r>
              <a:rPr altLang="pt-BR" sz="2400" dirty="0"/>
              <a:t>mas raro de achar</a:t>
            </a:r>
          </a:p>
          <a:p>
            <a:pPr lvl="2" eaLnBrk="1" hangingPunct="1">
              <a:defRPr/>
            </a:pPr>
            <a:r>
              <a:rPr altLang="pt-BR" sz="2000" dirty="0"/>
              <a:t> os diferentes elementos combinados num mesmo pensamento coerente e integrado e </a:t>
            </a:r>
          </a:p>
          <a:p>
            <a:pPr lvl="2" eaLnBrk="1" hangingPunct="1">
              <a:defRPr/>
            </a:pPr>
            <a:r>
              <a:rPr altLang="pt-BR" sz="2000" dirty="0"/>
              <a:t>principalmente que este passe a ser defendido como uma política deliberada e consciente de ação</a:t>
            </a:r>
          </a:p>
          <a:p>
            <a:pPr eaLnBrk="1" hangingPunct="1">
              <a:defRPr/>
            </a:pPr>
            <a:r>
              <a:rPr altLang="pt-BR" sz="2800" dirty="0"/>
              <a:t>Precursores do desenvolvimentismo</a:t>
            </a:r>
          </a:p>
          <a:p>
            <a:pPr lvl="1" eaLnBrk="1" hangingPunct="1">
              <a:defRPr/>
            </a:pPr>
            <a:r>
              <a:rPr altLang="pt-BR" sz="2400" dirty="0"/>
              <a:t>Defensores da indústria</a:t>
            </a:r>
          </a:p>
          <a:p>
            <a:pPr lvl="1" eaLnBrk="1" hangingPunct="1">
              <a:defRPr/>
            </a:pPr>
            <a:r>
              <a:rPr altLang="pt-BR" sz="2400" dirty="0"/>
              <a:t>Nacionalistas</a:t>
            </a:r>
          </a:p>
          <a:p>
            <a:pPr lvl="1" eaLnBrk="1" hangingPunct="1">
              <a:defRPr/>
            </a:pPr>
            <a:r>
              <a:rPr altLang="pt-BR" sz="2400" dirty="0"/>
              <a:t>Papelistas e </a:t>
            </a:r>
          </a:p>
          <a:p>
            <a:pPr lvl="1" eaLnBrk="1" hangingPunct="1">
              <a:defRPr/>
            </a:pPr>
            <a:r>
              <a:rPr altLang="pt-BR" sz="2400" dirty="0"/>
              <a:t>positivistas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2192338" y="-163513"/>
            <a:ext cx="9750425" cy="11525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Desenvolvimentismo: correntes e oposições</a:t>
            </a:r>
          </a:p>
        </p:txBody>
      </p:sp>
      <p:pic>
        <p:nvPicPr>
          <p:cNvPr id="23555" name="Picture 3" descr="ricardo-bielschow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773238"/>
            <a:ext cx="20018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50863" y="5084763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Tw Cen MT" panose="020B0602020104020603" pitchFamily="34" charset="0"/>
              </a:rPr>
              <a:t>Ricardo Bielschowsky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359150" y="1504950"/>
            <a:ext cx="8583613" cy="5205413"/>
          </a:xfrm>
          <a:prstGeom prst="wedgeRectCallout">
            <a:avLst>
              <a:gd name="adj1" fmla="val -62547"/>
              <a:gd name="adj2" fmla="val -819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8001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  <a:defRPr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Existem três variantes de pensamento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privado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não nacionalista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nacionalista</a:t>
            </a:r>
          </a:p>
          <a:p>
            <a:pPr marL="0" indent="0" eaLnBrk="1" hangingPunct="1">
              <a:lnSpc>
                <a:spcPct val="110000"/>
              </a:lnSpc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bianchiniblog.files.wordpress.com/2017/03/image005.png?w=7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8" y="241739"/>
            <a:ext cx="11300702" cy="65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to 5"/>
          <p:cNvCxnSpPr/>
          <p:nvPr/>
        </p:nvCxnSpPr>
        <p:spPr>
          <a:xfrm flipH="1" flipV="1">
            <a:off x="7083972" y="1429408"/>
            <a:ext cx="31531" cy="43617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7849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1632" y="-2701131"/>
            <a:ext cx="6408737" cy="1218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196975"/>
            <a:ext cx="10463212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7763" y="-4430712"/>
            <a:ext cx="792162" cy="1046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404813"/>
            <a:ext cx="1055688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04813"/>
            <a:ext cx="10556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8232" y="-4753769"/>
            <a:ext cx="863600" cy="1118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36613"/>
            <a:ext cx="11180763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0969" y="-3748881"/>
            <a:ext cx="476250" cy="1007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08476" y="-1141413"/>
            <a:ext cx="5111750" cy="978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04813"/>
            <a:ext cx="1055688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4781" y="-4129880"/>
            <a:ext cx="720725" cy="979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/>
          </p:nvPr>
        </p:nvSpPr>
        <p:spPr>
          <a:xfrm>
            <a:off x="2192338" y="-163513"/>
            <a:ext cx="9750425" cy="115252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altLang="pt-BR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Desenvolvimentismo: correntes e oposições</a:t>
            </a:r>
          </a:p>
        </p:txBody>
      </p:sp>
      <p:pic>
        <p:nvPicPr>
          <p:cNvPr id="28675" name="Picture 3" descr="ricardo-bielschow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1773238"/>
            <a:ext cx="200183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50863" y="5084763"/>
            <a:ext cx="2519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pt-BR" altLang="pt-BR" sz="1800">
                <a:latin typeface="Tw Cen MT" panose="020B0602020104020603" pitchFamily="34" charset="0"/>
              </a:rPr>
              <a:t>Ricardo Bielschowsky</a:t>
            </a: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359150" y="1504950"/>
            <a:ext cx="8583613" cy="5205413"/>
          </a:xfrm>
          <a:prstGeom prst="wedgeRectCallout">
            <a:avLst>
              <a:gd name="adj1" fmla="val -62546"/>
              <a:gd name="adj2" fmla="val -81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800100" indent="-3429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Existem três variantes de pensamento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privado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não nacionalista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AutoNum type="alphaLcParenR"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Desenvolvimentismo do setor público nacionalista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Char char="•"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Existem oposições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a) Correntes liberais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2000" dirty="0">
                <a:solidFill>
                  <a:schemeClr val="bg1"/>
                </a:solidFill>
                <a:latin typeface="Arial" panose="020B0604020202020204" pitchFamily="34" charset="0"/>
              </a:rPr>
              <a:t>b) Correntes socialista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Outros: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	i) Nacional-desenvolvimentismo x desenvolvimentismo dependente associado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	</a:t>
            </a:r>
            <a:r>
              <a:rPr lang="pt-BR" altLang="pt-BR" dirty="0" err="1">
                <a:solidFill>
                  <a:schemeClr val="bg1"/>
                </a:solidFill>
                <a:latin typeface="Arial" panose="020B0604020202020204" pitchFamily="34" charset="0"/>
              </a:rPr>
              <a:t>ii</a:t>
            </a: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) Desenvolvimentismo conservador x desenvolvimentismo social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pt-BR" altLang="pt-BR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chemeClr val="bg1"/>
                </a:solidFill>
                <a:latin typeface="Arial" panose="020B0604020202020204" pitchFamily="34" charset="0"/>
              </a:rPr>
              <a:t>Atual : novo desenvolvimentismo e sócio desenvolvimentismo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1528011" y="6051884"/>
            <a:ext cx="1831139" cy="360948"/>
          </a:xfrm>
          <a:prstGeom prst="straightConnector1">
            <a:avLst/>
          </a:prstGeom>
          <a:ln w="1333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822325" y="228600"/>
            <a:ext cx="9159875" cy="777875"/>
          </a:xfrm>
        </p:spPr>
        <p:txBody>
          <a:bodyPr/>
          <a:lstStyle/>
          <a:p>
            <a:r>
              <a:rPr altLang="pt-BR" sz="4400" b="1" smtClean="0"/>
              <a:t>O Estado Desenvolvimentista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31775" y="1460500"/>
            <a:ext cx="9369425" cy="53975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60400" indent="-660400" algn="ctr">
              <a:lnSpc>
                <a:spcPct val="80000"/>
              </a:lnSpc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altLang="pt-BR" sz="2800" dirty="0" smtClean="0"/>
              <a:t>Ao Estado caberiam diferentes funções :</a:t>
            </a:r>
            <a:endParaRPr altLang="pt-BR" sz="3200" dirty="0" smtClean="0"/>
          </a:p>
          <a:p>
            <a:pPr lvl="1"/>
            <a:r>
              <a:rPr altLang="pt-BR" sz="2400" u="sng" dirty="0" smtClean="0"/>
              <a:t>Estado condutor</a:t>
            </a:r>
          </a:p>
          <a:p>
            <a:pPr lvl="2"/>
            <a:r>
              <a:rPr altLang="pt-BR" sz="2000" dirty="0" smtClean="0"/>
              <a:t>Política econômica (moeda, cambio, fiscalidade) conduzida tendo em vista a industrialização </a:t>
            </a:r>
          </a:p>
          <a:p>
            <a:pPr lvl="1"/>
            <a:r>
              <a:rPr altLang="pt-BR" sz="2400" u="sng" dirty="0" smtClean="0"/>
              <a:t>Estado regulamentador</a:t>
            </a:r>
          </a:p>
          <a:p>
            <a:pPr lvl="2"/>
            <a:r>
              <a:rPr altLang="pt-BR" sz="2000" dirty="0" smtClean="0"/>
              <a:t>Estatização dos conflitos, regulação das atividades e dos mercados </a:t>
            </a:r>
          </a:p>
          <a:p>
            <a:pPr lvl="3"/>
            <a:r>
              <a:rPr altLang="pt-BR" sz="2000" dirty="0" smtClean="0"/>
              <a:t>Mercado de trabalho (Ministério, Justiça, sindicatos, previdência, CLT)</a:t>
            </a:r>
          </a:p>
          <a:p>
            <a:pPr lvl="3"/>
            <a:r>
              <a:rPr altLang="pt-BR" sz="2000" dirty="0" smtClean="0"/>
              <a:t>Conflitos </a:t>
            </a:r>
            <a:r>
              <a:rPr altLang="pt-BR" sz="2000" dirty="0" err="1" smtClean="0"/>
              <a:t>inter</a:t>
            </a:r>
            <a:r>
              <a:rPr altLang="pt-BR" sz="2000" dirty="0" smtClean="0"/>
              <a:t> capitalistas (leis, códigos, departamentos, conselhos</a:t>
            </a:r>
            <a:r>
              <a:rPr altLang="pt-BR" sz="2000" u="sng" dirty="0" smtClean="0"/>
              <a:t>)</a:t>
            </a:r>
          </a:p>
          <a:p>
            <a:pPr lvl="1"/>
            <a:r>
              <a:rPr altLang="pt-BR" sz="2400" u="sng" dirty="0" smtClean="0"/>
              <a:t>Estado produtor</a:t>
            </a:r>
            <a:endParaRPr altLang="pt-BR" sz="2400" dirty="0" smtClean="0"/>
          </a:p>
          <a:p>
            <a:pPr lvl="2"/>
            <a:r>
              <a:rPr altLang="pt-BR" sz="2000" dirty="0" smtClean="0"/>
              <a:t>Estatização da provisão e produção de infraestrutura e de bens intermediários</a:t>
            </a:r>
          </a:p>
          <a:p>
            <a:pPr lvl="1"/>
            <a:r>
              <a:rPr altLang="pt-BR" sz="2400" u="sng" dirty="0" smtClean="0"/>
              <a:t>Estado Financiador</a:t>
            </a:r>
          </a:p>
          <a:p>
            <a:pPr lvl="2"/>
            <a:r>
              <a:rPr altLang="pt-BR" sz="2000" dirty="0" smtClean="0"/>
              <a:t>Controle da absorção da poupança e de seu destino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601200" y="1804737"/>
            <a:ext cx="2430378" cy="489364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Até onde isto é possível – Problemas 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Capacidade de financiamento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Capacidade de planejamento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Falhas de mercado x falhas de governo </a:t>
            </a: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188913"/>
            <a:ext cx="9348788" cy="7524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altLang="pt-BR" sz="4400" dirty="0"/>
              <a:t>Período de 1930 – 1960: Industrialização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68300" y="1412875"/>
            <a:ext cx="9853613" cy="5275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altLang="pt-BR" sz="4000" dirty="0"/>
              <a:t>Diferentes fases: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3600" dirty="0"/>
              <a:t>1930-45: </a:t>
            </a:r>
            <a:r>
              <a:rPr altLang="pt-BR" sz="3600" u="sng" dirty="0"/>
              <a:t>deslocamento centro dinâmico</a:t>
            </a:r>
            <a:r>
              <a:rPr altLang="pt-BR" sz="3600" dirty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3200" dirty="0"/>
              <a:t>Crise de 30 e acomodação da economia à II Guerra Mundial 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Primeiro Governo Vargas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3600" dirty="0"/>
              <a:t>1945 – 55: </a:t>
            </a:r>
            <a:r>
              <a:rPr altLang="pt-BR" sz="3600" u="sng" dirty="0"/>
              <a:t>industrialização restringida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Dutra e segundo governo Vargas</a:t>
            </a:r>
          </a:p>
          <a:p>
            <a:pPr lvl="1">
              <a:lnSpc>
                <a:spcPct val="80000"/>
              </a:lnSpc>
              <a:defRPr/>
            </a:pPr>
            <a:r>
              <a:rPr altLang="pt-BR" sz="3600" dirty="0"/>
              <a:t>1956 - </a:t>
            </a:r>
            <a:r>
              <a:rPr altLang="pt-BR" sz="3600" dirty="0" smtClean="0"/>
              <a:t>80</a:t>
            </a:r>
            <a:r>
              <a:rPr altLang="pt-BR" sz="3600" dirty="0"/>
              <a:t>: </a:t>
            </a:r>
            <a:r>
              <a:rPr altLang="pt-BR" sz="3600" u="sng" dirty="0"/>
              <a:t>industrialização pesada</a:t>
            </a:r>
          </a:p>
          <a:p>
            <a:pPr lvl="2">
              <a:lnSpc>
                <a:spcPct val="80000"/>
              </a:lnSpc>
              <a:defRPr/>
            </a:pPr>
            <a:r>
              <a:rPr altLang="pt-BR" sz="3200" dirty="0"/>
              <a:t>Capitalismo associado</a:t>
            </a:r>
            <a:r>
              <a:rPr altLang="pt-BR" sz="3200" u="sng" dirty="0"/>
              <a:t> 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JK e Plano Metas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Crise</a:t>
            </a:r>
          </a:p>
          <a:p>
            <a:pPr lvl="3">
              <a:lnSpc>
                <a:spcPct val="80000"/>
              </a:lnSpc>
              <a:defRPr/>
            </a:pPr>
            <a:r>
              <a:rPr altLang="pt-BR" sz="2800" dirty="0"/>
              <a:t>Retomada </a:t>
            </a:r>
            <a:r>
              <a:rPr altLang="pt-BR" sz="2800" dirty="0" smtClean="0"/>
              <a:t>Milagre</a:t>
            </a:r>
          </a:p>
          <a:p>
            <a:pPr lvl="3">
              <a:lnSpc>
                <a:spcPct val="80000"/>
              </a:lnSpc>
              <a:defRPr/>
            </a:pPr>
            <a:r>
              <a:rPr lang="pt-BR" altLang="pt-BR" sz="2800" dirty="0" smtClean="0"/>
              <a:t>IIPND</a:t>
            </a:r>
            <a:endParaRPr altLang="pt-BR" sz="2800" dirty="0"/>
          </a:p>
          <a:p>
            <a:pPr lvl="1">
              <a:buFont typeface="Wingdings" panose="05000000000000000000" pitchFamily="2" charset="2"/>
              <a:buNone/>
              <a:defRPr/>
            </a:pPr>
            <a:endParaRPr alt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758" y="3200603"/>
            <a:ext cx="2822693" cy="269466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043" name="Group 83"/>
          <p:cNvGraphicFramePr>
            <a:graphicFrameLocks noGrp="1"/>
          </p:cNvGraphicFramePr>
          <p:nvPr/>
        </p:nvGraphicFramePr>
        <p:xfrm>
          <a:off x="1524000" y="692150"/>
          <a:ext cx="9144000" cy="5400677"/>
        </p:xfrm>
        <a:graphic>
          <a:graphicData uri="http://schemas.openxmlformats.org/drawingml/2006/table">
            <a:tbl>
              <a:tblPr/>
              <a:tblGrid>
                <a:gridCol w="10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7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78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757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ALGUNS DADOS MACROECONÔMICOS BÁSICOS: 1947-1980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294">
                <a:tc gridSpan="10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Taxa Média de Crescimento</a:t>
                      </a: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60"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Período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PIB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Indústria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BCND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BK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BI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Investimentos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9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Governo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Ind.Transf.</a:t>
                      </a:r>
                      <a:endParaRPr kumimoji="0" lang="pt-BR" altLang="pt-BR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1947/55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---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1955/62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9,8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6,6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1962/67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-2,6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5,9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-3,5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1967/73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11,2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12,7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23,6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18,1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13,5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14,1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26,5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1973/80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7,6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9,3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7,4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7,3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0,2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kumimoji="0" lang="pt-BR" altLang="pt-BR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5271">
                <a:tc gridSpan="3"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  <a:cs typeface="Arial" panose="020B0604020202020204" pitchFamily="34" charset="0"/>
                        </a:rPr>
                        <a:t>Fonte: Serra (1981)</a:t>
                      </a:r>
                      <a:endParaRPr kumimoji="0" lang="pt-BR" altLang="pt-BR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5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1pPr>
                      <a:lvl2pPr marL="742950" indent="-285750" eaLnBrk="0" hangingPunct="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Tw Cen MT" panose="020B0602020104020603" pitchFamily="34" charset="0"/>
                        <a:buNone/>
                        <a:tabLst/>
                      </a:pPr>
                      <a:endParaRPr kumimoji="0" lang="pt-BR" altLang="pt-BR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T="42117" marB="42117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524000" y="3868738"/>
            <a:ext cx="8886825" cy="436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4.bp.blogspot.com/_LHpBHKSzgo0/TI1V2sdqF9I/AAAAAAAAFi4/3I7envu_gzA/s400/foto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4221163"/>
            <a:ext cx="35623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 explicativo retangular 4"/>
          <p:cNvSpPr/>
          <p:nvPr/>
        </p:nvSpPr>
        <p:spPr>
          <a:xfrm>
            <a:off x="122238" y="476250"/>
            <a:ext cx="9909175" cy="3600450"/>
          </a:xfrm>
          <a:prstGeom prst="wedgeRectCallout">
            <a:avLst>
              <a:gd name="adj1" fmla="val 33332"/>
              <a:gd name="adj2" fmla="val 871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200" b="1" dirty="0"/>
              <a:t>O processo de substituição de importações pode ser entendido como um processo  de desenvolvimento “parcial” e “fechado” que, respondendo às restrições do comércio exterior, procurou repetir aceleradamente, e em condições históricas distintas, a experiência de industrialização dos países desenvolvidos </a:t>
            </a:r>
          </a:p>
        </p:txBody>
      </p:sp>
      <p:pic>
        <p:nvPicPr>
          <p:cNvPr id="31748" name="Picture 4" descr="http://img.ibiubi.com.br/produtos/8/6/1/2/8/4/0/1/img/01_economia-capitalismo-financeiro-maria-conceicao-tava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4481513"/>
            <a:ext cx="23050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400" dirty="0" smtClean="0"/>
              <a:t>Substituição de Importações 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900" y="1600200"/>
            <a:ext cx="7966911" cy="4572000"/>
          </a:xfrm>
        </p:spPr>
        <p:txBody>
          <a:bodyPr>
            <a:normAutofit lnSpcReduction="10000"/>
          </a:bodyPr>
          <a:lstStyle/>
          <a:p>
            <a:r>
              <a:rPr lang="pt-BR" sz="4000" dirty="0" smtClean="0"/>
              <a:t>Responde a estrangulamentos externos </a:t>
            </a:r>
          </a:p>
          <a:p>
            <a:r>
              <a:rPr lang="pt-BR" sz="4000" dirty="0" smtClean="0"/>
              <a:t>Fechado </a:t>
            </a:r>
          </a:p>
          <a:p>
            <a:pPr lvl="1"/>
            <a:r>
              <a:rPr lang="pt-BR" sz="3200" dirty="0"/>
              <a:t>V</a:t>
            </a:r>
            <a:r>
              <a:rPr lang="pt-BR" sz="3200" dirty="0" smtClean="0"/>
              <a:t>oltado para o mercado interno </a:t>
            </a:r>
          </a:p>
          <a:p>
            <a:pPr lvl="1"/>
            <a:r>
              <a:rPr lang="pt-BR" sz="3200" dirty="0" smtClean="0"/>
              <a:t>Protegido</a:t>
            </a:r>
          </a:p>
          <a:p>
            <a:r>
              <a:rPr lang="pt-BR" sz="4000" dirty="0" smtClean="0"/>
              <a:t>Parcial </a:t>
            </a:r>
          </a:p>
          <a:p>
            <a:pPr lvl="1"/>
            <a:r>
              <a:rPr lang="pt-BR" sz="3200" dirty="0" smtClean="0"/>
              <a:t>Por fases ou rodadas</a:t>
            </a:r>
          </a:p>
          <a:p>
            <a:pPr lvl="1"/>
            <a:r>
              <a:rPr lang="pt-BR" sz="3200" dirty="0" smtClean="0"/>
              <a:t>Com estrangulamentos internos  </a:t>
            </a:r>
          </a:p>
          <a:p>
            <a:pPr lvl="1"/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915400" y="1407694"/>
            <a:ext cx="2899612" cy="526297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Novamente – tipo (modelo)  de industrialização criticado 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Problemas com competição , inovação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Blocos de investimento – excesso de oferta</a:t>
            </a:r>
          </a:p>
          <a:p>
            <a:pPr marL="285750" indent="-285750">
              <a:buFontTx/>
              <a:buChar char="-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Problemas de falta de oferta e questões de inflação</a:t>
            </a:r>
            <a:endParaRPr lang="pt-B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98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3" y="55307"/>
            <a:ext cx="12094205" cy="6802990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7138219" y="1081548"/>
            <a:ext cx="39330" cy="4630994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4424516" y="1081548"/>
            <a:ext cx="39329" cy="4630994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8991601" y="1081548"/>
            <a:ext cx="68826" cy="46309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320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336" y="182562"/>
            <a:ext cx="10657864" cy="6806817"/>
          </a:xfrm>
          <a:prstGeom prst="rect">
            <a:avLst/>
          </a:prstGeom>
        </p:spPr>
      </p:pic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182563"/>
            <a:ext cx="10345737" cy="667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>
            <a:off x="6499225" y="657225"/>
            <a:ext cx="23813" cy="512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9267825" y="657225"/>
            <a:ext cx="0" cy="5124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5314950" y="781050"/>
            <a:ext cx="14288" cy="5000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246313" y="1562100"/>
            <a:ext cx="207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Y/N = (Y/L). (L/N)</a:t>
            </a:r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2462213" y="1857375"/>
            <a:ext cx="282575" cy="350838"/>
          </a:xfrm>
          <a:prstGeom prst="straightConnector1">
            <a:avLst/>
          </a:prstGeom>
          <a:ln>
            <a:solidFill>
              <a:srgbClr val="0070C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2773363" y="1857375"/>
            <a:ext cx="363537" cy="6635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V="1">
            <a:off x="2082800" y="4699000"/>
            <a:ext cx="4416425" cy="412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3273425" y="4516438"/>
            <a:ext cx="0" cy="3270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601913" y="4519613"/>
            <a:ext cx="77946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FF0000"/>
                </a:solidFill>
                <a:latin typeface="Arial" panose="020B0604020202020204" pitchFamily="34" charset="0"/>
              </a:rPr>
              <a:t>Y/N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25" name="Conector de Seta Reta 24"/>
          <p:cNvCxnSpPr/>
          <p:nvPr/>
        </p:nvCxnSpPr>
        <p:spPr>
          <a:xfrm flipV="1">
            <a:off x="3273425" y="4516438"/>
            <a:ext cx="0" cy="3270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6527800" y="5049838"/>
            <a:ext cx="2713038" cy="2857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7369967" y="4833105"/>
            <a:ext cx="1612901" cy="677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FF0000"/>
                </a:solidFill>
                <a:latin typeface="Arial" panose="020B0604020202020204" pitchFamily="34" charset="0"/>
              </a:rPr>
              <a:t>Y/N </a:t>
            </a:r>
            <a:r>
              <a:rPr lang="pt-BR" altLang="pt-BR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estab</a:t>
            </a:r>
            <a:endParaRPr lang="pt-BR" altLang="pt-BR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Gde</a:t>
            </a:r>
            <a:r>
              <a:rPr lang="pt-BR" altLang="pt-BR" sz="1800" dirty="0" smtClean="0">
                <a:solidFill>
                  <a:srgbClr val="FF0000"/>
                </a:solidFill>
                <a:latin typeface="Arial" panose="020B0604020202020204" pitchFamily="34" charset="0"/>
              </a:rPr>
              <a:t> variação </a:t>
            </a:r>
            <a:endParaRPr lang="pt-BR" altLang="pt-BR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cxnSp>
        <p:nvCxnSpPr>
          <p:cNvPr id="36" name="Conector de Seta Reta 35"/>
          <p:cNvCxnSpPr/>
          <p:nvPr/>
        </p:nvCxnSpPr>
        <p:spPr>
          <a:xfrm>
            <a:off x="9267825" y="4516438"/>
            <a:ext cx="1933575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/>
          <p:cNvSpPr txBox="1">
            <a:spLocks noChangeArrowheads="1"/>
          </p:cNvSpPr>
          <p:nvPr/>
        </p:nvSpPr>
        <p:spPr bwMode="auto">
          <a:xfrm>
            <a:off x="10013950" y="4333875"/>
            <a:ext cx="779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FF0000"/>
                </a:solidFill>
                <a:latin typeface="Arial" panose="020B0604020202020204" pitchFamily="34" charset="0"/>
              </a:rPr>
              <a:t>Y/N</a:t>
            </a:r>
            <a:r>
              <a:rPr lang="pt-BR" altLang="pt-BR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39" name="Conector de Seta Reta 38"/>
          <p:cNvCxnSpPr/>
          <p:nvPr/>
        </p:nvCxnSpPr>
        <p:spPr>
          <a:xfrm flipV="1">
            <a:off x="10607675" y="4375150"/>
            <a:ext cx="0" cy="2825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 flipV="1">
            <a:off x="4090737" y="781050"/>
            <a:ext cx="17713" cy="50006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flipV="1">
            <a:off x="1971675" y="3979863"/>
            <a:ext cx="3357563" cy="30162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/>
          <p:cNvSpPr txBox="1">
            <a:spLocks noChangeArrowheads="1"/>
          </p:cNvSpPr>
          <p:nvPr/>
        </p:nvSpPr>
        <p:spPr bwMode="auto">
          <a:xfrm>
            <a:off x="2744788" y="3702050"/>
            <a:ext cx="1157287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  <a:r>
              <a:rPr lang="pt-BR" altLang="pt-BR" b="1" dirty="0" err="1">
                <a:solidFill>
                  <a:srgbClr val="0070C0"/>
                </a:solidFill>
                <a:latin typeface="Arial" panose="020B0604020202020204" pitchFamily="34" charset="0"/>
              </a:rPr>
              <a:t>cte</a:t>
            </a:r>
            <a:endParaRPr lang="pt-BR" altLang="pt-BR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70C0"/>
                </a:solidFill>
                <a:latin typeface="Arial" panose="020B0604020202020204" pitchFamily="34" charset="0"/>
              </a:rPr>
              <a:t>Y/L </a:t>
            </a:r>
            <a:r>
              <a:rPr lang="pt-BR" altLang="pt-B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47" name="Conector de Seta Reta 46"/>
          <p:cNvCxnSpPr/>
          <p:nvPr/>
        </p:nvCxnSpPr>
        <p:spPr>
          <a:xfrm flipV="1">
            <a:off x="3425825" y="4051300"/>
            <a:ext cx="6350" cy="31273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>
            <a:off x="6523038" y="4156075"/>
            <a:ext cx="1757362" cy="9525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/>
          <p:cNvSpPr txBox="1">
            <a:spLocks noChangeArrowheads="1"/>
          </p:cNvSpPr>
          <p:nvPr/>
        </p:nvSpPr>
        <p:spPr bwMode="auto">
          <a:xfrm>
            <a:off x="7200900" y="3871913"/>
            <a:ext cx="882650" cy="70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0070C0"/>
                </a:solidFill>
                <a:latin typeface="Arial" panose="020B0604020202020204" pitchFamily="34" charset="0"/>
              </a:rPr>
              <a:t>Y/L </a:t>
            </a:r>
            <a:r>
              <a:rPr lang="pt-BR" altLang="pt-BR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53" name="Conector de Seta Reta 52"/>
          <p:cNvCxnSpPr/>
          <p:nvPr/>
        </p:nvCxnSpPr>
        <p:spPr>
          <a:xfrm flipV="1">
            <a:off x="7821613" y="3851275"/>
            <a:ext cx="6350" cy="3127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flipH="1">
            <a:off x="7821613" y="4241800"/>
            <a:ext cx="6350" cy="2746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8280400" y="641350"/>
            <a:ext cx="0" cy="5124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9925050" y="666750"/>
            <a:ext cx="0" cy="512445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17" name="Conector de Seta Reta 17416"/>
          <p:cNvCxnSpPr/>
          <p:nvPr/>
        </p:nvCxnSpPr>
        <p:spPr>
          <a:xfrm>
            <a:off x="9925050" y="5091113"/>
            <a:ext cx="1276350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>
            <a:spLocks noChangeArrowheads="1"/>
          </p:cNvSpPr>
          <p:nvPr/>
        </p:nvSpPr>
        <p:spPr bwMode="auto">
          <a:xfrm>
            <a:off x="10042525" y="4883150"/>
            <a:ext cx="7794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70C0"/>
                </a:solidFill>
                <a:latin typeface="Arial" panose="020B0604020202020204" pitchFamily="34" charset="0"/>
              </a:rPr>
              <a:t>Y/L</a:t>
            </a:r>
            <a:r>
              <a:rPr lang="pt-BR" altLang="pt-BR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cxnSp>
        <p:nvCxnSpPr>
          <p:cNvPr id="77" name="Conector de Seta Reta 76"/>
          <p:cNvCxnSpPr/>
          <p:nvPr/>
        </p:nvCxnSpPr>
        <p:spPr>
          <a:xfrm flipV="1">
            <a:off x="10548938" y="4949825"/>
            <a:ext cx="0" cy="28257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de Seta Reta 4"/>
          <p:cNvCxnSpPr/>
          <p:nvPr/>
        </p:nvCxnSpPr>
        <p:spPr>
          <a:xfrm>
            <a:off x="5329238" y="1857375"/>
            <a:ext cx="5757862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ixaDeTexto 36"/>
          <p:cNvSpPr txBox="1">
            <a:spLocks noChangeArrowheads="1"/>
          </p:cNvSpPr>
          <p:nvPr/>
        </p:nvSpPr>
        <p:spPr bwMode="auto">
          <a:xfrm>
            <a:off x="6948489" y="1051719"/>
            <a:ext cx="115728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L/N </a:t>
            </a:r>
            <a:endParaRPr lang="pt-BR" altLang="pt-BR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cxnSp>
        <p:nvCxnSpPr>
          <p:cNvPr id="40" name="Conector de Seta Reta 39"/>
          <p:cNvCxnSpPr/>
          <p:nvPr/>
        </p:nvCxnSpPr>
        <p:spPr>
          <a:xfrm flipV="1">
            <a:off x="7596187" y="1036637"/>
            <a:ext cx="6350" cy="31273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ve Esquerda 11"/>
          <p:cNvSpPr/>
          <p:nvPr/>
        </p:nvSpPr>
        <p:spPr>
          <a:xfrm>
            <a:off x="7708902" y="499242"/>
            <a:ext cx="267308" cy="1431158"/>
          </a:xfrm>
          <a:prstGeom prst="leftBrace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981157" y="499242"/>
            <a:ext cx="41790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0070C0"/>
                </a:solidFill>
              </a:rPr>
              <a:t>Inicio da janela demográfica associada à transição demográfica (redução da taxa de dependência) </a:t>
            </a:r>
          </a:p>
          <a:p>
            <a:r>
              <a:rPr lang="pt-BR" sz="1600" b="1" dirty="0" smtClean="0">
                <a:solidFill>
                  <a:srgbClr val="0070C0"/>
                </a:solidFill>
              </a:rPr>
              <a:t>Entrada das mulheres no mercado de trabalho </a:t>
            </a:r>
            <a:endParaRPr lang="pt-BR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31" grpId="0" animBg="1"/>
      <p:bldP spid="38" grpId="0" animBg="1"/>
      <p:bldP spid="46" grpId="0" animBg="1"/>
      <p:bldP spid="52" grpId="0" animBg="1"/>
      <p:bldP spid="76" grpId="0" animBg="1"/>
      <p:bldP spid="37" grpId="0" animBg="1"/>
      <p:bldP spid="12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38150"/>
            <a:ext cx="10756900" cy="598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5349875" y="4149725"/>
            <a:ext cx="5510213" cy="465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563" y="825500"/>
            <a:ext cx="2171700" cy="457200"/>
          </a:xfrm>
          <a:prstGeom prst="rect">
            <a:avLst/>
          </a:prstGeom>
        </p:spPr>
      </p:pic>
      <p:sp>
        <p:nvSpPr>
          <p:cNvPr id="6" name="Balão de Fala: Retângulo 3"/>
          <p:cNvSpPr/>
          <p:nvPr/>
        </p:nvSpPr>
        <p:spPr>
          <a:xfrm>
            <a:off x="2574508" y="711869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06400"/>
            <a:ext cx="11196463" cy="61341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23900"/>
            <a:ext cx="1476375" cy="620712"/>
          </a:xfrm>
          <a:prstGeom prst="rect">
            <a:avLst/>
          </a:prstGeom>
        </p:spPr>
      </p:pic>
      <p:sp>
        <p:nvSpPr>
          <p:cNvPr id="8" name="Balão de Fala: Retângulo 3"/>
          <p:cNvSpPr/>
          <p:nvPr/>
        </p:nvSpPr>
        <p:spPr>
          <a:xfrm>
            <a:off x="2309813" y="723900"/>
            <a:ext cx="2659062" cy="490061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Fase desenvolvimentista: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Importância da acumulação de capital k e da Produtividade Total de Fatores(A).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dirty="0"/>
              <a:t>Em relação a k, existe aumento do capital incorporado (investimento), mas esta importância não é tão elevada se levarmos em consideração a relação k/y  (</a:t>
            </a:r>
            <a:r>
              <a:rPr lang="pt-BR" dirty="0" err="1"/>
              <a:t>exc</a:t>
            </a:r>
            <a:r>
              <a:rPr lang="pt-BR" dirty="0"/>
              <a:t> para II PND)</a:t>
            </a:r>
          </a:p>
        </p:txBody>
      </p:sp>
      <p:sp>
        <p:nvSpPr>
          <p:cNvPr id="9" name="Retângulo 8"/>
          <p:cNvSpPr/>
          <p:nvPr/>
        </p:nvSpPr>
        <p:spPr>
          <a:xfrm>
            <a:off x="5192713" y="4149724"/>
            <a:ext cx="5856287" cy="5619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922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pt-BR" smtClean="0"/>
              <a:t>Produtividade total de fatores: o efeito da mudança estrutural</a:t>
            </a:r>
          </a:p>
        </p:txBody>
      </p:sp>
      <p:pic>
        <p:nvPicPr>
          <p:cNvPr id="41987" name="Espaço Reservado para Conteúdo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828800"/>
            <a:ext cx="6105525" cy="4551363"/>
          </a:xfrm>
        </p:spPr>
      </p:pic>
      <p:pic>
        <p:nvPicPr>
          <p:cNvPr id="41988" name="Espaço Reservado para Conteúdo 1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828800"/>
            <a:ext cx="6070600" cy="45513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pt-BR" smtClean="0"/>
              <a:t>Baixa importância do capital humano: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lvl="1" eaLnBrk="1" hangingPunct="1">
              <a:defRPr/>
            </a:pPr>
            <a:r>
              <a:rPr altLang="pt-BR" sz="1800" dirty="0"/>
              <a:t>1950</a:t>
            </a:r>
          </a:p>
          <a:p>
            <a:pPr lvl="2" eaLnBrk="1" hangingPunct="1">
              <a:defRPr/>
            </a:pPr>
            <a:r>
              <a:rPr altLang="pt-BR" sz="1600" dirty="0"/>
              <a:t>1,5 anos de escolaridade média da população com mais de 15 anos</a:t>
            </a:r>
          </a:p>
          <a:p>
            <a:pPr lvl="2" eaLnBrk="1" hangingPunct="1">
              <a:defRPr/>
            </a:pPr>
            <a:r>
              <a:rPr altLang="pt-BR" sz="1600" dirty="0"/>
              <a:t>45% taxa bruta de matricula no ensino fundamental</a:t>
            </a:r>
          </a:p>
          <a:p>
            <a:pPr lvl="1" eaLnBrk="1" hangingPunct="1">
              <a:defRPr/>
            </a:pPr>
            <a:r>
              <a:rPr altLang="pt-BR" sz="1800" dirty="0"/>
              <a:t>1980: </a:t>
            </a:r>
          </a:p>
          <a:p>
            <a:pPr lvl="2" eaLnBrk="1" hangingPunct="1">
              <a:defRPr/>
            </a:pPr>
            <a:r>
              <a:rPr altLang="pt-BR" sz="1600" dirty="0"/>
              <a:t>25,5% da população com mais de 10 anos analfabeta (1970 : 32%)</a:t>
            </a:r>
          </a:p>
          <a:p>
            <a:pPr lvl="2" eaLnBrk="1" hangingPunct="1">
              <a:defRPr/>
            </a:pPr>
            <a:r>
              <a:rPr altLang="pt-BR" sz="1600" dirty="0"/>
              <a:t>2,8 anos de escolaridade media da população com mais de 15 anos</a:t>
            </a:r>
          </a:p>
          <a:p>
            <a:pPr lvl="2" eaLnBrk="1" hangingPunct="1">
              <a:defRPr/>
            </a:pPr>
            <a:r>
              <a:rPr altLang="pt-BR" sz="1600" dirty="0"/>
              <a:t>27% desta população sem escolaridade</a:t>
            </a:r>
          </a:p>
          <a:p>
            <a:pPr lvl="2" eaLnBrk="1" hangingPunct="1">
              <a:defRPr/>
            </a:pPr>
            <a:r>
              <a:rPr altLang="pt-BR" sz="1600" dirty="0"/>
              <a:t>96% é a taxa bruta de matricula no ensino fundamental</a:t>
            </a:r>
          </a:p>
          <a:p>
            <a:pPr lvl="2" eaLnBrk="1" hangingPunct="1">
              <a:defRPr/>
            </a:pPr>
            <a:r>
              <a:rPr altLang="pt-BR" sz="1600" dirty="0"/>
              <a:t>2,8% tem ensino médio completo </a:t>
            </a:r>
          </a:p>
          <a:p>
            <a:pPr lvl="2" eaLnBrk="1" hangingPunct="1">
              <a:defRPr/>
            </a:pPr>
            <a:r>
              <a:rPr altLang="pt-BR" sz="1600" dirty="0"/>
              <a:t>34% é a taxa bruta de matricula no ensino médio</a:t>
            </a:r>
            <a:endParaRPr altLang="pt-BR" sz="1800" dirty="0"/>
          </a:p>
          <a:p>
            <a:pPr lvl="1" eaLnBrk="1" hangingPunct="1">
              <a:defRPr/>
            </a:pPr>
            <a:r>
              <a:rPr altLang="pt-BR" sz="1800" dirty="0"/>
              <a:t>Gasto publico em educação</a:t>
            </a:r>
          </a:p>
          <a:p>
            <a:pPr lvl="2" eaLnBrk="1" hangingPunct="1">
              <a:defRPr/>
            </a:pPr>
            <a:r>
              <a:rPr altLang="pt-BR" sz="1600" dirty="0"/>
              <a:t>1950: 1,4% do PIB e 1980: 2,4%</a:t>
            </a:r>
          </a:p>
          <a:p>
            <a:pPr lvl="3" eaLnBrk="1" hangingPunct="1">
              <a:defRPr/>
            </a:pPr>
            <a:r>
              <a:rPr altLang="pt-BR" sz="1600" dirty="0"/>
              <a:t>Concentração já naquela época com recursos em superior</a:t>
            </a:r>
          </a:p>
          <a:p>
            <a:pPr eaLnBrk="1" hangingPunct="1">
              <a:defRPr/>
            </a:pPr>
            <a:r>
              <a:rPr altLang="pt-BR" sz="2400" dirty="0"/>
              <a:t>Efeitos sobre distribuição:</a:t>
            </a:r>
          </a:p>
          <a:p>
            <a:pPr lvl="1" eaLnBrk="1" hangingPunct="1">
              <a:defRPr/>
            </a:pPr>
            <a:r>
              <a:rPr altLang="pt-BR" sz="1800" dirty="0"/>
              <a:t>Desigualdade de educação grande </a:t>
            </a:r>
          </a:p>
          <a:p>
            <a:pPr lvl="1" eaLnBrk="1" hangingPunct="1">
              <a:defRPr/>
            </a:pPr>
            <a:r>
              <a:rPr altLang="pt-BR" sz="1800" dirty="0"/>
              <a:t>combinada com retornos crescentemente elevados em relação a educação</a:t>
            </a:r>
          </a:p>
          <a:p>
            <a:pPr eaLnBrk="1" hangingPunct="1">
              <a:defRPr/>
            </a:pPr>
            <a:r>
              <a:rPr altLang="pt-BR" sz="2200" dirty="0"/>
              <a:t>Educação não é único elemento por </a:t>
            </a:r>
            <a:r>
              <a:rPr altLang="pt-BR" sz="2200" dirty="0" smtClean="0"/>
              <a:t>trás </a:t>
            </a:r>
            <a:r>
              <a:rPr altLang="pt-BR" sz="2200" dirty="0"/>
              <a:t>dos problemas distributivos </a:t>
            </a:r>
          </a:p>
          <a:p>
            <a:pPr eaLnBrk="1" hangingPunct="1">
              <a:defRPr/>
            </a:pPr>
            <a:endParaRPr altLang="pt-BR" sz="2400" dirty="0"/>
          </a:p>
        </p:txBody>
      </p:sp>
      <p:sp>
        <p:nvSpPr>
          <p:cNvPr id="6" name="Arco 5"/>
          <p:cNvSpPr/>
          <p:nvPr/>
        </p:nvSpPr>
        <p:spPr>
          <a:xfrm>
            <a:off x="7343775" y="1946275"/>
            <a:ext cx="1447800" cy="1096963"/>
          </a:xfrm>
          <a:prstGeom prst="arc">
            <a:avLst>
              <a:gd name="adj1" fmla="val 16207104"/>
              <a:gd name="adj2" fmla="val 531589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3013" name="CaixaDeTexto 6"/>
          <p:cNvSpPr txBox="1">
            <a:spLocks noChangeArrowheads="1"/>
          </p:cNvSpPr>
          <p:nvPr/>
        </p:nvSpPr>
        <p:spPr bwMode="auto">
          <a:xfrm>
            <a:off x="8791575" y="2171700"/>
            <a:ext cx="281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Em 30 anos melhora é de menos de 1, 3 anos </a:t>
            </a:r>
          </a:p>
        </p:txBody>
      </p:sp>
      <p:cxnSp>
        <p:nvCxnSpPr>
          <p:cNvPr id="9" name="Conector de Seta Reta 8"/>
          <p:cNvCxnSpPr/>
          <p:nvPr/>
        </p:nvCxnSpPr>
        <p:spPr>
          <a:xfrm>
            <a:off x="8680450" y="2489200"/>
            <a:ext cx="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10086975" y="2817813"/>
            <a:ext cx="14288" cy="36195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6" name="CaixaDeTexto 11"/>
          <p:cNvSpPr txBox="1">
            <a:spLocks noChangeArrowheads="1"/>
          </p:cNvSpPr>
          <p:nvPr/>
        </p:nvSpPr>
        <p:spPr bwMode="auto">
          <a:xfrm>
            <a:off x="9158288" y="3168650"/>
            <a:ext cx="2447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Euphemia"/>
              </a:defRPr>
            </a:lvl1pPr>
            <a:lvl2pPr marL="742950" indent="-28575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Euphemia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Euphemia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>Basicamente no ensino fundamental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Número de Slide 5"/>
          <p:cNvSpPr txBox="1">
            <a:spLocks noGrp="1"/>
          </p:cNvSpPr>
          <p:nvPr/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defTabSz="457200">
              <a:defRPr/>
            </a:pPr>
            <a:fld id="{E0012FA6-B770-405B-8BC3-F61F8945B565}" type="slidenum">
              <a:rPr lang="pt-BR" sz="1400" b="1">
                <a:solidFill>
                  <a:srgbClr val="FFFFFF"/>
                </a:solidFill>
                <a:latin typeface="+mn-lt"/>
                <a:cs typeface="Arial" charset="0"/>
              </a:rPr>
              <a:pPr algn="ctr" defTabSz="457200">
                <a:defRPr/>
              </a:pPr>
              <a:t>35</a:t>
            </a:fld>
            <a:endParaRPr lang="pt-BR" sz="1400" b="1">
              <a:solidFill>
                <a:srgbClr val="FFFFFF"/>
              </a:solidFill>
              <a:latin typeface="+mn-lt"/>
              <a:cs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115888"/>
            <a:ext cx="10972800" cy="1139825"/>
          </a:xfrm>
        </p:spPr>
        <p:txBody>
          <a:bodyPr lIns="91440" rIns="91440" anchor="ctr"/>
          <a:lstStyle/>
          <a:p>
            <a:pPr algn="ctr" eaLnBrk="1" hangingPunct="1"/>
            <a:r>
              <a:rPr altLang="pt-BR" sz="2400" b="1" smtClean="0">
                <a:solidFill>
                  <a:srgbClr val="000099"/>
                </a:solidFill>
              </a:rPr>
              <a:t>DISTRIBUIÇÃO DE RENDA NO BRASIL: 1960 E 1970</a:t>
            </a:r>
          </a:p>
        </p:txBody>
      </p:sp>
      <p:graphicFrame>
        <p:nvGraphicFramePr>
          <p:cNvPr id="137286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247091"/>
              </p:ext>
            </p:extLst>
          </p:nvPr>
        </p:nvGraphicFramePr>
        <p:xfrm>
          <a:off x="334963" y="1371600"/>
          <a:ext cx="11439525" cy="5241926"/>
        </p:xfrm>
        <a:graphic>
          <a:graphicData uri="http://schemas.openxmlformats.org/drawingml/2006/table">
            <a:tbl>
              <a:tblPr/>
              <a:tblGrid>
                <a:gridCol w="2179637">
                  <a:extLst>
                    <a:ext uri="{9D8B030D-6E8A-4147-A177-3AD203B41FA5}">
                      <a16:colId xmlns:a16="http://schemas.microsoft.com/office/drawing/2014/main" val="3216662107"/>
                    </a:ext>
                  </a:extLst>
                </a:gridCol>
                <a:gridCol w="2166938">
                  <a:extLst>
                    <a:ext uri="{9D8B030D-6E8A-4147-A177-3AD203B41FA5}">
                      <a16:colId xmlns:a16="http://schemas.microsoft.com/office/drawing/2014/main" val="1273007870"/>
                    </a:ext>
                  </a:extLst>
                </a:gridCol>
                <a:gridCol w="2660650">
                  <a:extLst>
                    <a:ext uri="{9D8B030D-6E8A-4147-A177-3AD203B41FA5}">
                      <a16:colId xmlns:a16="http://schemas.microsoft.com/office/drawing/2014/main" val="4039544451"/>
                    </a:ext>
                  </a:extLst>
                </a:gridCol>
                <a:gridCol w="4432300">
                  <a:extLst>
                    <a:ext uri="{9D8B030D-6E8A-4147-A177-3AD203B41FA5}">
                      <a16:colId xmlns:a16="http://schemas.microsoft.com/office/drawing/2014/main" val="377339920"/>
                    </a:ext>
                  </a:extLst>
                </a:gridCol>
              </a:tblGrid>
              <a:tr h="482533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PERCENTIL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DA RENDA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CRESC. REAL ENTRE 1960 E 1970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530407"/>
                  </a:ext>
                </a:extLst>
              </a:tr>
              <a:tr h="4841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377139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36,89%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6693900"/>
                  </a:ext>
                </a:extLst>
              </a:tr>
              <a:tr h="4841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40 -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11,57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606350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7,74%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747435"/>
                  </a:ext>
                </a:extLst>
              </a:tr>
              <a:tr h="48570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+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74,62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79,19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46,23%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196724"/>
                  </a:ext>
                </a:extLst>
              </a:tr>
              <a:tr h="2011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5031680"/>
                  </a:ext>
                </a:extLst>
              </a:tr>
              <a:tr h="48888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10 -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28,00%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590808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+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39,66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47,79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66,87%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2747112"/>
                  </a:ext>
                </a:extLst>
              </a:tr>
              <a:tr h="20115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8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4649515"/>
                  </a:ext>
                </a:extLst>
              </a:tr>
              <a:tr h="48412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GINI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0,4999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0,5484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100" b="0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3025090"/>
                  </a:ext>
                </a:extLst>
              </a:tr>
              <a:tr h="4825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0,378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pt-BR" altLang="pt-BR" sz="21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0,359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8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Euphemia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Euphemia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6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Euphemi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pt-BR" altLang="pt-BR" sz="21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2526261"/>
                  </a:ext>
                </a:extLst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4687614" y="1334814"/>
            <a:ext cx="7086874" cy="52787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8912772" y="409903"/>
            <a:ext cx="1166649" cy="59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713" y="0"/>
            <a:ext cx="8980487" cy="1143000"/>
          </a:xfrm>
        </p:spPr>
        <p:txBody>
          <a:bodyPr/>
          <a:lstStyle/>
          <a:p>
            <a:r>
              <a:rPr altLang="pt-BR" b="1" smtClean="0"/>
              <a:t>“Aumento” do grau de concentração de renda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7488" y="1484313"/>
            <a:ext cx="11147425" cy="5184775"/>
          </a:xfrm>
        </p:spPr>
        <p:txBody>
          <a:bodyPr>
            <a:normAutofit fontScale="92500" lnSpcReduction="20000"/>
          </a:bodyPr>
          <a:lstStyle/>
          <a:p>
            <a:pPr marL="1035050" lvl="1" indent="-577850" algn="just">
              <a:spcAft>
                <a:spcPts val="300"/>
              </a:spcAft>
              <a:buSzPct val="104000"/>
              <a:buFont typeface="Wingdings" panose="05000000000000000000" pitchFamily="2" charset="2"/>
              <a:buAutoNum type="romanLcPeriod"/>
              <a:defRPr/>
            </a:pP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desequilíbrio no mercado de trabalho: excesso de oferta para mão de obra pouco qualificada e baixos salários, o inverso ocorre no mercado de mão de obra qualificada </a:t>
            </a:r>
          </a:p>
          <a:p>
            <a:pPr lvl="3" algn="just">
              <a:spcAft>
                <a:spcPts val="300"/>
              </a:spcAft>
              <a:buSzPct val="104000"/>
              <a:defRPr/>
            </a:pPr>
            <a:r>
              <a:rPr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Elevados retornos da educação e desigualdade de níveis educacionais</a:t>
            </a:r>
          </a:p>
          <a:p>
            <a:pPr marL="1035050" lvl="1" indent="-577850" algn="just">
              <a:spcAft>
                <a:spcPts val="300"/>
              </a:spcAft>
              <a:buSzPct val="104000"/>
              <a:buFont typeface="Wingdings" panose="05000000000000000000" pitchFamily="2" charset="2"/>
              <a:buAutoNum type="romanLcPeriod"/>
              <a:defRPr/>
            </a:pP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protecionismo e a concentração industrial permitiam preços elevados e altas margens de lucro para as indústrias.</a:t>
            </a:r>
          </a:p>
          <a:p>
            <a:pPr lvl="3" algn="just">
              <a:spcAft>
                <a:spcPts val="300"/>
              </a:spcAft>
              <a:buSzPct val="104000"/>
              <a:defRPr/>
            </a:pPr>
            <a:r>
              <a:rPr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Repasse dos ganhos de produtividade para preços extremamente limitados </a:t>
            </a:r>
          </a:p>
          <a:p>
            <a:pPr lvl="3" algn="just">
              <a:spcAft>
                <a:spcPts val="300"/>
              </a:spcAft>
              <a:buSzPct val="104000"/>
              <a:defRPr/>
            </a:pPr>
            <a:r>
              <a:rPr altLang="pt-BR" sz="3000" dirty="0">
                <a:latin typeface="Arial" panose="020B0604020202020204" pitchFamily="34" charset="0"/>
                <a:cs typeface="Arial" panose="020B0604020202020204" pitchFamily="34" charset="0"/>
              </a:rPr>
              <a:t>Problemas com preços relativos e inflação</a:t>
            </a:r>
          </a:p>
          <a:p>
            <a:pPr marL="457200" lvl="1" indent="0" algn="just">
              <a:spcAft>
                <a:spcPts val="300"/>
              </a:spcAft>
              <a:buSzPct val="104000"/>
              <a:buFont typeface="Wingdings" panose="05000000000000000000" pitchFamily="2" charset="2"/>
              <a:buNone/>
              <a:defRPr/>
            </a:pP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. Vantagens e incentivos proporcionam crescimento mas são 	retidos junto a poucos que lutam para manter suas 	vantagens  – “</a:t>
            </a: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rent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pt-BR" sz="32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alt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-297"/>
            <a:ext cx="12199153" cy="685859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55600"/>
            <a:ext cx="104394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8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7" y="-297"/>
            <a:ext cx="12199153" cy="6858594"/>
          </a:xfrm>
          <a:prstGeom prst="rect">
            <a:avLst/>
          </a:prstGeom>
        </p:spPr>
      </p:pic>
      <p:cxnSp>
        <p:nvCxnSpPr>
          <p:cNvPr id="4" name="Conector reto 3"/>
          <p:cNvCxnSpPr/>
          <p:nvPr/>
        </p:nvCxnSpPr>
        <p:spPr>
          <a:xfrm>
            <a:off x="7952867" y="794084"/>
            <a:ext cx="1" cy="5209674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11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C2841C8-7E53-4E43-8FDA-C2B12D766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9" y="420414"/>
            <a:ext cx="10594426" cy="6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63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9" y="69813"/>
            <a:ext cx="11796782" cy="67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91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600530"/>
              </p:ext>
            </p:extLst>
          </p:nvPr>
        </p:nvGraphicFramePr>
        <p:xfrm>
          <a:off x="662152" y="231228"/>
          <a:ext cx="10699531" cy="6421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692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330200"/>
            <a:ext cx="10439400" cy="64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48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536028"/>
            <a:ext cx="11109435" cy="610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713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075543"/>
              </p:ext>
            </p:extLst>
          </p:nvPr>
        </p:nvGraphicFramePr>
        <p:xfrm>
          <a:off x="0" y="749300"/>
          <a:ext cx="121920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Documento" r:id="rId3" imgW="5602224" imgH="2279904" progId="Word.Document.8">
                  <p:embed/>
                </p:oleObj>
              </mc:Choice>
              <mc:Fallback>
                <p:oleObj name="Documento" r:id="rId3" imgW="5602224" imgH="2279904" progId="Word.Document.8">
                  <p:embed/>
                  <p:pic>
                    <p:nvPicPr>
                      <p:cNvPr id="358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49300"/>
                        <a:ext cx="12192000" cy="5524500"/>
                      </a:xfrm>
                      <a:prstGeom prst="rect">
                        <a:avLst/>
                      </a:prstGeom>
                      <a:solidFill>
                        <a:schemeClr val="folHlink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910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4000" smtClean="0"/>
              <a:t>Período de 1930 - 1960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1813" y="1628775"/>
            <a:ext cx="9678987" cy="4467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4000" dirty="0" smtClean="0"/>
              <a:t>Transformação estrutural da sociedade brasileira</a:t>
            </a:r>
          </a:p>
          <a:p>
            <a:pPr lvl="1"/>
            <a:r>
              <a:rPr altLang="pt-BR" sz="3600" dirty="0" smtClean="0"/>
              <a:t>Crescimento econômico com:</a:t>
            </a:r>
          </a:p>
          <a:p>
            <a:pPr lvl="3"/>
            <a:r>
              <a:rPr altLang="pt-BR" sz="3000" dirty="0" smtClean="0"/>
              <a:t>População fechada e transição demográfica</a:t>
            </a:r>
          </a:p>
          <a:p>
            <a:pPr lvl="3"/>
            <a:r>
              <a:rPr lang="pt-BR" altLang="pt-BR" sz="3000" dirty="0" smtClean="0"/>
              <a:t>Urbanização</a:t>
            </a:r>
          </a:p>
          <a:p>
            <a:pPr lvl="3"/>
            <a:r>
              <a:rPr lang="pt-BR" altLang="pt-BR" sz="3000" dirty="0" smtClean="0"/>
              <a:t>Industrialização,</a:t>
            </a:r>
          </a:p>
          <a:p>
            <a:pPr lvl="3"/>
            <a:endParaRPr altLang="pt-BR" sz="3000" dirty="0" smtClean="0"/>
          </a:p>
          <a:p>
            <a:pPr lvl="1">
              <a:buFont typeface="Wingdings" panose="05000000000000000000" pitchFamily="2" charset="2"/>
              <a:buNone/>
            </a:pPr>
            <a:endParaRPr altLang="pt-BR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População aberta x fechada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287" y="1595085"/>
            <a:ext cx="914479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5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População: urbanização e transição demográfica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74" y="1494503"/>
            <a:ext cx="10687664" cy="529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58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altLang="pt-BR" sz="4000" smtClean="0"/>
              <a:t>Período de 1930 - 1960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1813" y="1628775"/>
            <a:ext cx="9678987" cy="4467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altLang="pt-BR" sz="4000" smtClean="0"/>
              <a:t>Transformação estrutural da sociedade brasileira</a:t>
            </a:r>
          </a:p>
          <a:p>
            <a:pPr lvl="1"/>
            <a:r>
              <a:rPr altLang="pt-BR" sz="3600" smtClean="0"/>
              <a:t>Crescimento econômico com:</a:t>
            </a:r>
          </a:p>
          <a:p>
            <a:pPr lvl="2"/>
            <a:r>
              <a:rPr altLang="pt-BR" sz="3000" smtClean="0"/>
              <a:t>Urbanização</a:t>
            </a:r>
          </a:p>
          <a:p>
            <a:pPr lvl="3"/>
            <a:r>
              <a:rPr altLang="pt-BR" sz="3000" smtClean="0"/>
              <a:t>População fechada e transição demográfica</a:t>
            </a:r>
          </a:p>
          <a:p>
            <a:pPr lvl="2"/>
            <a:r>
              <a:rPr altLang="pt-BR" sz="3000" smtClean="0"/>
              <a:t>Industrialização </a:t>
            </a:r>
          </a:p>
          <a:p>
            <a:pPr lvl="1">
              <a:buFont typeface="Wingdings" panose="05000000000000000000" pitchFamily="2" charset="2"/>
              <a:buNone/>
            </a:pPr>
            <a:endParaRPr altLang="pt-BR" sz="32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eratura acadê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1905</TotalTime>
  <Words>1346</Words>
  <Application>Microsoft Office PowerPoint</Application>
  <PresentationFormat>Widescreen</PresentationFormat>
  <Paragraphs>301</Paragraphs>
  <Slides>44</Slides>
  <Notes>5</Notes>
  <HiddenSlides>7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Euphemia</vt:lpstr>
      <vt:lpstr>Plantagenet Cherokee</vt:lpstr>
      <vt:lpstr>Tw Cen MT</vt:lpstr>
      <vt:lpstr>Wingdings</vt:lpstr>
      <vt:lpstr>Literatura acadêmica 16x9</vt:lpstr>
      <vt:lpstr>Documento</vt:lpstr>
      <vt:lpstr>Aula 02.  Desenvolvimentismo e industrialização</vt:lpstr>
      <vt:lpstr>Apresentação do PowerPoint</vt:lpstr>
      <vt:lpstr>Apresentação do PowerPoint</vt:lpstr>
      <vt:lpstr>Apresentação do PowerPoint</vt:lpstr>
      <vt:lpstr>Apresentação do PowerPoint</vt:lpstr>
      <vt:lpstr>Período de 1930 - 1960</vt:lpstr>
      <vt:lpstr>População aberta x fechada</vt:lpstr>
      <vt:lpstr>População: urbanização e transição demográfica</vt:lpstr>
      <vt:lpstr>Período de 1930 - 1960</vt:lpstr>
      <vt:lpstr>Vargas dá inicio a alterações importantes que ocorrem no período 30-60</vt:lpstr>
      <vt:lpstr>Apresentação do PowerPoint</vt:lpstr>
      <vt:lpstr>Apresentação do PowerPoint</vt:lpstr>
      <vt:lpstr>Vargas dá inicio a alterações importantes que ocorrem no período 30-60</vt:lpstr>
      <vt:lpstr>Apresentação do PowerPoint</vt:lpstr>
      <vt:lpstr>Vargas dá inicio a alterações importantes que ocorrem no período 30-60</vt:lpstr>
      <vt:lpstr>Desenvolvimentismo:  definição do conceito</vt:lpstr>
      <vt:lpstr>Dependendo do “historiador das ideias econômicas” pode haver alguma variação no conceito de desenvolvimentismo </vt:lpstr>
      <vt:lpstr>Origem do desevolvimentismo – Pedro Fonseca</vt:lpstr>
      <vt:lpstr>Desenvolvimentismo: correntes e oposições</vt:lpstr>
      <vt:lpstr>Apresentação do PowerPoint</vt:lpstr>
      <vt:lpstr>Apresentação do PowerPoint</vt:lpstr>
      <vt:lpstr>Apresentação do PowerPoint</vt:lpstr>
      <vt:lpstr>Apresentação do PowerPoint</vt:lpstr>
      <vt:lpstr>Desenvolvimentismo: correntes e oposições</vt:lpstr>
      <vt:lpstr>O Estado Desenvolvimentista</vt:lpstr>
      <vt:lpstr>Período de 1930 – 1960: Industrialização</vt:lpstr>
      <vt:lpstr>Apresentação do PowerPoint</vt:lpstr>
      <vt:lpstr>Apresentação do PowerPoint</vt:lpstr>
      <vt:lpstr>Substituição de Importações </vt:lpstr>
      <vt:lpstr>Apresentação do PowerPoint</vt:lpstr>
      <vt:lpstr>Apresentação do PowerPoint</vt:lpstr>
      <vt:lpstr>Apresentação do PowerPoint</vt:lpstr>
      <vt:lpstr>Produtividade total de fatores: o efeito da mudança estrutural</vt:lpstr>
      <vt:lpstr>Baixa importância do capital humano:</vt:lpstr>
      <vt:lpstr>DISTRIBUIÇÃO DE RENDA NO BRASIL: 1960 E 1970</vt:lpstr>
      <vt:lpstr>“Aumento” do grau de concentração de renda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de título com imagem</dc:title>
  <dc:creator>Amaury Gremaud</dc:creator>
  <cp:lastModifiedBy>Amaury Gremaud</cp:lastModifiedBy>
  <cp:revision>60</cp:revision>
  <dcterms:created xsi:type="dcterms:W3CDTF">2013-04-05T19:49:59Z</dcterms:created>
  <dcterms:modified xsi:type="dcterms:W3CDTF">2019-08-06T23:47:08Z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