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272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602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36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3588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403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8880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871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21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347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88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121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2D2AD-2E89-4FB0-9203-B06C15163EBD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631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Escola </a:t>
            </a:r>
            <a:r>
              <a:rPr lang="pt-BR" dirty="0"/>
              <a:t>de </a:t>
            </a:r>
            <a:r>
              <a:rPr lang="pt-BR" dirty="0" err="1"/>
              <a:t>Palo</a:t>
            </a:r>
            <a:r>
              <a:rPr lang="pt-BR" dirty="0"/>
              <a:t> Alto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Leitura indicada: Livro no </a:t>
            </a:r>
            <a:r>
              <a:rPr lang="pt-BR" dirty="0" err="1"/>
              <a:t>Stoa</a:t>
            </a:r>
            <a:r>
              <a:rPr lang="pt-BR" dirty="0"/>
              <a:t>, “A nova comunicação. Da teoria ao trabalho de campo”, Yves </a:t>
            </a:r>
            <a:r>
              <a:rPr lang="pt-BR" dirty="0" err="1"/>
              <a:t>Winkin</a:t>
            </a:r>
            <a:r>
              <a:rPr lang="pt-B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68006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4606"/>
            <a:ext cx="9144000" cy="532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49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268" y="0"/>
            <a:ext cx="48434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122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/>
              <a:t>Outros autores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“A linguagem do espaço”: Edward T. Hall.</a:t>
            </a:r>
          </a:p>
          <a:p>
            <a:r>
              <a:rPr lang="pt-BR" dirty="0"/>
              <a:t>Organização no espaço: </a:t>
            </a:r>
            <a:r>
              <a:rPr lang="pt-BR" dirty="0" err="1"/>
              <a:t>proxêmica</a:t>
            </a:r>
            <a:r>
              <a:rPr lang="pt-BR" dirty="0"/>
              <a:t>. Bolhas / choque cultural</a:t>
            </a:r>
          </a:p>
          <a:p>
            <a:endParaRPr lang="pt-BR" dirty="0"/>
          </a:p>
          <a:p>
            <a:r>
              <a:rPr lang="pt-BR" dirty="0"/>
              <a:t>“A gramática da vida cotidiana”: </a:t>
            </a:r>
            <a:r>
              <a:rPr lang="pt-BR" dirty="0" err="1"/>
              <a:t>Erving</a:t>
            </a:r>
            <a:r>
              <a:rPr lang="pt-BR" dirty="0"/>
              <a:t> </a:t>
            </a:r>
            <a:r>
              <a:rPr lang="pt-BR" dirty="0" err="1"/>
              <a:t>Goffman</a:t>
            </a:r>
            <a:endParaRPr lang="pt-BR" dirty="0"/>
          </a:p>
          <a:p>
            <a:r>
              <a:rPr lang="pt-BR" dirty="0"/>
              <a:t> Códigos culturais; </a:t>
            </a:r>
            <a:r>
              <a:rPr lang="pt-BR" dirty="0" err="1"/>
              <a:t>interacionismo</a:t>
            </a:r>
            <a:r>
              <a:rPr lang="pt-BR" dirty="0"/>
              <a:t> simbólico</a:t>
            </a:r>
          </a:p>
        </p:txBody>
      </p:sp>
    </p:spTree>
    <p:extLst>
      <p:ext uri="{BB962C8B-B14F-4D97-AF65-F5344CB8AC3E}">
        <p14:creationId xmlns:p14="http://schemas.microsoft.com/office/powerpoint/2010/main" val="3528256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08719"/>
            <a:ext cx="3641179" cy="5078487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572000" y="908719"/>
            <a:ext cx="41044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Espaço – comunicação – território</a:t>
            </a:r>
            <a:br>
              <a:rPr lang="pt-BR" sz="2800" dirty="0"/>
            </a:br>
            <a:endParaRPr lang="pt-BR" sz="2800" dirty="0"/>
          </a:p>
          <a:p>
            <a:r>
              <a:rPr lang="pt-BR" sz="2800" dirty="0"/>
              <a:t>Distâncias íntima, pessoal, social e pública.</a:t>
            </a:r>
            <a:br>
              <a:rPr lang="pt-BR" sz="2800" dirty="0"/>
            </a:br>
            <a:endParaRPr lang="pt-BR" sz="2800" dirty="0"/>
          </a:p>
          <a:p>
            <a:r>
              <a:rPr lang="pt-BR" sz="2800" dirty="0"/>
              <a:t>Bolhas</a:t>
            </a:r>
            <a:br>
              <a:rPr lang="pt-BR" sz="2800" dirty="0"/>
            </a:br>
            <a:endParaRPr lang="pt-BR" sz="2800" dirty="0"/>
          </a:p>
          <a:p>
            <a:r>
              <a:rPr lang="pt-BR" sz="2800" dirty="0"/>
              <a:t>Modalidades: próxima e distante </a:t>
            </a:r>
          </a:p>
        </p:txBody>
      </p:sp>
    </p:spTree>
    <p:extLst>
      <p:ext uri="{BB962C8B-B14F-4D97-AF65-F5344CB8AC3E}">
        <p14:creationId xmlns:p14="http://schemas.microsoft.com/office/powerpoint/2010/main" val="2006107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/>
              <a:t>Hall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Tempo: outra dimensão para a comunicação</a:t>
            </a:r>
            <a:br>
              <a:rPr lang="pt-BR" dirty="0"/>
            </a:br>
            <a:endParaRPr lang="pt-BR" dirty="0"/>
          </a:p>
          <a:p>
            <a:r>
              <a:rPr lang="pt-BR" dirty="0"/>
              <a:t>“Outro tempo, outro comunicação.” p. 95</a:t>
            </a:r>
            <a:br>
              <a:rPr lang="pt-BR" dirty="0"/>
            </a:br>
            <a:endParaRPr lang="pt-BR" dirty="0"/>
          </a:p>
          <a:p>
            <a:r>
              <a:rPr lang="pt-BR" dirty="0"/>
              <a:t>Hoje: off /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line</a:t>
            </a:r>
            <a:r>
              <a:rPr lang="pt-BR" dirty="0"/>
              <a:t>. </a:t>
            </a:r>
            <a:br>
              <a:rPr lang="pt-BR" dirty="0"/>
            </a:b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2363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err="1"/>
              <a:t>Goffman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“Ainda que um indivíduo possa parar de falar, não pode evitar de se comunicar pela linguagem do corpo. Ele pode falar ou não a este respeito. Não pode não dizer nada.”</a:t>
            </a:r>
            <a:br>
              <a:rPr lang="pt-BR" dirty="0"/>
            </a:br>
            <a:endParaRPr lang="pt-BR" dirty="0"/>
          </a:p>
          <a:p>
            <a:r>
              <a:rPr lang="pt-BR" dirty="0"/>
              <a:t>“Tanto para </a:t>
            </a:r>
            <a:r>
              <a:rPr lang="pt-BR" dirty="0" err="1"/>
              <a:t>Goffman</a:t>
            </a:r>
            <a:r>
              <a:rPr lang="pt-BR" dirty="0"/>
              <a:t> quanto para os outros autores aqui apresentados, o comportamento é governado por um conjunto de códigos e de sistema de regras”. p. 104</a:t>
            </a:r>
            <a:br>
              <a:rPr lang="pt-BR" dirty="0"/>
            </a:b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04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8818"/>
            <a:ext cx="9001000" cy="636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403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Da teoria ao trabalho de campo?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Teoria sem prática parece uma desconexão...</a:t>
            </a:r>
            <a:br>
              <a:rPr lang="pt-BR" dirty="0"/>
            </a:br>
            <a:endParaRPr lang="pt-BR" dirty="0"/>
          </a:p>
          <a:p>
            <a:r>
              <a:rPr lang="pt-BR" dirty="0"/>
              <a:t>Então a função do diário e desta escola no programa é despertar o espírito científico: nós e o mundo somos um experimento. Como nos auto-observamos e observamos o mundo? </a:t>
            </a:r>
          </a:p>
          <a:p>
            <a:r>
              <a:rPr lang="pt-BR" dirty="0"/>
              <a:t>A questão do ALTER / OUTRO</a:t>
            </a:r>
          </a:p>
        </p:txBody>
      </p:sp>
    </p:spTree>
    <p:extLst>
      <p:ext uri="{BB962C8B-B14F-4D97-AF65-F5344CB8AC3E}">
        <p14:creationId xmlns:p14="http://schemas.microsoft.com/office/powerpoint/2010/main" val="2441648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Por que esta escola surge?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Esta escola surge como uma reação à teoria matemática de Shannon (1949).</a:t>
            </a:r>
          </a:p>
          <a:p>
            <a:r>
              <a:rPr lang="pt-BR" dirty="0"/>
              <a:t>Eles a consideram uma teoria de “transmissão” e não de comunicação.</a:t>
            </a:r>
          </a:p>
          <a:p>
            <a:r>
              <a:rPr lang="pt-BR" dirty="0"/>
              <a:t>É uma crítica do modelo “telegráfico”, por isso a imagem do telégrafo à orquestra. </a:t>
            </a:r>
          </a:p>
        </p:txBody>
      </p:sp>
    </p:spTree>
    <p:extLst>
      <p:ext uri="{BB962C8B-B14F-4D97-AF65-F5344CB8AC3E}">
        <p14:creationId xmlns:p14="http://schemas.microsoft.com/office/powerpoint/2010/main" val="2699587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15" y="1268760"/>
            <a:ext cx="8574473" cy="393055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0305D121-14A6-1D26-9AF0-C88BF7751951}"/>
              </a:ext>
            </a:extLst>
          </p:cNvPr>
          <p:cNvSpPr txBox="1"/>
          <p:nvPr/>
        </p:nvSpPr>
        <p:spPr>
          <a:xfrm>
            <a:off x="251520" y="5661248"/>
            <a:ext cx="8574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“Teoria da informação”: válido para máquinas também, na verdade Shannon escrevei este artigo quando trabalhava para a Bell (empresa </a:t>
            </a:r>
            <a:r>
              <a:rPr lang="pt-BR"/>
              <a:t>de telefones).</a:t>
            </a:r>
          </a:p>
        </p:txBody>
      </p:sp>
    </p:spTree>
    <p:extLst>
      <p:ext uri="{BB962C8B-B14F-4D97-AF65-F5344CB8AC3E}">
        <p14:creationId xmlns:p14="http://schemas.microsoft.com/office/powerpoint/2010/main" val="4057487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Por que esta escola surge?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Gregory </a:t>
            </a:r>
            <a:r>
              <a:rPr lang="pt-BR" dirty="0" err="1"/>
              <a:t>Bateson</a:t>
            </a:r>
            <a:r>
              <a:rPr lang="pt-BR" dirty="0"/>
              <a:t> é o antropólogo que inicia esta crítica.</a:t>
            </a:r>
          </a:p>
          <a:p>
            <a:r>
              <a:rPr lang="pt-BR" dirty="0"/>
              <a:t>“Para os membros do colégio invisível, a pesquisa sobre a comunicação entre os homens só começa a partir do momento em que se coloca a questão: </a:t>
            </a:r>
            <a:r>
              <a:rPr lang="pt-BR" i="1" dirty="0"/>
              <a:t>dentre os milhares de comportamentos corporalmente possíveis, quais são aqueles retidos pela cultura para constituir conjuntos significativos?</a:t>
            </a:r>
            <a:r>
              <a:rPr lang="pt-BR" dirty="0"/>
              <a:t>” P. 31</a:t>
            </a:r>
          </a:p>
        </p:txBody>
      </p:sp>
    </p:spTree>
    <p:extLst>
      <p:ext uri="{BB962C8B-B14F-4D97-AF65-F5344CB8AC3E}">
        <p14:creationId xmlns:p14="http://schemas.microsoft.com/office/powerpoint/2010/main" val="4044748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Por que esta escola surge?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“A comunicação, portanto, é para esses autores um processo social permanente que integra múltiplos modos de comportamento: a fala, o gesto, o olhar, a mímica, o espaço interindividual, etc. Não se trata de fazer uma oposição entre a comunicação verbal e a ‘comunicação não-verbal’: </a:t>
            </a:r>
            <a:r>
              <a:rPr lang="pt-BR" i="1" dirty="0">
                <a:solidFill>
                  <a:srgbClr val="FF0000"/>
                </a:solidFill>
              </a:rPr>
              <a:t>a comunicação é um todo integrado.</a:t>
            </a:r>
            <a:r>
              <a:rPr lang="pt-BR" dirty="0"/>
              <a:t> ” P. 32</a:t>
            </a:r>
          </a:p>
        </p:txBody>
      </p:sp>
    </p:spTree>
    <p:extLst>
      <p:ext uri="{BB962C8B-B14F-4D97-AF65-F5344CB8AC3E}">
        <p14:creationId xmlns:p14="http://schemas.microsoft.com/office/powerpoint/2010/main" val="1173132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/>
              <a:t>Uma abordagem atual...bolha x contexto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“Se a comunicação é entendida como uma atividade verbal e voluntária, a significação está encerrada nas ‘bolhas’ que os interlocutores enviam uns aos outros. O analista tem apenas de abri-las para delas extrair o sentido. Se, pelo contrário, a comunicação for entendida como um processo permanente, em vários níveis, o analista deve, para a captar a emergência da significação, descrever o funcionamento de diferentes modos de comportamento num dado contexto. Procedimento muito complexo.”</a:t>
            </a:r>
          </a:p>
        </p:txBody>
      </p:sp>
    </p:spTree>
    <p:extLst>
      <p:ext uri="{BB962C8B-B14F-4D97-AF65-F5344CB8AC3E}">
        <p14:creationId xmlns:p14="http://schemas.microsoft.com/office/powerpoint/2010/main" val="3910690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/>
              <a:t>Sendo assim...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Será que as ferramentas de mídia social são mesmo ferramentas de “comunicação”?</a:t>
            </a:r>
            <a:br>
              <a:rPr lang="pt-BR" dirty="0"/>
            </a:br>
            <a:endParaRPr lang="pt-BR" dirty="0"/>
          </a:p>
          <a:p>
            <a:r>
              <a:rPr lang="pt-BR" dirty="0"/>
              <a:t>“É em termos de </a:t>
            </a:r>
            <a:r>
              <a:rPr lang="pt-BR" dirty="0">
                <a:solidFill>
                  <a:srgbClr val="FF0000"/>
                </a:solidFill>
              </a:rPr>
              <a:t>níveis de complexidade</a:t>
            </a:r>
            <a:r>
              <a:rPr lang="pt-BR" dirty="0"/>
              <a:t>, de </a:t>
            </a:r>
            <a:r>
              <a:rPr lang="pt-BR" dirty="0">
                <a:solidFill>
                  <a:srgbClr val="FF0000"/>
                </a:solidFill>
              </a:rPr>
              <a:t>contextos múltiplos </a:t>
            </a:r>
            <a:r>
              <a:rPr lang="pt-BR" dirty="0"/>
              <a:t>e de </a:t>
            </a:r>
            <a:r>
              <a:rPr lang="pt-BR" dirty="0">
                <a:solidFill>
                  <a:srgbClr val="FF0000"/>
                </a:solidFill>
              </a:rPr>
              <a:t>sistemas circulares</a:t>
            </a:r>
            <a:r>
              <a:rPr lang="pt-BR" dirty="0"/>
              <a:t> que é preciso conceber a pesquisa sobre a comunicação”. P. 33</a:t>
            </a:r>
          </a:p>
        </p:txBody>
      </p:sp>
    </p:spTree>
    <p:extLst>
      <p:ext uri="{BB962C8B-B14F-4D97-AF65-F5344CB8AC3E}">
        <p14:creationId xmlns:p14="http://schemas.microsoft.com/office/powerpoint/2010/main" val="1903454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1623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597</Words>
  <Application>Microsoft Office PowerPoint</Application>
  <PresentationFormat>Apresentação na tela (4:3)</PresentationFormat>
  <Paragraphs>38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do Office</vt:lpstr>
      <vt:lpstr>Escola de Palo Alto</vt:lpstr>
      <vt:lpstr>Da teoria ao trabalho de campo?</vt:lpstr>
      <vt:lpstr>Por que esta escola surge?</vt:lpstr>
      <vt:lpstr>Apresentação do PowerPoint</vt:lpstr>
      <vt:lpstr>Por que esta escola surge?</vt:lpstr>
      <vt:lpstr>Por que esta escola surge?</vt:lpstr>
      <vt:lpstr>Uma abordagem atual...bolha x contexto</vt:lpstr>
      <vt:lpstr>Sendo assim...</vt:lpstr>
      <vt:lpstr>Apresentação do PowerPoint</vt:lpstr>
      <vt:lpstr>Apresentação do PowerPoint</vt:lpstr>
      <vt:lpstr>Apresentação do PowerPoint</vt:lpstr>
      <vt:lpstr>Outros autores</vt:lpstr>
      <vt:lpstr>Apresentação do PowerPoint</vt:lpstr>
      <vt:lpstr>Hall</vt:lpstr>
      <vt:lpstr>Goffman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Dosvald1</dc:creator>
  <cp:lastModifiedBy>Daniela</cp:lastModifiedBy>
  <cp:revision>34</cp:revision>
  <dcterms:created xsi:type="dcterms:W3CDTF">2018-03-28T20:00:30Z</dcterms:created>
  <dcterms:modified xsi:type="dcterms:W3CDTF">2023-04-24T19:26:14Z</dcterms:modified>
</cp:coreProperties>
</file>