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679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25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09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99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381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115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87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520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768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9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194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61B5-16D3-5146-B3F5-397E57DCD562}" type="datetimeFigureOut">
              <a:rPr lang="en-US" smtClean="0"/>
              <a:t>07/05/15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6EE-49D1-7F4D-AEB0-B0C0E785A1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708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Tela 2015-05-07 às 10.49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07" y="2095645"/>
            <a:ext cx="7226300" cy="88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407" y="6005405"/>
            <a:ext cx="20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Mario</a:t>
            </a:r>
            <a:r>
              <a:rPr lang="pt-PT" dirty="0" smtClean="0"/>
              <a:t> </a:t>
            </a:r>
            <a:r>
              <a:rPr lang="pt-PT" dirty="0" err="1" smtClean="0"/>
              <a:t>Bressan</a:t>
            </a:r>
            <a:r>
              <a:rPr lang="pt-PT" dirty="0" smtClean="0"/>
              <a:t> Neto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601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</a:t>
            </a:r>
            <a:r>
              <a:rPr lang="pt-PT" dirty="0" smtClean="0"/>
              <a:t>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smtClean="0"/>
              <a:t>Manuten</a:t>
            </a:r>
            <a:r>
              <a:rPr lang="pt-PT" dirty="0" smtClean="0"/>
              <a:t>ção da oxigenação dos tecidos durante anemia </a:t>
            </a:r>
            <a:r>
              <a:rPr lang="pt-PT" dirty="0" err="1" smtClean="0"/>
              <a:t>normovolêmica</a:t>
            </a:r>
            <a:r>
              <a:rPr lang="pt-PT" dirty="0" smtClean="0"/>
              <a:t> aguda:</a:t>
            </a:r>
          </a:p>
          <a:p>
            <a:pPr lvl="1">
              <a:lnSpc>
                <a:spcPct val="150000"/>
              </a:lnSpc>
            </a:pPr>
            <a:r>
              <a:rPr lang="pt-PT" dirty="0" smtClean="0"/>
              <a:t>Débito cardíaco </a:t>
            </a:r>
          </a:p>
          <a:p>
            <a:pPr lvl="1">
              <a:lnSpc>
                <a:spcPct val="150000"/>
              </a:lnSpc>
            </a:pPr>
            <a:r>
              <a:rPr lang="pt-PT" dirty="0" smtClean="0"/>
              <a:t>Extração de oxigênio nos tecidos</a:t>
            </a:r>
          </a:p>
          <a:p>
            <a:r>
              <a:rPr lang="pt-PT" u="sng" dirty="0" smtClean="0"/>
              <a:t>Hemoglobina cr</a:t>
            </a:r>
            <a:r>
              <a:rPr lang="pt-PT" u="sng" dirty="0" smtClean="0"/>
              <a:t>ítica: </a:t>
            </a:r>
            <a:r>
              <a:rPr lang="pt-PT" sz="2600" dirty="0" smtClean="0"/>
              <a:t>concentração de hemoglobina na qual os mecanismos compensatórios entram em exaustão. Ocorre:</a:t>
            </a:r>
            <a:endParaRPr lang="pt-PT" dirty="0" smtClean="0"/>
          </a:p>
          <a:p>
            <a:pPr lvl="1">
              <a:lnSpc>
                <a:spcPct val="150000"/>
              </a:lnSpc>
            </a:pPr>
            <a:r>
              <a:rPr lang="pt-PT" dirty="0"/>
              <a:t>D</a:t>
            </a:r>
            <a:r>
              <a:rPr lang="pt-PT" dirty="0" smtClean="0"/>
              <a:t>iminuição da captação de oxigênio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pt-PT" dirty="0" err="1" smtClean="0"/>
              <a:t>umento</a:t>
            </a:r>
            <a:r>
              <a:rPr lang="pt-PT" dirty="0" smtClean="0"/>
              <a:t> abrupto do lactato sanguíneo.</a:t>
            </a:r>
          </a:p>
          <a:p>
            <a:r>
              <a:rPr lang="pt-PT" dirty="0" smtClean="0"/>
              <a:t>Agentes anestésicos: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dirty="0" smtClean="0"/>
              <a:t>R</a:t>
            </a:r>
            <a:r>
              <a:rPr lang="pt-PT" dirty="0" smtClean="0"/>
              <a:t>edução na captação de oxigênio nos tecidos (benéfico)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pt-PT" dirty="0"/>
              <a:t>x</a:t>
            </a:r>
            <a:endParaRPr lang="pt-PT" dirty="0" smtClean="0"/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pt-PT" dirty="0" smtClean="0"/>
              <a:t>Redução no débito cardíaco (maléfico)</a:t>
            </a:r>
          </a:p>
          <a:p>
            <a:pPr>
              <a:lnSpc>
                <a:spcPct val="170000"/>
              </a:lnSpc>
            </a:pPr>
            <a:endParaRPr lang="pt-PT" dirty="0"/>
          </a:p>
        </p:txBody>
      </p:sp>
      <p:sp>
        <p:nvSpPr>
          <p:cNvPr id="4" name="Up Arrow 3"/>
          <p:cNvSpPr/>
          <p:nvPr/>
        </p:nvSpPr>
        <p:spPr>
          <a:xfrm>
            <a:off x="3151208" y="2218705"/>
            <a:ext cx="329231" cy="3919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Up Arrow 4"/>
          <p:cNvSpPr/>
          <p:nvPr/>
        </p:nvSpPr>
        <p:spPr>
          <a:xfrm>
            <a:off x="4808677" y="2696944"/>
            <a:ext cx="329231" cy="3919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379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</a:t>
            </a:r>
            <a:r>
              <a:rPr lang="pt-PT" dirty="0" smtClean="0"/>
              <a:t>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Hip</a:t>
            </a:r>
            <a:r>
              <a:rPr lang="pt-PT" dirty="0" smtClean="0"/>
              <a:t>ótese: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Efeito cardiovascular negativo dos agentes anestésicos superam efeitos benéficos no metabolismo </a:t>
            </a:r>
            <a:r>
              <a:rPr lang="pt-PT" dirty="0" err="1" smtClean="0"/>
              <a:t>tecidual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722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Comparar a hemoglobina cr</a:t>
            </a:r>
            <a:r>
              <a:rPr lang="pt-PT" dirty="0" smtClean="0"/>
              <a:t>ítica entre anestésicos em alta dose x baixa dose.</a:t>
            </a:r>
            <a:endParaRPr lang="pt-PT" dirty="0" smtClean="0"/>
          </a:p>
          <a:p>
            <a:r>
              <a:rPr lang="pt-PT" dirty="0" smtClean="0"/>
              <a:t>2 estudos em caninos em </a:t>
            </a:r>
            <a:r>
              <a:rPr lang="pt-PT" dirty="0" err="1" smtClean="0"/>
              <a:t>hemodilui</a:t>
            </a:r>
            <a:r>
              <a:rPr lang="pt-PT" dirty="0" err="1" smtClean="0"/>
              <a:t>ção</a:t>
            </a:r>
            <a:r>
              <a:rPr lang="pt-PT" dirty="0" smtClean="0"/>
              <a:t> </a:t>
            </a:r>
            <a:r>
              <a:rPr lang="pt-PT" dirty="0" err="1" smtClean="0"/>
              <a:t>isovolêmica</a:t>
            </a:r>
            <a:r>
              <a:rPr lang="pt-PT" dirty="0" smtClean="0"/>
              <a:t>:</a:t>
            </a:r>
          </a:p>
          <a:p>
            <a:pPr lvl="1"/>
            <a:r>
              <a:rPr lang="pt-PT" dirty="0" err="1" smtClean="0"/>
              <a:t>Halotano</a:t>
            </a:r>
            <a:r>
              <a:rPr lang="pt-PT" dirty="0" smtClean="0"/>
              <a:t> (n=14):</a:t>
            </a:r>
          </a:p>
          <a:p>
            <a:pPr lvl="2"/>
            <a:r>
              <a:rPr lang="pt-PT" dirty="0" smtClean="0"/>
              <a:t>Alta dose x baixa dose (randomizado)</a:t>
            </a:r>
          </a:p>
          <a:p>
            <a:pPr lvl="1"/>
            <a:r>
              <a:rPr lang="pt-PT" dirty="0" err="1" smtClean="0"/>
              <a:t>Ketamina</a:t>
            </a:r>
            <a:r>
              <a:rPr lang="pt-PT" dirty="0" smtClean="0"/>
              <a:t> (n=14):</a:t>
            </a:r>
          </a:p>
          <a:p>
            <a:pPr lvl="2"/>
            <a:r>
              <a:rPr lang="pt-PT" dirty="0" smtClean="0"/>
              <a:t>Alta dose x baixa dose (randomizado)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9073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Resultados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Hemoglobina cr</a:t>
            </a:r>
            <a:r>
              <a:rPr lang="pt-PT" dirty="0" smtClean="0"/>
              <a:t>ítica maior nos grupos de dose alta:</a:t>
            </a:r>
            <a:endParaRPr lang="pt-PT" dirty="0"/>
          </a:p>
        </p:txBody>
      </p:sp>
      <p:pic>
        <p:nvPicPr>
          <p:cNvPr id="4" name="Picture 3" descr="Captura de Tela 2015-05-07 às 11.3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69" y="3342272"/>
            <a:ext cx="3822800" cy="2901540"/>
          </a:xfrm>
          <a:prstGeom prst="rect">
            <a:avLst/>
          </a:prstGeom>
        </p:spPr>
      </p:pic>
      <p:pic>
        <p:nvPicPr>
          <p:cNvPr id="5" name="Picture 4" descr="Captura de Tela 2015-05-07 às 11.36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6" y="3055916"/>
            <a:ext cx="3383827" cy="315263"/>
          </a:xfrm>
          <a:prstGeom prst="rect">
            <a:avLst/>
          </a:prstGeom>
        </p:spPr>
      </p:pic>
      <p:pic>
        <p:nvPicPr>
          <p:cNvPr id="6" name="Picture 5" descr="Captura de Tela 2015-05-07 às 11.36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32" y="3436352"/>
            <a:ext cx="3797274" cy="2796641"/>
          </a:xfrm>
          <a:prstGeom prst="rect">
            <a:avLst/>
          </a:prstGeom>
        </p:spPr>
      </p:pic>
      <p:pic>
        <p:nvPicPr>
          <p:cNvPr id="7" name="Picture 6" descr="Captura de Tela 2015-05-07 às 11.36.3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76" y="2982743"/>
            <a:ext cx="3479800" cy="2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7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Discuss</a:t>
            </a:r>
            <a:r>
              <a:rPr lang="pt-PT" dirty="0" smtClean="0"/>
              <a:t>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Os efeitos cardiovasculares depressivos dos agentes anest</a:t>
            </a:r>
            <a:r>
              <a:rPr lang="pt-PT" dirty="0" smtClean="0"/>
              <a:t>ésicos superaram os possíveis efeitos benéficos no metabolismo </a:t>
            </a:r>
            <a:r>
              <a:rPr lang="pt-PT" dirty="0" err="1" smtClean="0"/>
              <a:t>tecidual</a:t>
            </a:r>
            <a:r>
              <a:rPr lang="pt-PT" dirty="0" smtClean="0"/>
              <a:t>.</a:t>
            </a:r>
          </a:p>
          <a:p>
            <a:r>
              <a:rPr lang="pt-PT" dirty="0" smtClean="0"/>
              <a:t>A anestesia pode reduzir a tolerância à </a:t>
            </a:r>
            <a:r>
              <a:rPr lang="pt-PT" dirty="0" err="1" smtClean="0"/>
              <a:t>hemodiluição</a:t>
            </a:r>
            <a:r>
              <a:rPr lang="pt-PT" dirty="0" smtClean="0"/>
              <a:t> </a:t>
            </a:r>
            <a:r>
              <a:rPr lang="pt-PT" dirty="0" err="1" smtClean="0"/>
              <a:t>normovolêmica</a:t>
            </a:r>
            <a:r>
              <a:rPr lang="pt-PT" smtClean="0"/>
              <a:t> aguda.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7762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175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Introdução</vt:lpstr>
      <vt:lpstr>Introdução</vt:lpstr>
      <vt:lpstr>Metodologia</vt:lpstr>
      <vt:lpstr>Resultados</vt:lpstr>
      <vt:lpstr>Discussão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Neto</dc:creator>
  <cp:lastModifiedBy>Mario Neto</cp:lastModifiedBy>
  <cp:revision>6</cp:revision>
  <dcterms:created xsi:type="dcterms:W3CDTF">2015-05-07T13:50:09Z</dcterms:created>
  <dcterms:modified xsi:type="dcterms:W3CDTF">2015-05-07T14:46:25Z</dcterms:modified>
</cp:coreProperties>
</file>