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70" r:id="rId3"/>
    <p:sldId id="271" r:id="rId4"/>
    <p:sldId id="275" r:id="rId5"/>
    <p:sldId id="294" r:id="rId6"/>
    <p:sldId id="274" r:id="rId7"/>
    <p:sldId id="276" r:id="rId8"/>
    <p:sldId id="273" r:id="rId9"/>
    <p:sldId id="277" r:id="rId10"/>
    <p:sldId id="278" r:id="rId11"/>
    <p:sldId id="279" r:id="rId12"/>
    <p:sldId id="280" r:id="rId13"/>
    <p:sldId id="281" r:id="rId14"/>
    <p:sldId id="282" r:id="rId15"/>
    <p:sldId id="272" r:id="rId16"/>
    <p:sldId id="261" r:id="rId17"/>
    <p:sldId id="283" r:id="rId18"/>
    <p:sldId id="284" r:id="rId19"/>
    <p:sldId id="285" r:id="rId20"/>
    <p:sldId id="286" r:id="rId21"/>
    <p:sldId id="287" r:id="rId22"/>
    <p:sldId id="288" r:id="rId23"/>
    <p:sldId id="295" r:id="rId24"/>
    <p:sldId id="296" r:id="rId25"/>
    <p:sldId id="293" r:id="rId26"/>
    <p:sldId id="262" r:id="rId27"/>
    <p:sldId id="297" r:id="rId28"/>
    <p:sldId id="298" r:id="rId29"/>
    <p:sldId id="289" r:id="rId30"/>
    <p:sldId id="263" r:id="rId31"/>
    <p:sldId id="299" r:id="rId32"/>
    <p:sldId id="292" r:id="rId33"/>
    <p:sldId id="311" r:id="rId34"/>
    <p:sldId id="310" r:id="rId35"/>
    <p:sldId id="300" r:id="rId36"/>
    <p:sldId id="301" r:id="rId37"/>
    <p:sldId id="302" r:id="rId38"/>
    <p:sldId id="303" r:id="rId39"/>
    <p:sldId id="304" r:id="rId40"/>
    <p:sldId id="306" r:id="rId41"/>
    <p:sldId id="307" r:id="rId42"/>
    <p:sldId id="308" r:id="rId43"/>
    <p:sldId id="309" r:id="rId44"/>
    <p:sldId id="26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A5C5-3827-4D4F-9039-93077F39F50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87897-C96A-4F2C-A578-E0B3E05F4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8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87897-C96A-4F2C-A578-E0B3E05F48D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78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87897-C96A-4F2C-A578-E0B3E05F48D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9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D4F190-8626-416E-AC94-E9060EBD74A5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1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B5AD2-E2B2-429B-B648-33826163336F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952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782-0E13-4288-8D1A-E841003846D4}" type="slidenum">
              <a:rPr lang="pt-BR" altLang="pt-BR" smtClean="0"/>
              <a:pPr/>
              <a:t>42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676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0B48-68FE-4DB9-ABB3-0D0E3B1FF422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86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DF13-0385-4140-ADCE-2AADDE54395A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4146-7E80-4D4C-A2D1-CFD6E9CA2E14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CEAA-DC3F-40FC-82E4-A5FB2B7994B7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8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26B1-1457-4CBA-9051-E9E6E61D19B6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3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6A0-715C-43A3-A398-A16B5BEC0E27}" type="datetime1">
              <a:rPr lang="pt-BR" smtClean="0"/>
              <a:t>21/08/2023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F423-8C17-47E0-B663-6CF3B13F81F5}" type="datetime1">
              <a:rPr lang="pt-BR" smtClean="0"/>
              <a:t>21/08/2023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5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DB8E-1073-4A02-A0AA-EA69CD663583}" type="datetime1">
              <a:rPr lang="pt-BR" smtClean="0"/>
              <a:t>21/08/2023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8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687-3E79-46E0-85DE-E150A9854276}" type="datetime1">
              <a:rPr lang="pt-BR" smtClean="0"/>
              <a:t>21/08/2023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7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E1D8-4C66-4F0F-A443-65D7C37D5087}" type="datetime1">
              <a:rPr lang="pt-BR" smtClean="0"/>
              <a:t>21/08/2023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1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347A-208D-4417-AE40-F6E5EAAE39FA}" type="datetime1">
              <a:rPr lang="pt-BR" smtClean="0"/>
              <a:t>21/08/2023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69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0225-8754-4F71-9B4E-6AC7959D8679}" type="datetime1">
              <a:rPr lang="pt-BR" smtClean="0"/>
              <a:t>21/08/2023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Professor José C. Toledo Jr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D099-C9D3-48E9-A5BB-98B532DB0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17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63/1.1712084" TargetMode="External"/><Relationship Id="rId3" Type="http://schemas.openxmlformats.org/officeDocument/2006/relationships/hyperlink" Target="https://ui.adsabs.harvard.edu/abs/1963JChPh..38.2686C" TargetMode="External"/><Relationship Id="rId7" Type="http://schemas.openxmlformats.org/officeDocument/2006/relationships/hyperlink" Target="https://ui.adsabs.harvard.edu/abs/1967JChPh..47.1300C" TargetMode="External"/><Relationship Id="rId2" Type="http://schemas.openxmlformats.org/officeDocument/2006/relationships/hyperlink" Target="https://en.wikipedia.org/wiki/Bibcode_(identifier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Effective_nuclear_charge#cite_ref-clem67_2-0" TargetMode="External"/><Relationship Id="rId5" Type="http://schemas.openxmlformats.org/officeDocument/2006/relationships/hyperlink" Target="https://doi.org/10.1063/1.1733573" TargetMode="External"/><Relationship Id="rId4" Type="http://schemas.openxmlformats.org/officeDocument/2006/relationships/hyperlink" Target="https://en.wikipedia.org/wiki/Doi_(identifier)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516" y="1196752"/>
            <a:ext cx="7416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Química </a:t>
            </a: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Inorgânica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atômico quântico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átomo polieletrônico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3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6" y="772327"/>
            <a:ext cx="5166334" cy="349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1121927" y="187552"/>
            <a:ext cx="5693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 propriedade de spin do eletrón</a:t>
            </a:r>
            <a:endParaRPr lang="en-US" sz="3200" dirty="0"/>
          </a:p>
        </p:txBody>
      </p:sp>
      <p:sp>
        <p:nvSpPr>
          <p:cNvPr id="6" name="TextBox 6"/>
          <p:cNvSpPr txBox="1"/>
          <p:nvPr/>
        </p:nvSpPr>
        <p:spPr>
          <a:xfrm>
            <a:off x="352807" y="4267200"/>
            <a:ext cx="72314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Conclusão: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 elétron tem momento magnético intrínseco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Pode ter apenas duas possibilidades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Número quântico: M</a:t>
            </a:r>
            <a:r>
              <a:rPr lang="pt-BR" sz="2800" b="1" baseline="-25000" dirty="0" smtClean="0"/>
              <a:t>s</a:t>
            </a:r>
            <a:r>
              <a:rPr lang="pt-BR" sz="2800" b="1" dirty="0" smtClean="0"/>
              <a:t>= + </a:t>
            </a:r>
            <a:r>
              <a:rPr lang="pt-BR" sz="2800" b="1" dirty="0" smtClean="0">
                <a:sym typeface="Symbol"/>
              </a:rPr>
              <a:t>12  e 12</a:t>
            </a:r>
            <a:r>
              <a:rPr lang="pt-BR" sz="2800" b="1" dirty="0" smtClean="0"/>
              <a:t> </a:t>
            </a:r>
            <a:endParaRPr lang="en-US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9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 err="1">
                <a:solidFill>
                  <a:srgbClr val="FF0000"/>
                </a:solidFill>
              </a:rPr>
              <a:t>ms</a:t>
            </a:r>
            <a:r>
              <a:rPr lang="pt-BR" sz="2400" dirty="0"/>
              <a:t> = momento de spin. Varia ½ e -1/2</a:t>
            </a:r>
            <a:r>
              <a:rPr lang="pt-BR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pt-BR" sz="2400" dirty="0" smtClean="0"/>
              <a:t>Visão intuitiva do spin: uma bolinha (no caso o elétron), girando em torno de seu próprio eixo. </a:t>
            </a:r>
            <a:endParaRPr lang="pt-BR" sz="2400" dirty="0"/>
          </a:p>
        </p:txBody>
      </p:sp>
      <p:pic>
        <p:nvPicPr>
          <p:cNvPr id="5" name="Picture 2" descr="http://www.mundoeducacao.com/upload/conteudo/images/s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18370"/>
            <a:ext cx="3133725" cy="2190750"/>
          </a:xfrm>
          <a:prstGeom prst="rect">
            <a:avLst/>
          </a:prstGeom>
          <a:noFill/>
        </p:spPr>
      </p:pic>
      <p:sp>
        <p:nvSpPr>
          <p:cNvPr id="6" name="CaixaDeTexto 6"/>
          <p:cNvSpPr txBox="1"/>
          <p:nvPr/>
        </p:nvSpPr>
        <p:spPr>
          <a:xfrm>
            <a:off x="323528" y="473966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Como se trata de uma partícula carregada em movimento, tem um campo magnético associado.  Os dois “estados” rotacionais podem ser identificados pela quebra de </a:t>
            </a:r>
            <a:r>
              <a:rPr lang="pt-BR" sz="2400" dirty="0" err="1" smtClean="0"/>
              <a:t>desgenerescência</a:t>
            </a:r>
            <a:r>
              <a:rPr lang="pt-BR" sz="2400" dirty="0" smtClean="0"/>
              <a:t> que ocorre na presença de um campo magnético.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609600" y="533400"/>
            <a:ext cx="800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 dirty="0" smtClean="0"/>
              <a:t>O hamiltoniano opera apenas sobre a parte eletrônica da função de onda</a:t>
            </a:r>
          </a:p>
          <a:p>
            <a:pPr>
              <a:buFont typeface="Arial" charset="0"/>
              <a:buChar char="•"/>
            </a:pPr>
            <a:endParaRPr lang="pt-BR" sz="28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2800" dirty="0" smtClean="0">
                <a:solidFill>
                  <a:srgbClr val="FF0000"/>
                </a:solidFill>
              </a:rPr>
              <a:t>Agora temos 4 número quânticos:</a:t>
            </a:r>
          </a:p>
          <a:p>
            <a:pPr>
              <a:buFont typeface="Arial" charset="0"/>
              <a:buChar char="•"/>
            </a:pPr>
            <a:endParaRPr lang="pt-BR" sz="28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3200" dirty="0" smtClean="0">
                <a:solidFill>
                  <a:srgbClr val="FF0000"/>
                </a:solidFill>
              </a:rPr>
              <a:t>n, l, ml e ms</a:t>
            </a:r>
          </a:p>
          <a:p>
            <a:pPr>
              <a:buFont typeface="Arial" charset="0"/>
              <a:buChar char="•"/>
            </a:pPr>
            <a:endParaRPr lang="pt-BR" sz="32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3200" dirty="0" smtClean="0">
                <a:solidFill>
                  <a:srgbClr val="FF0000"/>
                </a:solidFill>
              </a:rPr>
              <a:t>Temos que considerar essa propriedade para descrição atômica: Orbitais spin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11" y="304800"/>
            <a:ext cx="794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Quantos elétrons podem “ocupar” um orbital</a:t>
            </a:r>
            <a:r>
              <a:rPr lang="pt-BR" sz="3200" dirty="0" smtClean="0">
                <a:sym typeface="Symbol"/>
              </a:rPr>
              <a:t></a:t>
            </a:r>
            <a:endParaRPr lang="en-US" sz="3200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6629"/>
              </p:ext>
            </p:extLst>
          </p:nvPr>
        </p:nvGraphicFramePr>
        <p:xfrm>
          <a:off x="398488" y="1143000"/>
          <a:ext cx="83820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2379869"/>
                <a:gridCol w="2186609"/>
                <a:gridCol w="26725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Átomo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possibilidades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Configuração</a:t>
                      </a:r>
                      <a:r>
                        <a:rPr lang="pt-BR" sz="2400" baseline="0" dirty="0" smtClean="0"/>
                        <a:t> eletrônica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Evidência</a:t>
                      </a:r>
                    </a:p>
                    <a:p>
                      <a:pPr algn="ctr"/>
                      <a:r>
                        <a:rPr lang="pt-BR" sz="2400" dirty="0" smtClean="0"/>
                        <a:t>Suscep mag</a:t>
                      </a:r>
                    </a:p>
                    <a:p>
                      <a:pPr algn="ctr"/>
                      <a:r>
                        <a:rPr lang="pt-BR" sz="2400" dirty="0" smtClean="0"/>
                        <a:t>Espectroscopia at.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1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Momento angular (magnético)</a:t>
                      </a:r>
                      <a:r>
                        <a:rPr lang="pt-BR" sz="2400" baseline="0" dirty="0" smtClean="0"/>
                        <a:t> não nulo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He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2</a:t>
                      </a:r>
                      <a:r>
                        <a:rPr lang="pt-BR" sz="2400" baseline="0" dirty="0" smtClean="0"/>
                        <a:t> ou 1s</a:t>
                      </a:r>
                      <a:r>
                        <a:rPr lang="pt-BR" sz="2400" baseline="30000" dirty="0" smtClean="0"/>
                        <a:t>1</a:t>
                      </a:r>
                      <a:r>
                        <a:rPr lang="pt-BR" sz="2400" baseline="0" dirty="0" smtClean="0"/>
                        <a:t> , 2s</a:t>
                      </a:r>
                      <a:r>
                        <a:rPr lang="pt-BR" sz="2400" baseline="30000" dirty="0" smtClean="0"/>
                        <a:t>1</a:t>
                      </a:r>
                      <a:r>
                        <a:rPr lang="pt-BR" sz="2400" baseline="0" dirty="0" smtClean="0">
                          <a:sym typeface="Symbol"/>
                        </a:rPr>
                        <a:t>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r>
                        <a:rPr lang="pt-BR" sz="2400" baseline="0" dirty="0" smtClean="0"/>
                        <a:t> elétrons com spin opostos (momento angular nulo)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Li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3</a:t>
                      </a:r>
                      <a:r>
                        <a:rPr lang="pt-BR" sz="2400" baseline="0" dirty="0" smtClean="0"/>
                        <a:t> ou 1s</a:t>
                      </a:r>
                      <a:r>
                        <a:rPr lang="pt-BR" sz="2400" baseline="30000" dirty="0" smtClean="0"/>
                        <a:t>1</a:t>
                      </a:r>
                      <a:r>
                        <a:rPr lang="pt-BR" sz="2400" baseline="0" dirty="0" smtClean="0"/>
                        <a:t>, 2s</a:t>
                      </a:r>
                      <a:r>
                        <a:rPr lang="pt-BR" sz="2400" baseline="30000" dirty="0" smtClean="0"/>
                        <a:t>1</a:t>
                      </a:r>
                      <a:r>
                        <a:rPr lang="pt-BR" sz="2400" baseline="0" dirty="0" smtClean="0"/>
                        <a:t>,2p</a:t>
                      </a:r>
                      <a:r>
                        <a:rPr lang="pt-BR" sz="2400" baseline="30000" dirty="0" smtClean="0"/>
                        <a:t>1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baseline="0" dirty="0" smtClean="0">
                          <a:sym typeface="Symbol"/>
                        </a:rPr>
                        <a:t>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1s</a:t>
                      </a:r>
                      <a:r>
                        <a:rPr lang="pt-BR" sz="2400" baseline="30000" dirty="0" smtClean="0"/>
                        <a:t>2</a:t>
                      </a:r>
                      <a:r>
                        <a:rPr lang="pt-BR" sz="2400" baseline="0" dirty="0" smtClean="0"/>
                        <a:t>, 2s</a:t>
                      </a:r>
                      <a:r>
                        <a:rPr lang="pt-BR" sz="2400" baseline="30000" dirty="0" smtClean="0"/>
                        <a:t>1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Momento</a:t>
                      </a:r>
                      <a:r>
                        <a:rPr lang="pt-BR" sz="2400" baseline="0" dirty="0" smtClean="0"/>
                        <a:t> angular (magnético) não nulo.</a:t>
                      </a:r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1 elétron desemparelhado.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5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Conclusão: </a:t>
            </a:r>
          </a:p>
          <a:p>
            <a:endParaRPr lang="pt-BR" sz="3200" b="1" dirty="0"/>
          </a:p>
          <a:p>
            <a:r>
              <a:rPr lang="pt-BR" sz="3200" b="1" dirty="0" smtClean="0"/>
              <a:t>Princípio de exclusão de Wolfgang </a:t>
            </a:r>
            <a:r>
              <a:rPr lang="pt-BR" sz="3200" b="1" u="sng" dirty="0" smtClean="0"/>
              <a:t>Pauli</a:t>
            </a:r>
          </a:p>
          <a:p>
            <a:endParaRPr lang="pt-BR" sz="32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Orbitais podem ser ocupados por no máximo 2 e</a:t>
            </a:r>
            <a:r>
              <a:rPr lang="pt-BR" sz="2800" baseline="30000" dirty="0" smtClean="0">
                <a:sym typeface="Symbol"/>
              </a:rPr>
              <a:t></a:t>
            </a:r>
            <a:r>
              <a:rPr lang="pt-BR" sz="2800" dirty="0" smtClean="0"/>
              <a:t> com spin opostos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Dois elétrons não podem ter 4 número quânticos identicos: pelo menos m</a:t>
            </a:r>
            <a:r>
              <a:rPr lang="pt-BR" sz="2800" baseline="-25000" dirty="0" smtClean="0"/>
              <a:t>s</a:t>
            </a:r>
            <a:r>
              <a:rPr lang="pt-BR" sz="2800" dirty="0" smtClean="0"/>
              <a:t> tem que ser opostos.</a:t>
            </a:r>
            <a:endParaRPr lang="en-US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56" y="3048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Naturalmente, a forma de repulsão intereletrônica é diferente para diferentes configurações eletrônicas.</a:t>
            </a:r>
          </a:p>
          <a:p>
            <a:endParaRPr lang="pt-BR" sz="2800" dirty="0"/>
          </a:p>
          <a:p>
            <a:r>
              <a:rPr lang="pt-BR" sz="2800" dirty="0" smtClean="0"/>
              <a:t>Considere o átomo de Carbono (1s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, 2s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, 2p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) e duas configurações eletrônicas possíveis. </a:t>
            </a:r>
          </a:p>
          <a:p>
            <a:endParaRPr lang="pt-BR" sz="2800" dirty="0"/>
          </a:p>
          <a:p>
            <a:r>
              <a:rPr lang="pt-BR" sz="2800" dirty="0" smtClean="0"/>
              <a:t>Existe repulsão eletrônica  nos dois casos</a:t>
            </a:r>
            <a:endParaRPr lang="en-US" sz="2800" dirty="0"/>
          </a:p>
        </p:txBody>
      </p:sp>
      <p:grpSp>
        <p:nvGrpSpPr>
          <p:cNvPr id="3" name="Grupo 41"/>
          <p:cNvGrpSpPr/>
          <p:nvPr/>
        </p:nvGrpSpPr>
        <p:grpSpPr>
          <a:xfrm>
            <a:off x="762211" y="3915382"/>
            <a:ext cx="2665413" cy="2054227"/>
            <a:chOff x="754459" y="4076600"/>
            <a:chExt cx="2665413" cy="2054227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754459" y="4435376"/>
              <a:ext cx="2665413" cy="1695451"/>
              <a:chOff x="3560" y="1388"/>
              <a:chExt cx="1679" cy="1068"/>
            </a:xfrm>
          </p:grpSpPr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3560" y="2264"/>
                <a:ext cx="1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/>
                  <a:t>-1      0      1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3560" y="1389"/>
                <a:ext cx="1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/>
                  <a:t>-1      0      1</a:t>
                </a: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3606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3878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4150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3606" y="226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4150" y="227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3878" y="227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970359" y="4076600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1403648" y="4123618"/>
              <a:ext cx="0" cy="3043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899592" y="5483683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V="1">
              <a:off x="1051992" y="5483683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CaixaDeTexto 42"/>
          <p:cNvSpPr txBox="1"/>
          <p:nvPr/>
        </p:nvSpPr>
        <p:spPr>
          <a:xfrm>
            <a:off x="2279822" y="5464753"/>
            <a:ext cx="33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Energia de emparelhamento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8" name="Rectangular Callout 21"/>
          <p:cNvSpPr/>
          <p:nvPr/>
        </p:nvSpPr>
        <p:spPr>
          <a:xfrm>
            <a:off x="3276600" y="3475272"/>
            <a:ext cx="3246226" cy="880220"/>
          </a:xfrm>
          <a:prstGeom prst="wedgeRectCallout">
            <a:avLst>
              <a:gd name="adj1" fmla="val -81787"/>
              <a:gd name="adj2" fmla="val 40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Mais estável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5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600856" y="3048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Naturalmente, a forma de repulsão intereletrônica é diferente para diferentes configurações eletrônicas.</a:t>
            </a:r>
          </a:p>
          <a:p>
            <a:endParaRPr lang="pt-BR" sz="2800" dirty="0"/>
          </a:p>
          <a:p>
            <a:r>
              <a:rPr lang="pt-BR" sz="2800" dirty="0" smtClean="0"/>
              <a:t>Considere o átomo de Carbono (1s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, 2s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, 2p</a:t>
            </a:r>
            <a:r>
              <a:rPr lang="pt-BR" sz="2800" baseline="30000" dirty="0" smtClean="0"/>
              <a:t>2</a:t>
            </a:r>
            <a:r>
              <a:rPr lang="pt-BR" sz="2800" dirty="0" smtClean="0"/>
              <a:t>) e duas configurações eletrônicas possíveis. </a:t>
            </a:r>
          </a:p>
          <a:p>
            <a:endParaRPr lang="pt-BR" sz="2800" dirty="0"/>
          </a:p>
          <a:p>
            <a:r>
              <a:rPr lang="pt-BR" sz="2800" dirty="0" smtClean="0"/>
              <a:t>Existe repulsão eletrônica  nos dois casos</a:t>
            </a:r>
            <a:endParaRPr lang="en-US" sz="2800" dirty="0"/>
          </a:p>
        </p:txBody>
      </p:sp>
      <p:grpSp>
        <p:nvGrpSpPr>
          <p:cNvPr id="21" name="Grupo 41"/>
          <p:cNvGrpSpPr/>
          <p:nvPr/>
        </p:nvGrpSpPr>
        <p:grpSpPr>
          <a:xfrm>
            <a:off x="762211" y="3915382"/>
            <a:ext cx="2665413" cy="2054227"/>
            <a:chOff x="754459" y="4076600"/>
            <a:chExt cx="2665413" cy="2054227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754459" y="4435376"/>
              <a:ext cx="2665413" cy="1695451"/>
              <a:chOff x="3560" y="1388"/>
              <a:chExt cx="1679" cy="1068"/>
            </a:xfrm>
          </p:grpSpPr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3560" y="2264"/>
                <a:ext cx="1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/>
                  <a:t>-1      0      1</a:t>
                </a: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3560" y="1389"/>
                <a:ext cx="1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400"/>
                  <a:t>-1      0      1</a:t>
                </a:r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3606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3878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4150" y="1388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3606" y="226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4150" y="227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3878" y="227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970359" y="4076600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1403648" y="4123618"/>
              <a:ext cx="0" cy="3138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899592" y="5483683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1363848" y="5483683"/>
              <a:ext cx="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Rectangular Callout 2"/>
          <p:cNvSpPr/>
          <p:nvPr/>
        </p:nvSpPr>
        <p:spPr>
          <a:xfrm>
            <a:off x="3276600" y="3475272"/>
            <a:ext cx="3246226" cy="880220"/>
          </a:xfrm>
          <a:prstGeom prst="wedgeRectCallout">
            <a:avLst>
              <a:gd name="adj1" fmla="val -81787"/>
              <a:gd name="adj2" fmla="val 40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Mais estável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0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179512" y="53340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Esse fato experimental nos leva à </a:t>
            </a:r>
            <a:r>
              <a:rPr lang="pt-BR" sz="3200" dirty="0" smtClean="0"/>
              <a:t>regra de HUND </a:t>
            </a:r>
          </a:p>
          <a:p>
            <a:endParaRPr lang="pt-BR" sz="2400" dirty="0"/>
          </a:p>
          <a:p>
            <a:r>
              <a:rPr lang="pt-BR" sz="2400" dirty="0" smtClean="0"/>
              <a:t>a configuração eletrônica atômica mais estável (estado fundamental) é aquela com maior número de elétrons com mesmo spin </a:t>
            </a:r>
          </a:p>
          <a:p>
            <a:endParaRPr lang="pt-BR" sz="2400" dirty="0"/>
          </a:p>
          <a:p>
            <a:r>
              <a:rPr lang="pt-BR" sz="2400" dirty="0" smtClean="0"/>
              <a:t>Ou maior momento angular de spin total (S) = somatória vetorial do spin de cada elétron. </a:t>
            </a:r>
          </a:p>
          <a:p>
            <a:endParaRPr lang="pt-BR" sz="2400" dirty="0"/>
          </a:p>
          <a:p>
            <a:r>
              <a:rPr lang="pt-BR" sz="2400" dirty="0" smtClean="0"/>
              <a:t>Ou com maior </a:t>
            </a:r>
            <a:r>
              <a:rPr lang="pt-BR" sz="2400" dirty="0" smtClean="0">
                <a:solidFill>
                  <a:srgbClr val="FF0000"/>
                </a:solidFill>
              </a:rPr>
              <a:t>multiplicidade de spin (M)</a:t>
            </a:r>
          </a:p>
          <a:p>
            <a:pPr algn="ctr"/>
            <a:endParaRPr lang="pt-BR" sz="2400" dirty="0" smtClean="0">
              <a:solidFill>
                <a:srgbClr val="FF0000"/>
              </a:solidFill>
            </a:endParaRPr>
          </a:p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M = 2S + 1</a:t>
            </a:r>
          </a:p>
        </p:txBody>
      </p:sp>
      <p:sp>
        <p:nvSpPr>
          <p:cNvPr id="3" name="CaixaDeTexto 4"/>
          <p:cNvSpPr txBox="1"/>
          <p:nvPr/>
        </p:nvSpPr>
        <p:spPr>
          <a:xfrm>
            <a:off x="216987" y="51054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Explica a estabilidade atípica das camadas semipreenchidas e totalmente preenchidas!!!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b="14755"/>
          <a:stretch/>
        </p:blipFill>
        <p:spPr bwMode="auto">
          <a:xfrm>
            <a:off x="300291" y="946782"/>
            <a:ext cx="7863406" cy="524535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2743200" y="32479"/>
            <a:ext cx="245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Átomo </a:t>
            </a:r>
          </a:p>
          <a:p>
            <a:pPr algn="ctr"/>
            <a:r>
              <a:rPr lang="pt-BR" sz="2400" b="1" dirty="0" smtClean="0"/>
              <a:t>Hidrogenóide</a:t>
            </a:r>
          </a:p>
          <a:p>
            <a:pPr algn="ctr"/>
            <a:r>
              <a:rPr lang="pt-BR" sz="2400" b="1" dirty="0" smtClean="0"/>
              <a:t>-um único elétron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75047" y="79066"/>
            <a:ext cx="2240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Átomo </a:t>
            </a:r>
          </a:p>
          <a:p>
            <a:pPr algn="ctr"/>
            <a:r>
              <a:rPr lang="pt-BR" sz="2400" b="1" dirty="0" err="1" smtClean="0"/>
              <a:t>Multi</a:t>
            </a:r>
            <a:r>
              <a:rPr lang="pt-BR" sz="2400" b="1" dirty="0" smtClean="0"/>
              <a:t> eletrônico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295418" y="2611830"/>
            <a:ext cx="543211" cy="70953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7"/>
          <p:cNvCxnSpPr/>
          <p:nvPr/>
        </p:nvCxnSpPr>
        <p:spPr>
          <a:xfrm flipH="1">
            <a:off x="8306828" y="3822858"/>
            <a:ext cx="457200" cy="53340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5"/>
          <p:cNvSpPr/>
          <p:nvPr/>
        </p:nvSpPr>
        <p:spPr>
          <a:xfrm>
            <a:off x="7946338" y="4382892"/>
            <a:ext cx="434715" cy="685800"/>
          </a:xfrm>
          <a:prstGeom prst="righ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9"/>
          <p:cNvSpPr/>
          <p:nvPr/>
        </p:nvSpPr>
        <p:spPr>
          <a:xfrm>
            <a:off x="7904808" y="3028717"/>
            <a:ext cx="434715" cy="978733"/>
          </a:xfrm>
          <a:prstGeom prst="righ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11"/>
          <p:cNvSpPr/>
          <p:nvPr/>
        </p:nvSpPr>
        <p:spPr>
          <a:xfrm>
            <a:off x="7860703" y="1925743"/>
            <a:ext cx="434715" cy="978733"/>
          </a:xfrm>
          <a:prstGeom prst="righ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18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833816" y="5904911"/>
            <a:ext cx="13342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Hidrogênio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50294" y="5874133"/>
            <a:ext cx="18151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Não Hidrogênio</a:t>
            </a:r>
            <a:endParaRPr lang="pt-BR" sz="2000" dirty="0"/>
          </a:p>
        </p:txBody>
      </p:sp>
      <p:cxnSp>
        <p:nvCxnSpPr>
          <p:cNvPr id="13" name="Straight Arrow Connector 4"/>
          <p:cNvCxnSpPr/>
          <p:nvPr/>
        </p:nvCxnSpPr>
        <p:spPr>
          <a:xfrm flipH="1">
            <a:off x="8220817" y="1422708"/>
            <a:ext cx="543211" cy="70953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8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56675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Distribuição eletrônica segundo o “princípio da construção (</a:t>
            </a:r>
            <a:r>
              <a:rPr lang="pt-BR" sz="2400" dirty="0" err="1" smtClean="0">
                <a:solidFill>
                  <a:prstClr val="black"/>
                </a:solidFill>
              </a:rPr>
              <a:t>aufbau</a:t>
            </a:r>
            <a:r>
              <a:rPr lang="pt-BR" sz="2400" dirty="0" smtClean="0">
                <a:solidFill>
                  <a:prstClr val="black"/>
                </a:solidFill>
              </a:rPr>
              <a:t>)”</a:t>
            </a:r>
          </a:p>
          <a:p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 smtClean="0">
                <a:solidFill>
                  <a:prstClr val="black"/>
                </a:solidFill>
              </a:rPr>
              <a:t>Leva em consideração: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Número máximo de ocupação eletrônica para cada orbital (princípio de Pauli)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Energia dos orbitais em termos de</a:t>
            </a:r>
            <a:r>
              <a:rPr lang="pt-BR" sz="2400" b="1" i="1" dirty="0" smtClean="0">
                <a:solidFill>
                  <a:prstClr val="black"/>
                </a:solidFill>
              </a:rPr>
              <a:t> n </a:t>
            </a:r>
            <a:r>
              <a:rPr lang="pt-BR" sz="2400" dirty="0" smtClean="0">
                <a:solidFill>
                  <a:prstClr val="black"/>
                </a:solidFill>
              </a:rPr>
              <a:t>(parte radial da função de onda)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Efeito de blindagem e penetração eletrônica (planos nodais/parte angular da função de onda)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9267" y="3777829"/>
            <a:ext cx="2726997" cy="27610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8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39511" y="179173"/>
            <a:ext cx="311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O átomo de Helio</a:t>
            </a:r>
            <a:endParaRPr lang="en-US" sz="32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50" y="1018907"/>
            <a:ext cx="2717891" cy="16671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38" y="3280988"/>
            <a:ext cx="6672368" cy="98605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41434" y="2805640"/>
            <a:ext cx="745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equação de </a:t>
            </a:r>
            <a:r>
              <a:rPr lang="pt-BR" sz="2400" dirty="0" err="1" smtClean="0"/>
              <a:t>Shrondinger</a:t>
            </a:r>
            <a:r>
              <a:rPr lang="pt-BR" sz="2400" dirty="0" smtClean="0"/>
              <a:t>, </a:t>
            </a:r>
            <a:r>
              <a:rPr lang="pt-BR" sz="2000" dirty="0"/>
              <a:t>núcleo estativo (Born-</a:t>
            </a:r>
            <a:r>
              <a:rPr lang="pt-BR" sz="2000" dirty="0" err="1"/>
              <a:t>Oppenheirmer</a:t>
            </a:r>
            <a:r>
              <a:rPr lang="pt-BR" sz="2000" dirty="0"/>
              <a:t>)</a:t>
            </a:r>
          </a:p>
        </p:txBody>
      </p:sp>
      <p:cxnSp>
        <p:nvCxnSpPr>
          <p:cNvPr id="11" name="Conector reto 10"/>
          <p:cNvCxnSpPr>
            <a:endCxn id="12" idx="0"/>
          </p:cNvCxnSpPr>
          <p:nvPr/>
        </p:nvCxnSpPr>
        <p:spPr>
          <a:xfrm flipH="1">
            <a:off x="2258061" y="4188555"/>
            <a:ext cx="327708" cy="499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505649" y="4687569"/>
            <a:ext cx="150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En</a:t>
            </a:r>
            <a:r>
              <a:rPr lang="pt-BR" dirty="0" smtClean="0"/>
              <a:t>. Cinética do e</a:t>
            </a:r>
            <a:r>
              <a:rPr lang="pt-BR" baseline="-25000" dirty="0" smtClean="0"/>
              <a:t>1</a:t>
            </a:r>
            <a:r>
              <a:rPr lang="pt-BR" baseline="30000" dirty="0" smtClean="0"/>
              <a:t> </a:t>
            </a:r>
            <a:r>
              <a:rPr lang="pt-BR" dirty="0" smtClean="0"/>
              <a:t> e  e</a:t>
            </a:r>
            <a:r>
              <a:rPr lang="pt-BR" baseline="-25000" dirty="0" smtClean="0"/>
              <a:t>2</a:t>
            </a:r>
            <a:endParaRPr lang="pt-BR" dirty="0"/>
          </a:p>
        </p:txBody>
      </p:sp>
      <p:cxnSp>
        <p:nvCxnSpPr>
          <p:cNvPr id="13" name="Conector reto 12"/>
          <p:cNvCxnSpPr>
            <a:endCxn id="12" idx="0"/>
          </p:cNvCxnSpPr>
          <p:nvPr/>
        </p:nvCxnSpPr>
        <p:spPr>
          <a:xfrm flipH="1">
            <a:off x="2258061" y="4188555"/>
            <a:ext cx="1119796" cy="499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15" idx="0"/>
          </p:cNvCxnSpPr>
          <p:nvPr/>
        </p:nvCxnSpPr>
        <p:spPr>
          <a:xfrm flipH="1">
            <a:off x="4265605" y="4180677"/>
            <a:ext cx="81006" cy="50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161833" y="4687387"/>
            <a:ext cx="220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En</a:t>
            </a:r>
            <a:r>
              <a:rPr lang="pt-BR" dirty="0" smtClean="0"/>
              <a:t>. Potencial atrativa entre o núcleo e os dois e</a:t>
            </a:r>
            <a:r>
              <a:rPr lang="pt-BR" baseline="-25000" dirty="0" smtClean="0"/>
              <a:t>1</a:t>
            </a:r>
            <a:r>
              <a:rPr lang="pt-BR" baseline="30000" dirty="0" smtClean="0"/>
              <a:t> </a:t>
            </a:r>
            <a:r>
              <a:rPr lang="pt-BR" dirty="0" smtClean="0"/>
              <a:t> e  e</a:t>
            </a:r>
            <a:r>
              <a:rPr lang="pt-BR" baseline="-25000" dirty="0" smtClean="0"/>
              <a:t>2</a:t>
            </a:r>
            <a:endParaRPr lang="pt-BR" dirty="0"/>
          </a:p>
        </p:txBody>
      </p:sp>
      <p:cxnSp>
        <p:nvCxnSpPr>
          <p:cNvPr id="16" name="Conector reto 15"/>
          <p:cNvCxnSpPr>
            <a:endCxn id="15" idx="0"/>
          </p:cNvCxnSpPr>
          <p:nvPr/>
        </p:nvCxnSpPr>
        <p:spPr>
          <a:xfrm flipH="1">
            <a:off x="4265605" y="4180677"/>
            <a:ext cx="922624" cy="50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524368" y="4180677"/>
            <a:ext cx="35805" cy="547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186814" y="4727707"/>
            <a:ext cx="220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En</a:t>
            </a:r>
            <a:r>
              <a:rPr lang="pt-BR" dirty="0" smtClean="0"/>
              <a:t>. Potencial Repulsiva entre os dois e</a:t>
            </a:r>
            <a:r>
              <a:rPr lang="pt-BR" baseline="-25000" dirty="0" smtClean="0"/>
              <a:t>1</a:t>
            </a:r>
            <a:r>
              <a:rPr lang="pt-BR" baseline="30000" dirty="0" smtClean="0"/>
              <a:t> </a:t>
            </a:r>
            <a:r>
              <a:rPr lang="pt-BR" dirty="0" smtClean="0"/>
              <a:t> e  e</a:t>
            </a:r>
            <a:r>
              <a:rPr lang="pt-BR" baseline="-25000" dirty="0" smtClean="0"/>
              <a:t>2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2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832" y="2661057"/>
            <a:ext cx="2563688" cy="2592402"/>
          </a:xfrm>
          <a:prstGeom prst="rect">
            <a:avLst/>
          </a:prstGeom>
        </p:spPr>
      </p:pic>
      <p:sp>
        <p:nvSpPr>
          <p:cNvPr id="3" name="CaixaDeTexto 5"/>
          <p:cNvSpPr txBox="1"/>
          <p:nvPr/>
        </p:nvSpPr>
        <p:spPr>
          <a:xfrm>
            <a:off x="360744" y="72409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O efeito de blindagem explica por que a distribuição é feita na diagonal e não na direção horizontal ditada pelo número n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4" name="CaixaDeTexto 6"/>
          <p:cNvSpPr txBox="1"/>
          <p:nvPr/>
        </p:nvSpPr>
        <p:spPr>
          <a:xfrm>
            <a:off x="4296032" y="2394241"/>
            <a:ext cx="44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Do ponto de vista de “tamanho” (número quântico n), um orbital 3d deveria ser </a:t>
            </a:r>
            <a:r>
              <a:rPr lang="pt-BR" sz="2400" dirty="0">
                <a:solidFill>
                  <a:prstClr val="black"/>
                </a:solidFill>
              </a:rPr>
              <a:t>p</a:t>
            </a:r>
            <a:r>
              <a:rPr lang="pt-BR" sz="2400" dirty="0" smtClean="0">
                <a:solidFill>
                  <a:prstClr val="black"/>
                </a:solidFill>
              </a:rPr>
              <a:t>reenchido ANTES dos orbitais 4s.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ydrogen Radial Prob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539661" cy="3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381000" y="414009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Máximo de densidade eletrônica  para 2p ocorre com </a:t>
            </a:r>
            <a:r>
              <a:rPr lang="pt-BR" sz="2000" b="1" dirty="0" smtClean="0"/>
              <a:t>r</a:t>
            </a:r>
            <a:r>
              <a:rPr lang="pt-BR" sz="2000" dirty="0" smtClean="0"/>
              <a:t> menor do que para 2s.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Mas, 2s tem densidade eletrônica com r ainda menor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2s experimenta maior carga nuclear efetiva que 2p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2s penetra mais sobre a nuvem eletrônica interna do que 2p (blinda 2p da carga nuclear)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2s tem mais planos nodais radiais que 2p.</a:t>
            </a:r>
            <a:endParaRPr lang="en-US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ectronic structure in the transition metal block and its implications for  light harvesting |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55" y="1163483"/>
            <a:ext cx="5029200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2765855" y="322546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4s x  3d</a:t>
            </a:r>
            <a:endParaRPr lang="en-US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" y="277812"/>
            <a:ext cx="8958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Por que a configuração para Li (Z =3) é </a:t>
            </a:r>
            <a:r>
              <a:rPr lang="pt-BR" altLang="pt-BR" sz="2800" b="1" dirty="0">
                <a:solidFill>
                  <a:srgbClr val="FF0000"/>
                </a:solidFill>
              </a:rPr>
              <a:t>1s</a:t>
            </a:r>
            <a:r>
              <a:rPr lang="pt-BR" altLang="pt-BR" sz="2800" b="1" baseline="30000" dirty="0">
                <a:solidFill>
                  <a:srgbClr val="FF0000"/>
                </a:solidFill>
              </a:rPr>
              <a:t>2</a:t>
            </a:r>
            <a:r>
              <a:rPr lang="pt-BR" altLang="pt-BR" sz="2800" b="1" dirty="0">
                <a:solidFill>
                  <a:srgbClr val="FF0000"/>
                </a:solidFill>
              </a:rPr>
              <a:t>2s</a:t>
            </a:r>
            <a:r>
              <a:rPr lang="pt-BR" altLang="pt-BR" sz="2800" b="1" baseline="30000" dirty="0">
                <a:solidFill>
                  <a:srgbClr val="FF0000"/>
                </a:solidFill>
              </a:rPr>
              <a:t>1</a:t>
            </a:r>
            <a:r>
              <a:rPr lang="pt-BR" altLang="pt-BR" sz="2800" dirty="0"/>
              <a:t> (e não 1s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2p</a:t>
            </a:r>
            <a:r>
              <a:rPr lang="pt-BR" altLang="pt-BR" sz="2800" baseline="30000" dirty="0"/>
              <a:t>1</a:t>
            </a:r>
            <a:r>
              <a:rPr lang="pt-BR" altLang="pt-BR" sz="2800" dirty="0" smtClean="0"/>
              <a:t>)?</a:t>
            </a:r>
            <a:endParaRPr lang="pt-BR" altLang="pt-BR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18" y="1478141"/>
            <a:ext cx="5929433" cy="34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02145" y="5041674"/>
            <a:ext cx="86553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800" dirty="0"/>
              <a:t> elétrons </a:t>
            </a:r>
            <a:r>
              <a:rPr lang="pt-BR" altLang="pt-BR" sz="2800" b="1" dirty="0"/>
              <a:t>s</a:t>
            </a:r>
            <a:r>
              <a:rPr lang="pt-BR" altLang="pt-BR" sz="2800" dirty="0"/>
              <a:t>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penetram mais </a:t>
            </a:r>
            <a:r>
              <a:rPr lang="pt-BR" altLang="pt-BR" sz="2800" dirty="0" smtClean="0"/>
              <a:t>que orbitais </a:t>
            </a:r>
            <a:r>
              <a:rPr lang="pt-BR" altLang="pt-BR" sz="2800" dirty="0"/>
              <a:t>p </a:t>
            </a:r>
            <a:r>
              <a:rPr lang="pt-BR" altLang="pt-BR" sz="2800" dirty="0" smtClean="0"/>
              <a:t>e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blindam</a:t>
            </a:r>
            <a:r>
              <a:rPr lang="pt-BR" altLang="pt-BR" sz="2800" dirty="0" smtClean="0"/>
              <a:t> </a:t>
            </a:r>
            <a:r>
              <a:rPr lang="pt-BR" altLang="pt-BR" sz="2800" dirty="0"/>
              <a:t>elétrons </a:t>
            </a:r>
            <a:r>
              <a:rPr lang="pt-BR" altLang="pt-BR" sz="2800" b="1" dirty="0"/>
              <a:t>p </a:t>
            </a:r>
            <a:r>
              <a:rPr lang="pt-BR" altLang="pt-BR" sz="2800" dirty="0" smtClean="0"/>
              <a:t> </a:t>
            </a:r>
            <a:endParaRPr lang="pt-BR" altLang="pt-BR" sz="2800" dirty="0"/>
          </a:p>
        </p:txBody>
      </p:sp>
      <p:sp>
        <p:nvSpPr>
          <p:cNvPr id="5" name="CaixaDeTexto 11"/>
          <p:cNvSpPr txBox="1">
            <a:spLocks noChangeArrowheads="1"/>
          </p:cNvSpPr>
          <p:nvPr/>
        </p:nvSpPr>
        <p:spPr bwMode="auto">
          <a:xfrm>
            <a:off x="3635896" y="5865668"/>
            <a:ext cx="2787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800" dirty="0"/>
              <a:t>E</a:t>
            </a:r>
            <a:r>
              <a:rPr lang="pt-BR" altLang="pt-BR" sz="4800" baseline="-25000" dirty="0"/>
              <a:t>2s</a:t>
            </a:r>
            <a:r>
              <a:rPr lang="pt-BR" altLang="pt-BR" sz="4800" dirty="0"/>
              <a:t> &lt; E</a:t>
            </a:r>
            <a:r>
              <a:rPr lang="pt-BR" altLang="pt-BR" sz="4800" baseline="-25000" dirty="0"/>
              <a:t>2p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796136" y="2180278"/>
            <a:ext cx="3162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 smtClean="0"/>
              <a:t>Z</a:t>
            </a:r>
            <a:r>
              <a:rPr lang="pt-BR" altLang="pt-BR" sz="4400" baseline="-25000" dirty="0" smtClean="0"/>
              <a:t>eff</a:t>
            </a:r>
            <a:r>
              <a:rPr lang="pt-BR" altLang="pt-BR" sz="4400" baseline="30000" dirty="0" smtClean="0"/>
              <a:t>2s </a:t>
            </a:r>
            <a:r>
              <a:rPr lang="pt-BR" altLang="pt-BR" sz="4400" b="1" dirty="0"/>
              <a:t>&gt;</a:t>
            </a:r>
            <a:r>
              <a:rPr lang="pt-BR" altLang="pt-BR" sz="4400" dirty="0"/>
              <a:t>Z</a:t>
            </a:r>
            <a:r>
              <a:rPr lang="pt-BR" altLang="pt-BR" sz="4400" baseline="-25000" dirty="0"/>
              <a:t>eff</a:t>
            </a:r>
            <a:r>
              <a:rPr lang="pt-BR" altLang="pt-BR" sz="4400" baseline="30000" dirty="0"/>
              <a:t>2p</a:t>
            </a:r>
            <a:endParaRPr lang="pt-BR" altLang="pt-BR" sz="4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7187" y="2000436"/>
            <a:ext cx="25093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Distribuição de </a:t>
            </a:r>
          </a:p>
          <a:p>
            <a:pPr algn="ctr"/>
            <a:r>
              <a:rPr lang="pt-BR" sz="2400" dirty="0" smtClean="0"/>
              <a:t>Densidade eletrônica</a:t>
            </a:r>
          </a:p>
          <a:p>
            <a:pPr algn="ctr"/>
            <a:r>
              <a:rPr lang="pt-BR" sz="2400" dirty="0" smtClean="0"/>
              <a:t>radial</a:t>
            </a:r>
            <a:endParaRPr lang="pt-BR" sz="24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23</a:t>
            </a:fld>
            <a:endParaRPr lang="pt-BR" alt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4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692696"/>
            <a:ext cx="594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Configuração eletrônica dos átomos</a:t>
            </a:r>
            <a:endParaRPr lang="pt-BR" sz="2800" dirty="0"/>
          </a:p>
        </p:txBody>
      </p:sp>
      <p:pic>
        <p:nvPicPr>
          <p:cNvPr id="4" name="Picture 9" descr="P:\Stacy_Patch\Silberberg 2003\Silberberg DCM\chapt08\color_art_library\08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353425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8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25</a:t>
            </a:fld>
            <a:endParaRPr lang="pt-BR"/>
          </a:p>
        </p:txBody>
      </p:sp>
      <p:pic>
        <p:nvPicPr>
          <p:cNvPr id="3" name="Picture 5" descr="P:\Stacy_Patch\Silberberg 2003\Silberberg DCM\chapt08\tables_library\08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200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0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7" descr="P:\Stacy_Patch\Silberberg 2003\Silberberg DCM\chapt08\color_art_library\08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2" y="1990972"/>
            <a:ext cx="84582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71610" y="725713"/>
            <a:ext cx="796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Forma condensada de expressar a distribuição eletrônica de átomos</a:t>
            </a: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0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27</a:t>
            </a:fld>
            <a:endParaRPr lang="pt-BR" altLang="pt-BR"/>
          </a:p>
        </p:txBody>
      </p:sp>
      <p:pic>
        <p:nvPicPr>
          <p:cNvPr id="3" name="Picture 1030" descr="C:\Documents and Settings\stacy_patch\Desktop\Table8_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9" y="908720"/>
            <a:ext cx="8341370" cy="4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8028384" y="3356992"/>
            <a:ext cx="360040" cy="360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5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28</a:t>
            </a:fld>
            <a:endParaRPr lang="pt-BR" altLang="pt-BR"/>
          </a:p>
        </p:txBody>
      </p:sp>
      <p:pic>
        <p:nvPicPr>
          <p:cNvPr id="3" name="Picture 5" descr="C:\Documents and Settings\stacy_patch\Desktop\Table8_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 flipV="1">
            <a:off x="8244408" y="1988840"/>
            <a:ext cx="360040" cy="360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113" y="846438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Influência do Princípio de </a:t>
            </a:r>
            <a:r>
              <a:rPr lang="pt-BR" sz="2400" dirty="0" err="1" smtClean="0">
                <a:solidFill>
                  <a:prstClr val="black"/>
                </a:solidFill>
              </a:rPr>
              <a:t>Pauli</a:t>
            </a:r>
            <a:r>
              <a:rPr lang="pt-BR" sz="2400" dirty="0" smtClean="0">
                <a:solidFill>
                  <a:prstClr val="black"/>
                </a:solidFill>
              </a:rPr>
              <a:t> – configurações preferenciais</a:t>
            </a:r>
          </a:p>
          <a:p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 smtClean="0">
                <a:solidFill>
                  <a:prstClr val="black"/>
                </a:solidFill>
              </a:rPr>
              <a:t>Exemplos Cr e Cu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sz="2400" dirty="0" smtClean="0">
              <a:solidFill>
                <a:prstClr val="black"/>
              </a:solidFill>
            </a:endParaRPr>
          </a:p>
          <a:p>
            <a:r>
              <a:rPr lang="pt-BR" sz="2400" dirty="0" smtClean="0">
                <a:solidFill>
                  <a:prstClr val="black"/>
                </a:solidFill>
              </a:rPr>
              <a:t>Cr</a:t>
            </a:r>
            <a:r>
              <a:rPr lang="pt-BR" sz="2400" baseline="30000" dirty="0" smtClean="0">
                <a:solidFill>
                  <a:prstClr val="black"/>
                </a:solidFill>
              </a:rPr>
              <a:t>0</a:t>
            </a:r>
            <a:r>
              <a:rPr lang="pt-BR" sz="2400" dirty="0" smtClean="0">
                <a:solidFill>
                  <a:prstClr val="black"/>
                </a:solidFill>
              </a:rPr>
              <a:t>   previsto pelo princípio da construção:   3d</a:t>
            </a:r>
            <a:r>
              <a:rPr lang="pt-BR" sz="2400" baseline="30000" dirty="0" smtClean="0">
                <a:solidFill>
                  <a:prstClr val="black"/>
                </a:solidFill>
              </a:rPr>
              <a:t>4</a:t>
            </a:r>
            <a:r>
              <a:rPr lang="pt-BR" sz="2400" dirty="0" smtClean="0">
                <a:solidFill>
                  <a:prstClr val="black"/>
                </a:solidFill>
              </a:rPr>
              <a:t> 4s</a:t>
            </a:r>
            <a:r>
              <a:rPr lang="pt-BR" sz="2400" baseline="30000" dirty="0" smtClean="0">
                <a:solidFill>
                  <a:prstClr val="black"/>
                </a:solidFill>
              </a:rPr>
              <a:t>2</a:t>
            </a:r>
          </a:p>
          <a:p>
            <a:r>
              <a:rPr lang="pt-BR" sz="2400" dirty="0">
                <a:solidFill>
                  <a:prstClr val="black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                                                          observado: 3d</a:t>
            </a:r>
            <a:r>
              <a:rPr lang="pt-BR" sz="2400" baseline="30000" dirty="0" smtClean="0">
                <a:solidFill>
                  <a:prstClr val="black"/>
                </a:solidFill>
              </a:rPr>
              <a:t>5</a:t>
            </a:r>
            <a:r>
              <a:rPr lang="pt-BR" sz="2400" dirty="0" smtClean="0">
                <a:solidFill>
                  <a:prstClr val="black"/>
                </a:solidFill>
              </a:rPr>
              <a:t> 4s</a:t>
            </a:r>
            <a:r>
              <a:rPr lang="pt-BR" sz="2400" baseline="30000" dirty="0" smtClean="0">
                <a:solidFill>
                  <a:prstClr val="black"/>
                </a:solidFill>
              </a:rPr>
              <a:t>1</a:t>
            </a:r>
          </a:p>
          <a:p>
            <a:r>
              <a:rPr lang="pt-BR" sz="2400" dirty="0" smtClean="0">
                <a:solidFill>
                  <a:prstClr val="black"/>
                </a:solidFill>
              </a:rPr>
              <a:t>(estado de oxidação +1 é comum para o íon Cr)</a:t>
            </a:r>
          </a:p>
          <a:p>
            <a:endParaRPr lang="pt-BR" sz="2400" dirty="0" smtClean="0">
              <a:solidFill>
                <a:prstClr val="black"/>
              </a:solidFill>
            </a:endParaRPr>
          </a:p>
          <a:p>
            <a:r>
              <a:rPr lang="pt-BR" sz="2400" dirty="0">
                <a:solidFill>
                  <a:prstClr val="black"/>
                </a:solidFill>
              </a:rPr>
              <a:t>Cu</a:t>
            </a:r>
            <a:r>
              <a:rPr lang="pt-BR" sz="2400" baseline="30000" dirty="0">
                <a:solidFill>
                  <a:prstClr val="black"/>
                </a:solidFill>
              </a:rPr>
              <a:t>0</a:t>
            </a:r>
            <a:r>
              <a:rPr lang="pt-BR" sz="2400" dirty="0">
                <a:solidFill>
                  <a:prstClr val="black"/>
                </a:solidFill>
              </a:rPr>
              <a:t>   previsto pelo princípio da construção:   </a:t>
            </a:r>
            <a:r>
              <a:rPr lang="pt-BR" sz="2400" dirty="0" smtClean="0">
                <a:solidFill>
                  <a:prstClr val="black"/>
                </a:solidFill>
              </a:rPr>
              <a:t>3d</a:t>
            </a:r>
            <a:r>
              <a:rPr lang="pt-BR" sz="2400" baseline="30000" dirty="0" smtClean="0">
                <a:solidFill>
                  <a:prstClr val="black"/>
                </a:solidFill>
              </a:rPr>
              <a:t>9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4s</a:t>
            </a:r>
            <a:r>
              <a:rPr lang="pt-BR" sz="2400" baseline="30000" dirty="0">
                <a:solidFill>
                  <a:prstClr val="black"/>
                </a:solidFill>
              </a:rPr>
              <a:t>2</a:t>
            </a:r>
          </a:p>
          <a:p>
            <a:r>
              <a:rPr lang="pt-BR" sz="2400" dirty="0">
                <a:solidFill>
                  <a:prstClr val="black"/>
                </a:solidFill>
              </a:rPr>
              <a:t>                                                           observado: </a:t>
            </a:r>
            <a:r>
              <a:rPr lang="pt-BR" sz="2400" dirty="0" smtClean="0">
                <a:solidFill>
                  <a:prstClr val="black"/>
                </a:solidFill>
              </a:rPr>
              <a:t>3d</a:t>
            </a:r>
            <a:r>
              <a:rPr lang="pt-BR" sz="2400" baseline="30000" dirty="0" smtClean="0">
                <a:solidFill>
                  <a:prstClr val="black"/>
                </a:solidFill>
              </a:rPr>
              <a:t>10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4s</a:t>
            </a:r>
            <a:r>
              <a:rPr lang="pt-BR" sz="2400" baseline="30000" dirty="0">
                <a:solidFill>
                  <a:prstClr val="black"/>
                </a:solidFill>
              </a:rPr>
              <a:t>1</a:t>
            </a:r>
          </a:p>
          <a:p>
            <a:r>
              <a:rPr lang="pt-BR" sz="2400" dirty="0">
                <a:solidFill>
                  <a:prstClr val="black"/>
                </a:solidFill>
              </a:rPr>
              <a:t>(estado de oxidação +1 é comum para o íon Cu)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 smtClean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grpSp>
        <p:nvGrpSpPr>
          <p:cNvPr id="3" name="Grupo 5"/>
          <p:cNvGrpSpPr/>
          <p:nvPr/>
        </p:nvGrpSpPr>
        <p:grpSpPr>
          <a:xfrm>
            <a:off x="5732822" y="2689518"/>
            <a:ext cx="1230827" cy="1889323"/>
            <a:chOff x="7201304" y="1816945"/>
            <a:chExt cx="1230827" cy="1889323"/>
          </a:xfrm>
        </p:grpSpPr>
        <p:sp>
          <p:nvSpPr>
            <p:cNvPr id="4" name="Elipse 2"/>
            <p:cNvSpPr/>
            <p:nvPr/>
          </p:nvSpPr>
          <p:spPr>
            <a:xfrm>
              <a:off x="7201304" y="1816945"/>
              <a:ext cx="1230827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5" name="Imagem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2540" y="3249028"/>
              <a:ext cx="1208502" cy="457240"/>
            </a:xfrm>
            <a:prstGeom prst="rect">
              <a:avLst/>
            </a:prstGeom>
          </p:spPr>
        </p:pic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29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4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78936"/>
            <a:ext cx="5363862" cy="7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r="14110"/>
          <a:stretch/>
        </p:blipFill>
        <p:spPr bwMode="auto">
          <a:xfrm>
            <a:off x="1877197" y="908641"/>
            <a:ext cx="1434414" cy="67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11040"/>
          <a:stretch/>
        </p:blipFill>
        <p:spPr bwMode="auto">
          <a:xfrm>
            <a:off x="2550229" y="1929965"/>
            <a:ext cx="3488106" cy="81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3794"/>
            <a:ext cx="2145339" cy="7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40" y="5277926"/>
            <a:ext cx="5821720" cy="8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"/>
          <p:cNvSpPr/>
          <p:nvPr/>
        </p:nvSpPr>
        <p:spPr>
          <a:xfrm>
            <a:off x="4940643" y="2914369"/>
            <a:ext cx="1863071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3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30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0648"/>
            <a:ext cx="3744416" cy="6235336"/>
          </a:xfrm>
          <a:prstGeom prst="rect">
            <a:avLst/>
          </a:prstGeom>
        </p:spPr>
      </p:pic>
      <p:cxnSp>
        <p:nvCxnSpPr>
          <p:cNvPr id="6" name="Straight Arrow Connector 2"/>
          <p:cNvCxnSpPr/>
          <p:nvPr/>
        </p:nvCxnSpPr>
        <p:spPr>
          <a:xfrm flipH="1" flipV="1">
            <a:off x="3501081" y="3912973"/>
            <a:ext cx="27491" cy="2135424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24649" y="3929449"/>
            <a:ext cx="54332" cy="2118948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05DE-FB74-4A9F-BBE4-3C31E4BBE35A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54347" y="1451944"/>
            <a:ext cx="8081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a </a:t>
            </a:r>
            <a:r>
              <a:rPr lang="pt-BR" sz="2200" b="1" dirty="0"/>
              <a:t>energia dos </a:t>
            </a:r>
            <a:r>
              <a:rPr lang="pt-BR" sz="2200" b="1" dirty="0" err="1"/>
              <a:t>subníveis</a:t>
            </a:r>
            <a:r>
              <a:rPr lang="pt-BR" sz="2200" b="1" dirty="0"/>
              <a:t> 3d e 4s </a:t>
            </a:r>
            <a:r>
              <a:rPr lang="pt-BR" sz="2200" b="1" dirty="0" smtClean="0"/>
              <a:t>são semelhantes </a:t>
            </a:r>
            <a:r>
              <a:rPr lang="pt-BR" sz="2200" dirty="0" smtClean="0"/>
              <a:t>ao longo da série </a:t>
            </a:r>
            <a:r>
              <a:rPr lang="pt-BR" sz="2200" dirty="0"/>
              <a:t>d</a:t>
            </a:r>
            <a:r>
              <a:rPr lang="pt-BR" sz="22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pt-BR" sz="2200" dirty="0"/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a </a:t>
            </a:r>
            <a:r>
              <a:rPr lang="pt-BR" sz="2200" b="1" dirty="0"/>
              <a:t>ordem energética dos orbitais separados não considera a repulsão </a:t>
            </a:r>
            <a:r>
              <a:rPr lang="pt-BR" sz="2200" b="1" dirty="0" err="1" smtClean="0"/>
              <a:t>intereletrônica</a:t>
            </a:r>
            <a:r>
              <a:rPr lang="pt-BR" sz="2200" b="1" dirty="0" smtClean="0"/>
              <a:t> </a:t>
            </a:r>
            <a:r>
              <a:rPr lang="pt-BR" sz="2200" dirty="0" smtClean="0"/>
              <a:t>no átomo </a:t>
            </a:r>
            <a:r>
              <a:rPr lang="pt-BR" sz="2200" dirty="0" err="1" smtClean="0"/>
              <a:t>multieletrônico</a:t>
            </a:r>
            <a:r>
              <a:rPr lang="pt-BR" sz="2200" dirty="0" smtClean="0"/>
              <a:t>.</a:t>
            </a:r>
          </a:p>
          <a:p>
            <a:r>
              <a:rPr lang="pt-BR" sz="2200" dirty="0"/>
              <a:t> </a:t>
            </a:r>
            <a:r>
              <a:rPr lang="pt-BR" sz="2200" dirty="0" smtClean="0"/>
              <a:t>    a </a:t>
            </a:r>
            <a:r>
              <a:rPr lang="pt-BR" sz="2200" dirty="0"/>
              <a:t>configuração menos energética </a:t>
            </a:r>
            <a:r>
              <a:rPr lang="pt-BR" sz="2200" dirty="0" smtClean="0"/>
              <a:t>é </a:t>
            </a:r>
            <a:r>
              <a:rPr lang="pt-BR" sz="2200" dirty="0"/>
              <a:t>[Ar]3d</a:t>
            </a:r>
            <a:r>
              <a:rPr lang="pt-BR" sz="2200" baseline="30000" dirty="0"/>
              <a:t>n</a:t>
            </a:r>
            <a:r>
              <a:rPr lang="pt-BR" sz="2200" dirty="0"/>
              <a:t>4s</a:t>
            </a:r>
            <a:r>
              <a:rPr lang="pt-BR" sz="2200" baseline="30000" dirty="0"/>
              <a:t>2</a:t>
            </a:r>
            <a:r>
              <a:rPr lang="pt-BR" sz="2200" dirty="0"/>
              <a:t> e não </a:t>
            </a:r>
            <a:r>
              <a:rPr lang="pt-BR" sz="2200" dirty="0" smtClean="0"/>
              <a:t>   </a:t>
            </a:r>
          </a:p>
          <a:p>
            <a:r>
              <a:rPr lang="pt-BR" sz="2200" dirty="0"/>
              <a:t> </a:t>
            </a:r>
            <a:r>
              <a:rPr lang="pt-BR" sz="2200" dirty="0" smtClean="0"/>
              <a:t>    [</a:t>
            </a:r>
            <a:r>
              <a:rPr lang="pt-BR" sz="2200" dirty="0"/>
              <a:t>Ar]3d</a:t>
            </a:r>
            <a:r>
              <a:rPr lang="pt-BR" sz="2200" baseline="30000" dirty="0"/>
              <a:t>n+2</a:t>
            </a:r>
            <a:r>
              <a:rPr lang="pt-BR" sz="2200" dirty="0"/>
              <a:t>.</a:t>
            </a:r>
            <a:r>
              <a:rPr lang="pt-BR" sz="2200" dirty="0" smtClean="0"/>
              <a:t> </a:t>
            </a:r>
          </a:p>
          <a:p>
            <a:endParaRPr lang="pt-B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melhor combinação de energia potencial e </a:t>
            </a:r>
            <a:r>
              <a:rPr lang="pt-BR" sz="2200" b="1" u="sng" dirty="0" smtClean="0"/>
              <a:t>menor repulsão </a:t>
            </a:r>
            <a:r>
              <a:rPr lang="pt-BR" sz="2200" b="1" u="sng" dirty="0" err="1" smtClean="0"/>
              <a:t>intereletrônica</a:t>
            </a:r>
            <a:r>
              <a:rPr lang="pt-BR" sz="2200" b="1" dirty="0" smtClean="0"/>
              <a:t>)</a:t>
            </a:r>
          </a:p>
          <a:p>
            <a:endParaRPr lang="pt-BR" sz="2200" dirty="0" smtClean="0"/>
          </a:p>
          <a:p>
            <a:r>
              <a:rPr lang="pt-BR" sz="2200" dirty="0" smtClean="0"/>
              <a:t>3. Anomalias no centro e no final das séries:</a:t>
            </a:r>
          </a:p>
          <a:p>
            <a:r>
              <a:rPr lang="pt-BR" sz="2200" dirty="0" smtClean="0"/>
              <a:t>  Cr:  [Ar]3d</a:t>
            </a:r>
            <a:r>
              <a:rPr lang="pt-BR" sz="2200" baseline="30000" dirty="0" smtClean="0"/>
              <a:t>5</a:t>
            </a:r>
            <a:r>
              <a:rPr lang="pt-BR" sz="2200" dirty="0" smtClean="0"/>
              <a:t>4s</a:t>
            </a:r>
            <a:r>
              <a:rPr lang="pt-BR" sz="2200" baseline="30000" dirty="0" smtClean="0"/>
              <a:t>1</a:t>
            </a:r>
            <a:r>
              <a:rPr lang="pt-BR" sz="2200" dirty="0" smtClean="0"/>
              <a:t> </a:t>
            </a:r>
            <a:r>
              <a:rPr lang="pt-BR" sz="2200" dirty="0"/>
              <a:t>e não [</a:t>
            </a:r>
            <a:r>
              <a:rPr lang="pt-BR" sz="2200" dirty="0" smtClean="0"/>
              <a:t>Ar]3d</a:t>
            </a:r>
            <a:r>
              <a:rPr lang="pt-BR" sz="2200" baseline="30000" dirty="0" smtClean="0"/>
              <a:t>4</a:t>
            </a:r>
            <a:r>
              <a:rPr lang="pt-BR" sz="2200" dirty="0" smtClean="0"/>
              <a:t>4s</a:t>
            </a:r>
            <a:r>
              <a:rPr lang="pt-BR" sz="2200" baseline="30000" dirty="0" smtClean="0"/>
              <a:t>2</a:t>
            </a:r>
            <a:r>
              <a:rPr lang="pt-BR" sz="2200" dirty="0"/>
              <a:t> </a:t>
            </a:r>
            <a:r>
              <a:rPr lang="pt-BR" sz="2200" dirty="0" smtClean="0"/>
              <a:t>(3d e s </a:t>
            </a:r>
            <a:r>
              <a:rPr lang="pt-BR" sz="2200" dirty="0" err="1" smtClean="0"/>
              <a:t>semi</a:t>
            </a:r>
            <a:r>
              <a:rPr lang="pt-BR" sz="2200" dirty="0" smtClean="0"/>
              <a:t> ocupados)</a:t>
            </a:r>
          </a:p>
          <a:p>
            <a:r>
              <a:rPr lang="pt-BR" sz="2200" dirty="0" smtClean="0"/>
              <a:t>  Cu: [Ar]3d</a:t>
            </a:r>
            <a:r>
              <a:rPr lang="pt-BR" sz="2200" baseline="30000" dirty="0" smtClean="0"/>
              <a:t>10</a:t>
            </a:r>
            <a:r>
              <a:rPr lang="pt-BR" sz="2200" dirty="0" smtClean="0"/>
              <a:t>4s</a:t>
            </a:r>
            <a:r>
              <a:rPr lang="pt-BR" sz="2200" baseline="30000" dirty="0" smtClean="0"/>
              <a:t>1</a:t>
            </a:r>
            <a:r>
              <a:rPr lang="pt-BR" sz="2200" dirty="0" smtClean="0"/>
              <a:t> </a:t>
            </a:r>
            <a:r>
              <a:rPr lang="pt-BR" sz="2200" dirty="0"/>
              <a:t>e não [</a:t>
            </a:r>
            <a:r>
              <a:rPr lang="pt-BR" sz="2200" dirty="0" smtClean="0"/>
              <a:t>Ar]3d</a:t>
            </a:r>
            <a:r>
              <a:rPr lang="pt-BR" sz="2200" baseline="30000" dirty="0" smtClean="0"/>
              <a:t>9</a:t>
            </a:r>
            <a:r>
              <a:rPr lang="pt-BR" sz="2200" dirty="0" smtClean="0"/>
              <a:t>4s</a:t>
            </a:r>
            <a:r>
              <a:rPr lang="pt-BR" sz="2200" baseline="30000" dirty="0" smtClean="0"/>
              <a:t>2</a:t>
            </a:r>
            <a:r>
              <a:rPr lang="pt-BR" sz="2200" dirty="0" smtClean="0"/>
              <a:t> </a:t>
            </a:r>
            <a:r>
              <a:rPr lang="pt-BR" sz="2200" dirty="0"/>
              <a:t>(3d </a:t>
            </a:r>
            <a:r>
              <a:rPr lang="pt-BR" sz="2200" dirty="0" smtClean="0"/>
              <a:t>ocupado e s </a:t>
            </a:r>
            <a:r>
              <a:rPr lang="pt-BR" sz="2200" dirty="0" err="1" smtClean="0"/>
              <a:t>semi</a:t>
            </a:r>
            <a:r>
              <a:rPr lang="pt-BR" sz="2200" dirty="0" smtClean="0"/>
              <a:t> ocupado)</a:t>
            </a:r>
          </a:p>
          <a:p>
            <a:endParaRPr lang="pt-BR" sz="2200" dirty="0"/>
          </a:p>
          <a:p>
            <a:r>
              <a:rPr lang="pt-BR" sz="2200" dirty="0" smtClean="0"/>
              <a:t>   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1668223" y="374726"/>
            <a:ext cx="4872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pt-BR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Ar]3d</a:t>
            </a:r>
            <a:r>
              <a:rPr lang="pt-BR" sz="32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pt-BR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4s</a:t>
            </a:r>
            <a:r>
              <a:rPr lang="pt-BR" sz="32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 x  </a:t>
            </a:r>
            <a:r>
              <a:rPr lang="pt-BR" sz="3200" dirty="0"/>
              <a:t>[</a:t>
            </a:r>
            <a:r>
              <a:rPr lang="pt-BR" sz="3200" dirty="0" smtClean="0"/>
              <a:t>Ar]3d</a:t>
            </a:r>
            <a:r>
              <a:rPr lang="pt-BR" sz="3200" baseline="30000" dirty="0" smtClean="0"/>
              <a:t>n+2</a:t>
            </a:r>
            <a:endParaRPr lang="pt-BR" sz="3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8352"/>
            <a:ext cx="3810330" cy="3853006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4277337" y="822195"/>
            <a:ext cx="4693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Qual </a:t>
            </a:r>
            <a:r>
              <a:rPr lang="pt-BR" sz="2800" dirty="0"/>
              <a:t>a configuração eletrônica do cátion, </a:t>
            </a:r>
            <a:r>
              <a:rPr lang="pt-BR" sz="2800" dirty="0" smtClean="0"/>
              <a:t>Cu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 Cu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? 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4" name="CaixaDeTexto 7"/>
          <p:cNvSpPr txBox="1"/>
          <p:nvPr/>
        </p:nvSpPr>
        <p:spPr>
          <a:xfrm>
            <a:off x="664535" y="28319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Formação de íons</a:t>
            </a:r>
            <a:endParaRPr lang="pt-BR" sz="3600" dirty="0"/>
          </a:p>
        </p:txBody>
      </p:sp>
      <p:sp>
        <p:nvSpPr>
          <p:cNvPr id="5" name="Retângulo 9"/>
          <p:cNvSpPr/>
          <p:nvPr/>
        </p:nvSpPr>
        <p:spPr>
          <a:xfrm>
            <a:off x="4287958" y="226534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Dito de outra forma: para a formação do cátion </a:t>
            </a:r>
            <a:r>
              <a:rPr lang="pt-BR" sz="2800" dirty="0" smtClean="0"/>
              <a:t>Cu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 e Cu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 a </a:t>
            </a:r>
            <a:r>
              <a:rPr lang="pt-BR" sz="2800" dirty="0"/>
              <a:t>partir do elemento </a:t>
            </a:r>
            <a:r>
              <a:rPr lang="pt-BR" sz="2800" dirty="0" smtClean="0"/>
              <a:t>Cu, </a:t>
            </a:r>
            <a:r>
              <a:rPr lang="pt-BR" sz="2800" dirty="0"/>
              <a:t>quais elétrons são perdidos?</a:t>
            </a:r>
          </a:p>
        </p:txBody>
      </p:sp>
      <p:sp>
        <p:nvSpPr>
          <p:cNvPr id="6" name="CaixaDeTexto 16"/>
          <p:cNvSpPr txBox="1"/>
          <p:nvPr/>
        </p:nvSpPr>
        <p:spPr>
          <a:xfrm>
            <a:off x="4441227" y="4401193"/>
            <a:ext cx="3820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Cu </a:t>
            </a:r>
            <a:r>
              <a:rPr lang="pt-BR" sz="2400" dirty="0" smtClean="0">
                <a:sym typeface="Wingdings" pitchFamily="2" charset="2"/>
              </a:rPr>
              <a:t> [Ar] 4s</a:t>
            </a:r>
            <a:r>
              <a:rPr lang="pt-BR" sz="2400" baseline="30000" dirty="0" smtClean="0">
                <a:sym typeface="Wingdings" pitchFamily="2" charset="2"/>
              </a:rPr>
              <a:t>1 </a:t>
            </a:r>
            <a:r>
              <a:rPr lang="pt-BR" sz="2400" dirty="0" smtClean="0">
                <a:sym typeface="Wingdings" pitchFamily="2" charset="2"/>
              </a:rPr>
              <a:t>3d</a:t>
            </a:r>
            <a:r>
              <a:rPr lang="pt-BR" sz="2400" baseline="30000" dirty="0" smtClean="0">
                <a:sym typeface="Wingdings" pitchFamily="2" charset="2"/>
              </a:rPr>
              <a:t>10</a:t>
            </a:r>
            <a:endParaRPr lang="pt-BR" sz="2400" dirty="0">
              <a:sym typeface="Wingdings" pitchFamily="2" charset="2"/>
            </a:endParaRPr>
          </a:p>
          <a:p>
            <a:r>
              <a:rPr lang="pt-BR" sz="2400" dirty="0" smtClean="0"/>
              <a:t>Cu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</a:t>
            </a:r>
            <a:r>
              <a:rPr lang="pt-BR" sz="2400" dirty="0">
                <a:sym typeface="Wingdings" pitchFamily="2" charset="2"/>
              </a:rPr>
              <a:t></a:t>
            </a:r>
            <a:r>
              <a:rPr lang="pt-BR" sz="2400" dirty="0" smtClean="0">
                <a:sym typeface="Wingdings" pitchFamily="2" charset="2"/>
              </a:rPr>
              <a:t>[</a:t>
            </a:r>
            <a:r>
              <a:rPr lang="pt-BR" sz="2400" dirty="0">
                <a:sym typeface="Wingdings" pitchFamily="2" charset="2"/>
              </a:rPr>
              <a:t>Ar] </a:t>
            </a:r>
            <a:r>
              <a:rPr lang="pt-BR" sz="2400" dirty="0" smtClean="0">
                <a:sym typeface="Wingdings" pitchFamily="2" charset="2"/>
              </a:rPr>
              <a:t>3d</a:t>
            </a:r>
            <a:r>
              <a:rPr lang="pt-BR" sz="2400" baseline="30000" dirty="0" smtClean="0">
                <a:sym typeface="Wingdings" pitchFamily="2" charset="2"/>
              </a:rPr>
              <a:t>10</a:t>
            </a:r>
            <a:endParaRPr lang="pt-BR" sz="2400" baseline="30000" dirty="0">
              <a:sym typeface="Wingdings" pitchFamily="2" charset="2"/>
            </a:endParaRPr>
          </a:p>
          <a:p>
            <a:endParaRPr lang="pt-BR" sz="2400" dirty="0">
              <a:sym typeface="Wingdings" pitchFamily="2" charset="2"/>
            </a:endParaRPr>
          </a:p>
          <a:p>
            <a:r>
              <a:rPr lang="pt-BR" sz="2400" dirty="0" smtClean="0">
                <a:sym typeface="Wingdings" pitchFamily="2" charset="2"/>
              </a:rPr>
              <a:t>Cu</a:t>
            </a:r>
            <a:r>
              <a:rPr lang="pt-BR" sz="2400" baseline="30000" dirty="0" smtClean="0">
                <a:sym typeface="Wingdings" pitchFamily="2" charset="2"/>
              </a:rPr>
              <a:t>2+</a:t>
            </a:r>
            <a:r>
              <a:rPr lang="pt-BR" sz="2400" dirty="0">
                <a:sym typeface="Wingdings" pitchFamily="2" charset="2"/>
              </a:rPr>
              <a:t> </a:t>
            </a:r>
            <a:r>
              <a:rPr lang="pt-BR" sz="2400" dirty="0" smtClean="0">
                <a:sym typeface="Wingdings" pitchFamily="2" charset="2"/>
              </a:rPr>
              <a:t>[</a:t>
            </a:r>
            <a:r>
              <a:rPr lang="pt-BR" sz="2400" dirty="0">
                <a:sym typeface="Wingdings" pitchFamily="2" charset="2"/>
              </a:rPr>
              <a:t>Ar] </a:t>
            </a:r>
            <a:r>
              <a:rPr lang="pt-BR" sz="2400" dirty="0" smtClean="0">
                <a:sym typeface="Wingdings" pitchFamily="2" charset="2"/>
              </a:rPr>
              <a:t>3d</a:t>
            </a:r>
            <a:r>
              <a:rPr lang="pt-BR" sz="2400" baseline="30000" dirty="0" smtClean="0">
                <a:sym typeface="Wingdings" pitchFamily="2" charset="2"/>
              </a:rPr>
              <a:t>9</a:t>
            </a:r>
            <a:endParaRPr lang="pt-BR" sz="2400" dirty="0">
              <a:sym typeface="Wingdings" pitchFamily="2" charset="2"/>
            </a:endParaRPr>
          </a:p>
          <a:p>
            <a:endParaRPr lang="pt-BR" sz="24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32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8352"/>
            <a:ext cx="3810330" cy="3853006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4277337" y="822195"/>
            <a:ext cx="4693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Qual </a:t>
            </a:r>
            <a:r>
              <a:rPr lang="pt-BR" sz="2800" dirty="0"/>
              <a:t>a configuração eletrônica do cátion, </a:t>
            </a:r>
            <a:r>
              <a:rPr lang="pt-BR" sz="2800" dirty="0" smtClean="0"/>
              <a:t>Cr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? 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4" name="CaixaDeTexto 7"/>
          <p:cNvSpPr txBox="1"/>
          <p:nvPr/>
        </p:nvSpPr>
        <p:spPr>
          <a:xfrm>
            <a:off x="664535" y="28319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Formação de íons</a:t>
            </a:r>
            <a:endParaRPr lang="pt-BR" sz="3600" dirty="0"/>
          </a:p>
        </p:txBody>
      </p:sp>
      <p:sp>
        <p:nvSpPr>
          <p:cNvPr id="6" name="CaixaDeTexto 16"/>
          <p:cNvSpPr txBox="1"/>
          <p:nvPr/>
        </p:nvSpPr>
        <p:spPr>
          <a:xfrm>
            <a:off x="4441227" y="4401193"/>
            <a:ext cx="382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Cr </a:t>
            </a:r>
            <a:r>
              <a:rPr lang="pt-BR" sz="2400" dirty="0" smtClean="0">
                <a:sym typeface="Wingdings" pitchFamily="2" charset="2"/>
              </a:rPr>
              <a:t> [Ar] 4s</a:t>
            </a:r>
            <a:r>
              <a:rPr lang="pt-BR" sz="2400" baseline="30000" dirty="0" smtClean="0">
                <a:sym typeface="Wingdings" pitchFamily="2" charset="2"/>
              </a:rPr>
              <a:t>1  </a:t>
            </a:r>
            <a:r>
              <a:rPr lang="pt-BR" sz="2400" dirty="0" smtClean="0">
                <a:sym typeface="Wingdings" pitchFamily="2" charset="2"/>
              </a:rPr>
              <a:t>3d</a:t>
            </a:r>
            <a:r>
              <a:rPr lang="pt-BR" sz="2400" baseline="30000" dirty="0" smtClean="0">
                <a:sym typeface="Wingdings" pitchFamily="2" charset="2"/>
              </a:rPr>
              <a:t>5</a:t>
            </a:r>
            <a:endParaRPr lang="pt-BR" sz="2400" dirty="0">
              <a:sym typeface="Wingdings" pitchFamily="2" charset="2"/>
            </a:endParaRPr>
          </a:p>
          <a:p>
            <a:r>
              <a:rPr lang="pt-BR" sz="2400" dirty="0" smtClean="0">
                <a:sym typeface="Wingdings" pitchFamily="2" charset="2"/>
              </a:rPr>
              <a:t>Cr</a:t>
            </a:r>
            <a:r>
              <a:rPr lang="pt-BR" sz="2400" baseline="30000" dirty="0" smtClean="0">
                <a:sym typeface="Wingdings" pitchFamily="2" charset="2"/>
              </a:rPr>
              <a:t>2+</a:t>
            </a:r>
            <a:r>
              <a:rPr lang="pt-BR" sz="2400" dirty="0">
                <a:sym typeface="Wingdings" pitchFamily="2" charset="2"/>
              </a:rPr>
              <a:t> </a:t>
            </a:r>
            <a:r>
              <a:rPr lang="pt-BR" sz="2400" dirty="0" smtClean="0">
                <a:sym typeface="Wingdings" pitchFamily="2" charset="2"/>
              </a:rPr>
              <a:t> [</a:t>
            </a:r>
            <a:r>
              <a:rPr lang="pt-BR" sz="2400" dirty="0">
                <a:sym typeface="Wingdings" pitchFamily="2" charset="2"/>
              </a:rPr>
              <a:t>Ar] </a:t>
            </a:r>
            <a:r>
              <a:rPr lang="pt-BR" sz="2400" dirty="0" smtClean="0">
                <a:sym typeface="Wingdings" pitchFamily="2" charset="2"/>
              </a:rPr>
              <a:t>3d</a:t>
            </a:r>
            <a:r>
              <a:rPr lang="pt-BR" sz="2400" baseline="30000" dirty="0" smtClean="0">
                <a:sym typeface="Wingdings" pitchFamily="2" charset="2"/>
              </a:rPr>
              <a:t>4</a:t>
            </a:r>
            <a:endParaRPr lang="pt-BR" sz="2400" dirty="0">
              <a:sym typeface="Wingdings" pitchFamily="2" charset="2"/>
            </a:endParaRPr>
          </a:p>
          <a:p>
            <a:endParaRPr lang="pt-BR" sz="24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33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8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34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5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99592" y="404664"/>
            <a:ext cx="5902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latin typeface="+mn-lt"/>
              </a:rPr>
              <a:t>Carga </a:t>
            </a:r>
            <a:r>
              <a:rPr lang="pt-BR" altLang="pt-BR" sz="3200" b="1" dirty="0">
                <a:latin typeface="+mn-lt"/>
              </a:rPr>
              <a:t>Nuclear Efetiva , Slater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3568" y="1343614"/>
            <a:ext cx="79248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latin typeface="+mn-lt"/>
              </a:rPr>
              <a:t>Em um átomo </a:t>
            </a:r>
            <a:r>
              <a:rPr lang="pt-BR" altLang="pt-BR" sz="2400" dirty="0" err="1">
                <a:latin typeface="+mn-lt"/>
              </a:rPr>
              <a:t>polieletrônico</a:t>
            </a:r>
            <a:r>
              <a:rPr lang="pt-BR" altLang="pt-BR" sz="2400" dirty="0">
                <a:latin typeface="+mn-lt"/>
              </a:rPr>
              <a:t>, </a:t>
            </a:r>
            <a:r>
              <a:rPr lang="pt-BR" altLang="pt-BR" sz="2400" dirty="0" smtClean="0">
                <a:latin typeface="+mn-lt"/>
              </a:rPr>
              <a:t>:</a:t>
            </a:r>
            <a:endParaRPr lang="pt-BR" altLang="pt-BR" sz="2400" dirty="0">
              <a:latin typeface="+mn-lt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dirty="0">
                <a:latin typeface="+mn-lt"/>
              </a:rPr>
              <a:t>   - elétrons são atraídos para o núcleo; 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dirty="0">
                <a:latin typeface="+mn-lt"/>
              </a:rPr>
              <a:t>   - </a:t>
            </a:r>
            <a:r>
              <a:rPr lang="pt-BR" altLang="pt-BR" sz="2400" dirty="0" smtClean="0">
                <a:latin typeface="+mn-lt"/>
              </a:rPr>
              <a:t>elétrons se repelem.</a:t>
            </a:r>
            <a:endParaRPr lang="pt-BR" altLang="pt-BR" sz="2400" dirty="0">
              <a:latin typeface="+mn-lt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latin typeface="+mn-lt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 dirty="0" smtClean="0">
                <a:latin typeface="+mn-lt"/>
              </a:rPr>
              <a:t>A repulsão </a:t>
            </a:r>
            <a:r>
              <a:rPr lang="pt-BR" altLang="pt-BR" sz="2400" dirty="0" smtClean="0">
                <a:latin typeface="+mn-lt"/>
              </a:rPr>
              <a:t>entre </a:t>
            </a:r>
            <a:r>
              <a:rPr lang="pt-BR" altLang="pt-BR" sz="2400" b="1" dirty="0" smtClean="0">
                <a:latin typeface="+mn-lt"/>
              </a:rPr>
              <a:t>elétrons</a:t>
            </a:r>
            <a:r>
              <a:rPr lang="pt-BR" altLang="pt-BR" sz="2400" dirty="0" smtClean="0">
                <a:latin typeface="+mn-lt"/>
              </a:rPr>
              <a:t> </a:t>
            </a:r>
            <a:r>
              <a:rPr lang="pt-BR" altLang="pt-BR" sz="2400" b="1" dirty="0" smtClean="0">
                <a:latin typeface="+mn-lt"/>
              </a:rPr>
              <a:t>diminui a carga nuclear efetiva (</a:t>
            </a:r>
            <a:r>
              <a:rPr lang="pt-BR" altLang="pt-BR" sz="2400" b="1" dirty="0" err="1" smtClean="0">
                <a:latin typeface="+mn-lt"/>
              </a:rPr>
              <a:t>Z</a:t>
            </a:r>
            <a:r>
              <a:rPr lang="pt-BR" altLang="pt-BR" sz="2400" b="1" baseline="-25000" dirty="0" err="1" smtClean="0">
                <a:latin typeface="+mn-lt"/>
              </a:rPr>
              <a:t>ef</a:t>
            </a:r>
            <a:r>
              <a:rPr lang="pt-BR" altLang="pt-BR" sz="2400" b="1" dirty="0" smtClean="0">
                <a:latin typeface="+mn-lt"/>
              </a:rPr>
              <a:t>) </a:t>
            </a:r>
            <a:r>
              <a:rPr lang="pt-BR" altLang="pt-BR" sz="2400" dirty="0" smtClean="0">
                <a:latin typeface="+mn-lt"/>
              </a:rPr>
              <a:t>que cada elétrons está sujeita (efeito de Blindagem)</a:t>
            </a:r>
            <a:endParaRPr lang="pt-BR" altLang="pt-BR" sz="2400" u="sng" dirty="0" smtClean="0">
              <a:latin typeface="+mn-lt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latin typeface="+mn-lt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 smtClean="0">
                <a:latin typeface="+mn-lt"/>
              </a:rPr>
              <a:t>O fator </a:t>
            </a:r>
            <a:r>
              <a:rPr lang="pt-BR" altLang="pt-BR" sz="2400" dirty="0">
                <a:latin typeface="+mn-lt"/>
              </a:rPr>
              <a:t>de </a:t>
            </a:r>
            <a:r>
              <a:rPr lang="pt-BR" altLang="pt-BR" sz="2400" b="1" dirty="0" smtClean="0">
                <a:latin typeface="+mn-lt"/>
              </a:rPr>
              <a:t>blindagem</a:t>
            </a:r>
            <a:r>
              <a:rPr lang="pt-BR" altLang="pt-BR" sz="2400" dirty="0" smtClean="0">
                <a:latin typeface="+mn-lt"/>
              </a:rPr>
              <a:t> pode </a:t>
            </a:r>
            <a:r>
              <a:rPr lang="pt-BR" altLang="pt-BR" sz="2400" dirty="0">
                <a:latin typeface="+mn-lt"/>
              </a:rPr>
              <a:t>ser </a:t>
            </a:r>
            <a:r>
              <a:rPr lang="pt-BR" altLang="pt-BR" sz="2400" dirty="0" smtClean="0">
                <a:latin typeface="+mn-lt"/>
              </a:rPr>
              <a:t>estimado numericamente pelas </a:t>
            </a:r>
            <a:r>
              <a:rPr lang="pt-BR" altLang="pt-BR" sz="2400" b="1" dirty="0" smtClean="0">
                <a:latin typeface="+mn-lt"/>
              </a:rPr>
              <a:t>regras de Slater (simplificações)</a:t>
            </a:r>
          </a:p>
          <a:p>
            <a:pPr marL="0" indent="0" algn="just" eaLnBrk="1" hangingPunct="1">
              <a:buClr>
                <a:schemeClr val="tx1"/>
              </a:buClr>
            </a:pPr>
            <a:endParaRPr lang="pt-BR" altLang="pt-BR" sz="2400" dirty="0">
              <a:latin typeface="Times New Roman" panose="02020603050405020304" pitchFamily="18" charset="0"/>
            </a:endParaRPr>
          </a:p>
          <a:p>
            <a:pPr algn="ctr" eaLnBrk="1" hangingPunct="1">
              <a:buClr>
                <a:schemeClr val="tx1"/>
              </a:buClr>
            </a:pPr>
            <a:r>
              <a:rPr lang="pt-BR" altLang="pt-BR" sz="40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Z</a:t>
            </a:r>
            <a:r>
              <a:rPr lang="pt-BR" altLang="pt-BR" sz="4000" b="1" baseline="-250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ef</a:t>
            </a:r>
            <a:r>
              <a:rPr lang="pt-BR" altLang="pt-BR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Z - </a:t>
            </a:r>
            <a:r>
              <a:rPr lang="pt-BR" altLang="pt-BR" sz="4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pt-BR" altLang="pt-BR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35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mage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86" y="404664"/>
            <a:ext cx="1228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5" descr="Image5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49" y="404664"/>
            <a:ext cx="1238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6" descr="Image5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5266"/>
            <a:ext cx="2266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7" descr="Image5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4" y="2925266"/>
            <a:ext cx="2266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8" descr="Image5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33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39407" y="150915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Zef</a:t>
            </a:r>
            <a:r>
              <a:rPr lang="pt-BR" dirty="0"/>
              <a:t> </a:t>
            </a:r>
            <a:r>
              <a:rPr lang="pt-BR" dirty="0" smtClean="0"/>
              <a:t> = Z = 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25310" y="1555322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Zef</a:t>
            </a:r>
            <a:r>
              <a:rPr lang="pt-BR" dirty="0" smtClean="0"/>
              <a:t> &lt; Z</a:t>
            </a:r>
          </a:p>
          <a:p>
            <a:r>
              <a:rPr lang="pt-BR" dirty="0" err="1" smtClean="0"/>
              <a:t>Zef</a:t>
            </a:r>
            <a:r>
              <a:rPr lang="pt-BR" dirty="0" smtClean="0"/>
              <a:t> = Z - </a:t>
            </a:r>
            <a:r>
              <a:rPr lang="pt-BR" dirty="0" smtClean="0">
                <a:sym typeface="Symbol" panose="05050102010706020507" pitchFamily="18" charset="2"/>
              </a:rPr>
              <a:t> = 2 - </a:t>
            </a:r>
            <a:r>
              <a:rPr lang="pt-BR" dirty="0">
                <a:sym typeface="Symbol" panose="05050102010706020507" pitchFamily="18" charset="2"/>
              </a:rPr>
              <a:t></a:t>
            </a:r>
            <a:r>
              <a:rPr lang="pt-BR" dirty="0" smtClean="0">
                <a:sym typeface="Symbol" panose="05050102010706020507" pitchFamily="18" charset="2"/>
              </a:rPr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660" y="5193804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Zef</a:t>
            </a:r>
            <a:r>
              <a:rPr lang="pt-BR" dirty="0" smtClean="0"/>
              <a:t> &lt; Z</a:t>
            </a:r>
          </a:p>
          <a:p>
            <a:r>
              <a:rPr lang="pt-BR" dirty="0" err="1" smtClean="0"/>
              <a:t>Zef</a:t>
            </a:r>
            <a:r>
              <a:rPr lang="pt-BR" dirty="0" smtClean="0"/>
              <a:t> = Z - </a:t>
            </a:r>
            <a:r>
              <a:rPr lang="pt-BR" dirty="0" smtClean="0">
                <a:sym typeface="Symbol" panose="05050102010706020507" pitchFamily="18" charset="2"/>
              </a:rPr>
              <a:t> = 3 - </a:t>
            </a:r>
            <a:r>
              <a:rPr lang="pt-BR" dirty="0">
                <a:sym typeface="Symbol" panose="05050102010706020507" pitchFamily="18" charset="2"/>
              </a:rPr>
              <a:t></a:t>
            </a:r>
            <a:r>
              <a:rPr lang="pt-BR" dirty="0" smtClean="0">
                <a:sym typeface="Symbol" panose="05050102010706020507" pitchFamily="18" charset="2"/>
              </a:rPr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76183" y="5193804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Zef</a:t>
            </a:r>
            <a:r>
              <a:rPr lang="pt-BR" dirty="0" smtClean="0"/>
              <a:t> &lt; Z</a:t>
            </a:r>
          </a:p>
          <a:p>
            <a:r>
              <a:rPr lang="pt-BR" dirty="0" err="1" smtClean="0"/>
              <a:t>Zef</a:t>
            </a:r>
            <a:r>
              <a:rPr lang="pt-BR" dirty="0" smtClean="0"/>
              <a:t> = Z - </a:t>
            </a:r>
            <a:r>
              <a:rPr lang="pt-BR" dirty="0" smtClean="0">
                <a:sym typeface="Symbol" panose="05050102010706020507" pitchFamily="18" charset="2"/>
              </a:rPr>
              <a:t> = 4 - </a:t>
            </a:r>
            <a:r>
              <a:rPr lang="pt-BR" dirty="0">
                <a:sym typeface="Symbol" panose="05050102010706020507" pitchFamily="18" charset="2"/>
              </a:rPr>
              <a:t></a:t>
            </a:r>
            <a:r>
              <a:rPr lang="pt-BR" dirty="0" smtClean="0">
                <a:sym typeface="Symbol" panose="05050102010706020507" pitchFamily="18" charset="2"/>
              </a:rPr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67226" y="530153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Zef</a:t>
            </a:r>
            <a:r>
              <a:rPr lang="pt-BR" dirty="0" smtClean="0"/>
              <a:t> &lt; Z</a:t>
            </a:r>
          </a:p>
          <a:p>
            <a:r>
              <a:rPr lang="pt-BR" dirty="0" err="1" smtClean="0"/>
              <a:t>Zef</a:t>
            </a:r>
            <a:r>
              <a:rPr lang="pt-BR" dirty="0" smtClean="0"/>
              <a:t> = Z - </a:t>
            </a:r>
            <a:r>
              <a:rPr lang="pt-BR" dirty="0" smtClean="0">
                <a:sym typeface="Symbol" panose="05050102010706020507" pitchFamily="18" charset="2"/>
              </a:rPr>
              <a:t> = 5 - </a:t>
            </a:r>
            <a:r>
              <a:rPr lang="pt-BR" dirty="0">
                <a:sym typeface="Symbol" panose="05050102010706020507" pitchFamily="18" charset="2"/>
              </a:rPr>
              <a:t></a:t>
            </a:r>
            <a:r>
              <a:rPr lang="pt-BR" dirty="0" smtClean="0">
                <a:sym typeface="Symbol" panose="05050102010706020507" pitchFamily="18" charset="2"/>
              </a:rPr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36</a:t>
            </a:fld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17231" y="26018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H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02946" y="24710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He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17902" y="247156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Li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46531" y="256490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Be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241255" y="254124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</a:t>
            </a:r>
            <a:endParaRPr lang="pt-BR" sz="2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7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37</a:t>
            </a:fld>
            <a:endParaRPr lang="pt-BR" altLang="pt-BR"/>
          </a:p>
        </p:txBody>
      </p:sp>
      <p:grpSp>
        <p:nvGrpSpPr>
          <p:cNvPr id="23" name="Grupo 22"/>
          <p:cNvGrpSpPr/>
          <p:nvPr/>
        </p:nvGrpSpPr>
        <p:grpSpPr>
          <a:xfrm>
            <a:off x="179512" y="476672"/>
            <a:ext cx="8208912" cy="5231482"/>
            <a:chOff x="179512" y="476672"/>
            <a:chExt cx="8208912" cy="5231482"/>
          </a:xfrm>
        </p:grpSpPr>
        <p:grpSp>
          <p:nvGrpSpPr>
            <p:cNvPr id="20" name="Grupo 19"/>
            <p:cNvGrpSpPr/>
            <p:nvPr/>
          </p:nvGrpSpPr>
          <p:grpSpPr>
            <a:xfrm>
              <a:off x="179512" y="476672"/>
              <a:ext cx="8208912" cy="5231482"/>
              <a:chOff x="251520" y="548680"/>
              <a:chExt cx="8208912" cy="5231482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0" y="548680"/>
                <a:ext cx="4597363" cy="5231482"/>
              </a:xfrm>
              <a:prstGeom prst="rect">
                <a:avLst/>
              </a:prstGeom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4789004" y="4437112"/>
                <a:ext cx="3528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 smtClean="0"/>
                  <a:t>Elétrons (3s) no mesmo nível blindam-se por 0,35 </a:t>
                </a:r>
                <a:r>
                  <a:rPr lang="pt-BR" b="1" dirty="0"/>
                  <a:t>de Z</a:t>
                </a:r>
                <a:endParaRPr lang="pt-BR" dirty="0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2260698" y="2933588"/>
                <a:ext cx="612668" cy="4616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/>
                  <a:t>Mg</a:t>
                </a:r>
                <a:endParaRPr lang="pt-BR" sz="2400" dirty="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4932040" y="1846565"/>
                <a:ext cx="3528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 smtClean="0"/>
                  <a:t>Elétrons (2p, n-1) blindam os elétrons 3s por 0,85 </a:t>
                </a:r>
                <a:r>
                  <a:rPr lang="pt-BR" b="1" dirty="0"/>
                  <a:t>de Z</a:t>
                </a:r>
                <a:endParaRPr lang="pt-BR" dirty="0"/>
              </a:p>
            </p:txBody>
          </p:sp>
          <p:cxnSp>
            <p:nvCxnSpPr>
              <p:cNvPr id="9" name="Conector reto 8"/>
              <p:cNvCxnSpPr>
                <a:endCxn id="7" idx="1"/>
              </p:cNvCxnSpPr>
              <p:nvPr/>
            </p:nvCxnSpPr>
            <p:spPr>
              <a:xfrm>
                <a:off x="3563888" y="2169731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tângulo 9"/>
              <p:cNvSpPr/>
              <p:nvPr/>
            </p:nvSpPr>
            <p:spPr>
              <a:xfrm>
                <a:off x="4853168" y="2683398"/>
                <a:ext cx="3528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 smtClean="0"/>
                  <a:t>Elétrons (2s, n-2) blindam os elétrons 3s por 1 </a:t>
                </a:r>
                <a:r>
                  <a:rPr lang="pt-BR" b="1" dirty="0"/>
                  <a:t>de Z</a:t>
                </a:r>
                <a:endParaRPr lang="pt-BR" dirty="0"/>
              </a:p>
            </p:txBody>
          </p:sp>
          <p:cxnSp>
            <p:nvCxnSpPr>
              <p:cNvPr id="11" name="Conector reto 10"/>
              <p:cNvCxnSpPr>
                <a:endCxn id="4" idx="3"/>
              </p:cNvCxnSpPr>
              <p:nvPr/>
            </p:nvCxnSpPr>
            <p:spPr>
              <a:xfrm>
                <a:off x="3323642" y="2506002"/>
                <a:ext cx="1525241" cy="6584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upo 14"/>
              <p:cNvGrpSpPr/>
              <p:nvPr/>
            </p:nvGrpSpPr>
            <p:grpSpPr>
              <a:xfrm>
                <a:off x="1938132" y="2600828"/>
                <a:ext cx="1224136" cy="1127184"/>
                <a:chOff x="6228184" y="427948"/>
                <a:chExt cx="1224136" cy="1127184"/>
              </a:xfrm>
            </p:grpSpPr>
            <p:sp>
              <p:nvSpPr>
                <p:cNvPr id="12" name="Fluxograma: Conector 11"/>
                <p:cNvSpPr/>
                <p:nvPr/>
              </p:nvSpPr>
              <p:spPr>
                <a:xfrm>
                  <a:off x="6228184" y="427948"/>
                  <a:ext cx="1224136" cy="1127184"/>
                </a:xfrm>
                <a:prstGeom prst="flowChartConnector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Fluxograma: Conector 12"/>
                <p:cNvSpPr/>
                <p:nvPr/>
              </p:nvSpPr>
              <p:spPr>
                <a:xfrm>
                  <a:off x="7293998" y="603079"/>
                  <a:ext cx="144016" cy="136103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Fluxograma: Conector 13"/>
                <p:cNvSpPr/>
                <p:nvPr/>
              </p:nvSpPr>
              <p:spPr>
                <a:xfrm>
                  <a:off x="6255730" y="1224822"/>
                  <a:ext cx="144016" cy="136103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6" name="Conector reto 15"/>
              <p:cNvCxnSpPr>
                <a:endCxn id="4" idx="3"/>
              </p:cNvCxnSpPr>
              <p:nvPr/>
            </p:nvCxnSpPr>
            <p:spPr>
              <a:xfrm>
                <a:off x="3147962" y="2841763"/>
                <a:ext cx="1700921" cy="3226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lipse 20"/>
            <p:cNvSpPr/>
            <p:nvPr/>
          </p:nvSpPr>
          <p:spPr>
            <a:xfrm>
              <a:off x="2388672" y="1583635"/>
              <a:ext cx="323056" cy="262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3330352" y="3861048"/>
              <a:ext cx="323056" cy="262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7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60648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Regras de Slater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4861" y="1196752"/>
            <a:ext cx="88082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 smtClean="0"/>
              <a:t>Escreva a </a:t>
            </a:r>
            <a:r>
              <a:rPr lang="pt-BR" sz="2400" b="1" dirty="0" smtClean="0"/>
              <a:t>configuração eletrônica </a:t>
            </a:r>
            <a:r>
              <a:rPr lang="pt-BR" sz="2400" dirty="0" smtClean="0"/>
              <a:t>do elemento em grupos:</a:t>
            </a:r>
          </a:p>
          <a:p>
            <a:pPr lvl="1"/>
            <a:r>
              <a:rPr lang="pt-BR" sz="2400" dirty="0" smtClean="0"/>
              <a:t>Exemplo do carbono C: </a:t>
            </a:r>
            <a:r>
              <a:rPr lang="pt-BR" sz="2400" dirty="0"/>
              <a:t>(1s</a:t>
            </a:r>
            <a:r>
              <a:rPr lang="pt-BR" sz="2400" baseline="30000" dirty="0"/>
              <a:t>2</a:t>
            </a:r>
            <a:r>
              <a:rPr lang="pt-BR" sz="2400" dirty="0"/>
              <a:t>) (2s</a:t>
            </a:r>
            <a:r>
              <a:rPr lang="pt-BR" sz="2400" baseline="30000" dirty="0"/>
              <a:t>2</a:t>
            </a:r>
            <a:r>
              <a:rPr lang="pt-BR" sz="2400" dirty="0"/>
              <a:t>2p</a:t>
            </a:r>
            <a:r>
              <a:rPr lang="pt-BR" sz="2400" baseline="30000" dirty="0"/>
              <a:t>2</a:t>
            </a:r>
            <a:r>
              <a:rPr lang="pt-BR" sz="2400" dirty="0"/>
              <a:t>);</a:t>
            </a:r>
          </a:p>
          <a:p>
            <a:pPr lvl="1"/>
            <a:endParaRPr lang="pt-BR" sz="2400" dirty="0" smtClean="0"/>
          </a:p>
          <a:p>
            <a:r>
              <a:rPr lang="pt-BR" sz="2400" dirty="0" smtClean="0"/>
              <a:t>2. Qualquer </a:t>
            </a:r>
            <a:r>
              <a:rPr lang="pt-BR" sz="2400" b="1" dirty="0" smtClean="0"/>
              <a:t>elétron no mesmo nível e </a:t>
            </a:r>
            <a:r>
              <a:rPr lang="pt-BR" sz="2400" b="1" dirty="0" err="1" smtClean="0"/>
              <a:t>subnível</a:t>
            </a:r>
            <a:r>
              <a:rPr lang="pt-BR" sz="2400" dirty="0" smtClean="0"/>
              <a:t> </a:t>
            </a:r>
            <a:r>
              <a:rPr lang="pt-BR" sz="2400" b="1" dirty="0" smtClean="0"/>
              <a:t>blinda</a:t>
            </a:r>
            <a:r>
              <a:rPr lang="pt-BR" sz="2400" dirty="0" smtClean="0"/>
              <a:t> os demais elétrons por um </a:t>
            </a:r>
            <a:r>
              <a:rPr lang="pt-BR" sz="2400" b="1" dirty="0" smtClean="0"/>
              <a:t>fator de 0,35 de Z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 smtClean="0"/>
              <a:t>3. Se o </a:t>
            </a:r>
            <a:r>
              <a:rPr lang="pt-BR" sz="2400" b="1" dirty="0" smtClean="0"/>
              <a:t>elétron</a:t>
            </a:r>
            <a:r>
              <a:rPr lang="pt-BR" sz="2400" dirty="0" smtClean="0"/>
              <a:t>(s) em consideração </a:t>
            </a:r>
            <a:r>
              <a:rPr lang="pt-BR" sz="2400" b="1" dirty="0" smtClean="0"/>
              <a:t>é s ou p</a:t>
            </a:r>
            <a:r>
              <a:rPr lang="pt-BR" sz="2400" dirty="0" smtClean="0"/>
              <a:t>, qualquer </a:t>
            </a:r>
            <a:r>
              <a:rPr lang="pt-BR" sz="2400" b="1" dirty="0" smtClean="0"/>
              <a:t>elétrons com n-1, o blinda por 0,85 de Z </a:t>
            </a:r>
            <a:r>
              <a:rPr lang="pt-BR" sz="2400" dirty="0" smtClean="0"/>
              <a:t>e qualquer </a:t>
            </a:r>
            <a:r>
              <a:rPr lang="pt-BR" sz="2400" b="1" dirty="0" smtClean="0"/>
              <a:t>elétron com n-2 ou mais internos blinda por 1 de Z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4. Se o </a:t>
            </a:r>
            <a:r>
              <a:rPr lang="pt-BR" sz="2400" b="1" dirty="0" smtClean="0"/>
              <a:t>elétron</a:t>
            </a:r>
            <a:r>
              <a:rPr lang="pt-BR" sz="2400" dirty="0" smtClean="0"/>
              <a:t>(s) em consideração é </a:t>
            </a:r>
            <a:r>
              <a:rPr lang="pt-BR" sz="2400" b="1" dirty="0" smtClean="0"/>
              <a:t>d ou f</a:t>
            </a:r>
            <a:r>
              <a:rPr lang="pt-BR" sz="2400" dirty="0" smtClean="0"/>
              <a:t>, </a:t>
            </a:r>
            <a:r>
              <a:rPr lang="pt-BR" sz="2400" b="1" dirty="0" smtClean="0"/>
              <a:t>qualquer elétrons com n inferior blinda por 1 de Z</a:t>
            </a:r>
            <a:r>
              <a:rPr lang="pt-BR" sz="2400" dirty="0" smtClean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39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47667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Prática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48478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Calcule a carga nuclear efetiva nuclear para elétrons de valência de elementos do 1º e 2º períodos. </a:t>
            </a:r>
          </a:p>
          <a:p>
            <a:endParaRPr lang="pt-BR" sz="2400" dirty="0"/>
          </a:p>
          <a:p>
            <a:r>
              <a:rPr lang="pt-BR" sz="2400" dirty="0" smtClean="0"/>
              <a:t>H, He</a:t>
            </a:r>
          </a:p>
          <a:p>
            <a:endParaRPr lang="pt-BR" sz="2400" dirty="0"/>
          </a:p>
          <a:p>
            <a:r>
              <a:rPr lang="pt-BR" sz="2400" dirty="0" smtClean="0"/>
              <a:t>Li, Be, B, C, N, O, F, Ne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Faça um gráfico de </a:t>
            </a:r>
            <a:r>
              <a:rPr lang="pt-BR" sz="2400" dirty="0" err="1" smtClean="0"/>
              <a:t>Zef</a:t>
            </a:r>
            <a:r>
              <a:rPr lang="pt-BR" sz="2400" dirty="0"/>
              <a:t> </a:t>
            </a:r>
            <a:r>
              <a:rPr lang="pt-BR" sz="2400" dirty="0" smtClean="0"/>
              <a:t>x Z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4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60174" y="1023551"/>
            <a:ext cx="747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Será que a repulsão intereletrônica é significativa</a:t>
            </a:r>
            <a:r>
              <a:rPr lang="pt-BR" sz="2800" dirty="0" smtClean="0">
                <a:sym typeface="Symbol"/>
              </a:rPr>
              <a:t></a:t>
            </a: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68" y="3976291"/>
            <a:ext cx="2717891" cy="1667108"/>
          </a:xfrm>
          <a:prstGeom prst="rect">
            <a:avLst/>
          </a:prstGeo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51039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Calcule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para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elétrons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valência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do Fluor: 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)(2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 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(0,35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·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6) + (0,85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·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3,8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= 9 –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3,8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5,2 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Calcule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para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elétrons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valência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Oxigênio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(1s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(2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,2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i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(0,35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·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+ (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0,85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· 2) 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3,45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8 – 3,45 = 4,55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40</a:t>
            </a:fld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41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47667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Prática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48478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Calcule a carga nuclear efetiva nuclear para elétrons de valência dos ânions: F</a:t>
            </a:r>
            <a:r>
              <a:rPr lang="pt-BR" sz="2400" baseline="30000" dirty="0" smtClean="0"/>
              <a:t>-</a:t>
            </a:r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611559" y="3861048"/>
            <a:ext cx="7560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+mn-lt"/>
              </a:rPr>
              <a:t>Calcule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Z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 para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os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elétrons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valência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Fluoreto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  (1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)(2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,2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 =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(0,35 · 7) + (0,85 · 2) = 4,15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+mn-lt"/>
              </a:rPr>
              <a:t>Z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 = 9 – 4,15 = 4,85 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8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7313" y="62068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Calcula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elétrons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 platina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)(2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)(3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(6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357301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Calcula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elétrons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5d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 platina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)(2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,2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)(3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(3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(4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(5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(6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42</a:t>
            </a:fld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755576" y="198884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s"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= 0,35 . 1 + 0,85 . 16 + 1 . 60 = 73,95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+mn-lt"/>
              </a:rPr>
              <a:t>Z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 = 78 – 73,95 = 4,15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7312" y="4916493"/>
            <a:ext cx="580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+mn-lt"/>
              </a:rPr>
              <a:t>Elétrons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mais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externos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não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blindam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s"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= 0,35 . 15 + 1 . 60 = 65,25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+mn-lt"/>
              </a:rPr>
              <a:t>Z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 = 78 – 65,25 = 12,75 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4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43</a:t>
            </a:fld>
            <a:endParaRPr lang="pt-BR" alt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55576" y="404664"/>
          <a:ext cx="7992884" cy="4738862"/>
        </p:xfrm>
        <a:graphic>
          <a:graphicData uri="http://schemas.openxmlformats.org/drawingml/2006/table">
            <a:tbl>
              <a:tblPr/>
              <a:tblGrid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375605"/>
                <a:gridCol w="1231994"/>
              </a:tblGrid>
              <a:tr h="416148">
                <a:tc>
                  <a:txBody>
                    <a:bodyPr/>
                    <a:lstStyle/>
                    <a:p>
                      <a:r>
                        <a:rPr lang="pt-BR" sz="900" dirty="0"/>
                        <a:t/>
                      </a:r>
                      <a:br>
                        <a:rPr lang="pt-BR" sz="900" dirty="0"/>
                      </a:br>
                      <a:r>
                        <a:rPr lang="pt-BR" sz="900" dirty="0"/>
                        <a:t>H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 gridSpan="16">
                  <a:txBody>
                    <a:bodyPr/>
                    <a:lstStyle/>
                    <a:p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He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26715" marR="26715" marT="13357" marB="13357">
                    <a:lnL>
                      <a:noFill/>
                    </a:ln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/>
                        <a:t>Z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 gridSpan="16"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02875">
                <a:tc>
                  <a:txBody>
                    <a:bodyPr/>
                    <a:lstStyle/>
                    <a:p>
                      <a:r>
                        <a:rPr lang="pt-BR" sz="900"/>
                        <a:t>1s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1.000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6">
                  <a:txBody>
                    <a:bodyPr/>
                    <a:lstStyle/>
                    <a:p>
                      <a:r>
                        <a:rPr lang="pt-BR" sz="900" dirty="0"/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1.688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Li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Be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B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N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O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F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Ne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/>
                        <a:t>Z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02875">
                <a:tc>
                  <a:txBody>
                    <a:bodyPr/>
                    <a:lstStyle/>
                    <a:p>
                      <a:r>
                        <a:rPr lang="pt-BR" sz="900" dirty="0"/>
                        <a:t>2s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1.279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1.912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900" dirty="0"/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2.421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3.136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3.834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4.453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5.100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5.758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Na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Mg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Al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Si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P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Cl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Ar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/>
                        <a:t>Z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pt-BR" sz="90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02875">
                <a:tc>
                  <a:txBody>
                    <a:bodyPr/>
                    <a:lstStyle/>
                    <a:p>
                      <a:r>
                        <a:rPr lang="pt-BR" sz="900" dirty="0"/>
                        <a:t>3s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2.507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3.308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4.066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4.285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4.886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5.482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6.116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6.764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 dirty="0">
                          <a:effectLst/>
                        </a:rPr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K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Ca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Sc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Ti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V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Cr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Mn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Fe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Co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Ni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Cu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Zn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Ga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Ge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As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Se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Br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Kr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F9FF"/>
                    </a:solidFill>
                  </a:tcPr>
                </a:tc>
              </a:tr>
              <a:tr h="218392">
                <a:tc>
                  <a:txBody>
                    <a:bodyPr/>
                    <a:lstStyle/>
                    <a:p>
                      <a:r>
                        <a:rPr lang="pt-BR" sz="900"/>
                        <a:t>Z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36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591235">
                <a:tc>
                  <a:txBody>
                    <a:bodyPr/>
                    <a:lstStyle/>
                    <a:p>
                      <a:r>
                        <a:rPr lang="pt-BR" sz="900" dirty="0"/>
                        <a:t>4s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3.495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/>
                        <a:t>4.398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/>
                        <a:t>4.632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/>
                        <a:t>4.817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4.981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5.133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5.283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/>
                        <a:t>5.434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5.576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5.711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5.842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/>
                        <a:t>5.965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7.067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8.044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8.944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9.758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10.553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11.316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1235">
                <a:tc>
                  <a:txBody>
                    <a:bodyPr/>
                    <a:lstStyle/>
                    <a:p>
                      <a:r>
                        <a:rPr lang="pt-BR" sz="900"/>
                        <a:t>3d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7.120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8.141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8.983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9.757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10.528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11.180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11.855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12.530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13.201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13.878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15.093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16.251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17.378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18.477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19.559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20.626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875">
                <a:tc>
                  <a:txBody>
                    <a:bodyPr/>
                    <a:lstStyle/>
                    <a:p>
                      <a:r>
                        <a:rPr lang="pt-BR" sz="900"/>
                        <a:t>4p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r>
                        <a:rPr lang="pt-BR" sz="900"/>
                        <a:t> 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6.222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6.780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7.449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8.287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/>
                        <a:t>9.028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9.338</a:t>
                      </a:r>
                    </a:p>
                  </a:txBody>
                  <a:tcPr marL="5566" marR="5566" marT="5566" marB="55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07504" y="616530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pt-BR" sz="800" i="1" dirty="0" err="1">
                <a:solidFill>
                  <a:srgbClr val="202122"/>
                </a:solidFill>
              </a:rPr>
              <a:t>Clementi</a:t>
            </a:r>
            <a:r>
              <a:rPr lang="pt-BR" sz="800" i="1" dirty="0">
                <a:solidFill>
                  <a:srgbClr val="202122"/>
                </a:solidFill>
              </a:rPr>
              <a:t>, E.; </a:t>
            </a:r>
            <a:r>
              <a:rPr lang="pt-BR" sz="800" i="1" dirty="0" err="1">
                <a:solidFill>
                  <a:srgbClr val="202122"/>
                </a:solidFill>
              </a:rPr>
              <a:t>Raimondi</a:t>
            </a:r>
            <a:r>
              <a:rPr lang="pt-BR" sz="800" i="1" dirty="0">
                <a:solidFill>
                  <a:srgbClr val="202122"/>
                </a:solidFill>
              </a:rPr>
              <a:t>, D. L. (1963). "</a:t>
            </a:r>
            <a:r>
              <a:rPr lang="pt-BR" sz="800" i="1" dirty="0" err="1">
                <a:solidFill>
                  <a:srgbClr val="202122"/>
                </a:solidFill>
              </a:rPr>
              <a:t>Atomic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Screening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Constants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from</a:t>
            </a:r>
            <a:r>
              <a:rPr lang="pt-BR" sz="800" i="1" dirty="0">
                <a:solidFill>
                  <a:srgbClr val="202122"/>
                </a:solidFill>
              </a:rPr>
              <a:t> SCF </a:t>
            </a:r>
            <a:r>
              <a:rPr lang="pt-BR" sz="800" i="1" dirty="0" err="1">
                <a:solidFill>
                  <a:srgbClr val="202122"/>
                </a:solidFill>
              </a:rPr>
              <a:t>Functions</a:t>
            </a:r>
            <a:r>
              <a:rPr lang="pt-BR" sz="800" i="1" dirty="0">
                <a:solidFill>
                  <a:srgbClr val="202122"/>
                </a:solidFill>
              </a:rPr>
              <a:t>". J. </a:t>
            </a:r>
            <a:r>
              <a:rPr lang="pt-BR" sz="800" i="1" dirty="0" err="1">
                <a:solidFill>
                  <a:srgbClr val="202122"/>
                </a:solidFill>
              </a:rPr>
              <a:t>Chem</a:t>
            </a:r>
            <a:r>
              <a:rPr lang="pt-BR" sz="800" i="1" dirty="0">
                <a:solidFill>
                  <a:srgbClr val="202122"/>
                </a:solidFill>
              </a:rPr>
              <a:t>. </a:t>
            </a:r>
            <a:r>
              <a:rPr lang="pt-BR" sz="800" i="1" dirty="0" err="1">
                <a:solidFill>
                  <a:srgbClr val="202122"/>
                </a:solidFill>
              </a:rPr>
              <a:t>Phys</a:t>
            </a:r>
            <a:r>
              <a:rPr lang="pt-BR" sz="800" i="1" dirty="0">
                <a:solidFill>
                  <a:srgbClr val="202122"/>
                </a:solidFill>
              </a:rPr>
              <a:t>. </a:t>
            </a:r>
            <a:r>
              <a:rPr lang="pt-BR" sz="800" b="1" i="1" dirty="0">
                <a:solidFill>
                  <a:srgbClr val="202122"/>
                </a:solidFill>
              </a:rPr>
              <a:t>38</a:t>
            </a:r>
            <a:r>
              <a:rPr lang="pt-BR" sz="800" i="1" dirty="0">
                <a:solidFill>
                  <a:srgbClr val="202122"/>
                </a:solidFill>
              </a:rPr>
              <a:t> (11): 2686–2689. </a:t>
            </a:r>
            <a:r>
              <a:rPr lang="pt-BR" sz="800" i="1" dirty="0">
                <a:solidFill>
                  <a:srgbClr val="3366CC"/>
                </a:solidFill>
                <a:hlinkClick r:id="rId2" tooltip="Bibcode (identifier)"/>
              </a:rPr>
              <a:t>Bibcode</a:t>
            </a:r>
            <a:r>
              <a:rPr lang="pt-BR" sz="800" i="1" dirty="0">
                <a:solidFill>
                  <a:srgbClr val="202122"/>
                </a:solidFill>
              </a:rPr>
              <a:t>:</a:t>
            </a:r>
            <a:r>
              <a:rPr lang="pt-BR" sz="800" i="1" dirty="0">
                <a:solidFill>
                  <a:srgbClr val="3366CC"/>
                </a:solidFill>
                <a:hlinkClick r:id="rId3"/>
              </a:rPr>
              <a:t>1963JChPh..38.2686C</a:t>
            </a:r>
            <a:r>
              <a:rPr lang="pt-BR" sz="800" i="1" dirty="0">
                <a:solidFill>
                  <a:srgbClr val="202122"/>
                </a:solidFill>
              </a:rPr>
              <a:t>. </a:t>
            </a:r>
            <a:r>
              <a:rPr lang="pt-BR" sz="800" i="1" dirty="0">
                <a:solidFill>
                  <a:srgbClr val="3366CC"/>
                </a:solidFill>
                <a:hlinkClick r:id="rId4" tooltip="Doi (identifier)"/>
              </a:rPr>
              <a:t>doi</a:t>
            </a:r>
            <a:r>
              <a:rPr lang="pt-BR" sz="800" i="1" dirty="0">
                <a:solidFill>
                  <a:srgbClr val="202122"/>
                </a:solidFill>
              </a:rPr>
              <a:t>:</a:t>
            </a:r>
            <a:r>
              <a:rPr lang="pt-BR" sz="800" i="1" dirty="0">
                <a:solidFill>
                  <a:srgbClr val="3366CC"/>
                </a:solidFill>
                <a:hlinkClick r:id="rId5"/>
              </a:rPr>
              <a:t>10.1063/1.1733573</a:t>
            </a:r>
            <a:r>
              <a:rPr lang="pt-BR" sz="800" i="1" dirty="0">
                <a:solidFill>
                  <a:srgbClr val="202122"/>
                </a:solidFill>
              </a:rPr>
              <a:t>.</a:t>
            </a:r>
            <a:endParaRPr lang="pt-BR" sz="800" dirty="0">
              <a:solidFill>
                <a:srgbClr val="20212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sz="800" b="1" dirty="0">
                <a:solidFill>
                  <a:srgbClr val="3366CC"/>
                </a:solidFill>
                <a:hlinkClick r:id="rId6" tooltip="Jump up"/>
              </a:rPr>
              <a:t>^</a:t>
            </a:r>
            <a:r>
              <a:rPr lang="pt-BR" sz="800" dirty="0">
                <a:solidFill>
                  <a:srgbClr val="202122"/>
                </a:solidFill>
              </a:rPr>
              <a:t> </a:t>
            </a:r>
            <a:r>
              <a:rPr lang="pt-BR" sz="800" i="1" dirty="0" err="1">
                <a:solidFill>
                  <a:srgbClr val="202122"/>
                </a:solidFill>
              </a:rPr>
              <a:t>Clementi</a:t>
            </a:r>
            <a:r>
              <a:rPr lang="pt-BR" sz="800" i="1" dirty="0">
                <a:solidFill>
                  <a:srgbClr val="202122"/>
                </a:solidFill>
              </a:rPr>
              <a:t>, E.; </a:t>
            </a:r>
            <a:r>
              <a:rPr lang="pt-BR" sz="800" i="1" dirty="0" err="1">
                <a:solidFill>
                  <a:srgbClr val="202122"/>
                </a:solidFill>
              </a:rPr>
              <a:t>Raimondi</a:t>
            </a:r>
            <a:r>
              <a:rPr lang="pt-BR" sz="800" i="1" dirty="0">
                <a:solidFill>
                  <a:srgbClr val="202122"/>
                </a:solidFill>
              </a:rPr>
              <a:t>, D. L.; </a:t>
            </a:r>
            <a:r>
              <a:rPr lang="pt-BR" sz="800" i="1" dirty="0" err="1">
                <a:solidFill>
                  <a:srgbClr val="202122"/>
                </a:solidFill>
              </a:rPr>
              <a:t>Reinhardt</a:t>
            </a:r>
            <a:r>
              <a:rPr lang="pt-BR" sz="800" i="1" dirty="0">
                <a:solidFill>
                  <a:srgbClr val="202122"/>
                </a:solidFill>
              </a:rPr>
              <a:t>, W. P. (1967). "</a:t>
            </a:r>
            <a:r>
              <a:rPr lang="pt-BR" sz="800" i="1" dirty="0" err="1">
                <a:solidFill>
                  <a:srgbClr val="202122"/>
                </a:solidFill>
              </a:rPr>
              <a:t>Atomic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Screening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Constants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from</a:t>
            </a:r>
            <a:r>
              <a:rPr lang="pt-BR" sz="800" i="1" dirty="0">
                <a:solidFill>
                  <a:srgbClr val="202122"/>
                </a:solidFill>
              </a:rPr>
              <a:t> SCF </a:t>
            </a:r>
            <a:r>
              <a:rPr lang="pt-BR" sz="800" i="1" dirty="0" err="1">
                <a:solidFill>
                  <a:srgbClr val="202122"/>
                </a:solidFill>
              </a:rPr>
              <a:t>Functions</a:t>
            </a:r>
            <a:r>
              <a:rPr lang="pt-BR" sz="800" i="1" dirty="0">
                <a:solidFill>
                  <a:srgbClr val="202122"/>
                </a:solidFill>
              </a:rPr>
              <a:t>. II. </a:t>
            </a:r>
            <a:r>
              <a:rPr lang="pt-BR" sz="800" i="1" dirty="0" err="1">
                <a:solidFill>
                  <a:srgbClr val="202122"/>
                </a:solidFill>
              </a:rPr>
              <a:t>Atoms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with</a:t>
            </a:r>
            <a:r>
              <a:rPr lang="pt-BR" sz="800" i="1" dirty="0">
                <a:solidFill>
                  <a:srgbClr val="202122"/>
                </a:solidFill>
              </a:rPr>
              <a:t> 37 </a:t>
            </a:r>
            <a:r>
              <a:rPr lang="pt-BR" sz="800" i="1" dirty="0" err="1">
                <a:solidFill>
                  <a:srgbClr val="202122"/>
                </a:solidFill>
              </a:rPr>
              <a:t>to</a:t>
            </a:r>
            <a:r>
              <a:rPr lang="pt-BR" sz="800" i="1" dirty="0">
                <a:solidFill>
                  <a:srgbClr val="202122"/>
                </a:solidFill>
              </a:rPr>
              <a:t> 86 </a:t>
            </a:r>
            <a:r>
              <a:rPr lang="pt-BR" sz="800" i="1" dirty="0" err="1">
                <a:solidFill>
                  <a:srgbClr val="202122"/>
                </a:solidFill>
              </a:rPr>
              <a:t>Electrons</a:t>
            </a:r>
            <a:r>
              <a:rPr lang="pt-BR" sz="800" i="1" dirty="0">
                <a:solidFill>
                  <a:srgbClr val="202122"/>
                </a:solidFill>
              </a:rPr>
              <a:t>". </a:t>
            </a:r>
            <a:r>
              <a:rPr lang="pt-BR" sz="800" i="1" dirty="0" err="1">
                <a:solidFill>
                  <a:srgbClr val="202122"/>
                </a:solidFill>
              </a:rPr>
              <a:t>Journal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of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Chemical</a:t>
            </a:r>
            <a:r>
              <a:rPr lang="pt-BR" sz="800" i="1" dirty="0">
                <a:solidFill>
                  <a:srgbClr val="202122"/>
                </a:solidFill>
              </a:rPr>
              <a:t> </a:t>
            </a:r>
            <a:r>
              <a:rPr lang="pt-BR" sz="800" i="1" dirty="0" err="1">
                <a:solidFill>
                  <a:srgbClr val="202122"/>
                </a:solidFill>
              </a:rPr>
              <a:t>Physics</a:t>
            </a:r>
            <a:r>
              <a:rPr lang="pt-BR" sz="800" i="1" dirty="0">
                <a:solidFill>
                  <a:srgbClr val="202122"/>
                </a:solidFill>
              </a:rPr>
              <a:t>. </a:t>
            </a:r>
            <a:r>
              <a:rPr lang="pt-BR" sz="800" b="1" i="1" dirty="0">
                <a:solidFill>
                  <a:srgbClr val="202122"/>
                </a:solidFill>
              </a:rPr>
              <a:t>47</a:t>
            </a:r>
            <a:r>
              <a:rPr lang="pt-BR" sz="800" i="1" dirty="0">
                <a:solidFill>
                  <a:srgbClr val="202122"/>
                </a:solidFill>
              </a:rPr>
              <a:t> (4): 1300–1307. </a:t>
            </a:r>
            <a:r>
              <a:rPr lang="pt-BR" sz="800" i="1" dirty="0">
                <a:solidFill>
                  <a:srgbClr val="3366CC"/>
                </a:solidFill>
                <a:hlinkClick r:id="rId2" tooltip="Bibcode (identifier)"/>
              </a:rPr>
              <a:t>Bibcode</a:t>
            </a:r>
            <a:r>
              <a:rPr lang="pt-BR" sz="800" i="1" dirty="0">
                <a:solidFill>
                  <a:srgbClr val="202122"/>
                </a:solidFill>
              </a:rPr>
              <a:t>:</a:t>
            </a:r>
            <a:r>
              <a:rPr lang="pt-BR" sz="800" i="1" dirty="0">
                <a:solidFill>
                  <a:srgbClr val="3366CC"/>
                </a:solidFill>
                <a:hlinkClick r:id="rId7"/>
              </a:rPr>
              <a:t>1967JChPh..47.1300C</a:t>
            </a:r>
            <a:r>
              <a:rPr lang="pt-BR" sz="800" i="1" dirty="0">
                <a:solidFill>
                  <a:srgbClr val="202122"/>
                </a:solidFill>
              </a:rPr>
              <a:t>. </a:t>
            </a:r>
            <a:r>
              <a:rPr lang="pt-BR" sz="800" i="1" dirty="0">
                <a:solidFill>
                  <a:srgbClr val="3366CC"/>
                </a:solidFill>
                <a:hlinkClick r:id="rId4" tooltip="Doi (identifier)"/>
              </a:rPr>
              <a:t>doi</a:t>
            </a:r>
            <a:r>
              <a:rPr lang="pt-BR" sz="800" i="1" dirty="0">
                <a:solidFill>
                  <a:srgbClr val="202122"/>
                </a:solidFill>
              </a:rPr>
              <a:t>:</a:t>
            </a:r>
            <a:r>
              <a:rPr lang="pt-BR" sz="800" i="1" dirty="0">
                <a:solidFill>
                  <a:srgbClr val="3366CC"/>
                </a:solidFill>
                <a:hlinkClick r:id="rId8"/>
              </a:rPr>
              <a:t>10.1063/1.1712084</a:t>
            </a:r>
            <a:endParaRPr lang="pt-BR" sz="800" dirty="0">
              <a:solidFill>
                <a:srgbClr val="20212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44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33" y="1896585"/>
            <a:ext cx="6794257" cy="15121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476672"/>
            <a:ext cx="7813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Desprezando a repulsão </a:t>
            </a:r>
            <a:r>
              <a:rPr lang="pt-BR" sz="2000" dirty="0" err="1" smtClean="0"/>
              <a:t>intereletrônica</a:t>
            </a:r>
            <a:r>
              <a:rPr lang="pt-BR" sz="2000" dirty="0" smtClean="0"/>
              <a:t> entre os dois elétrons</a:t>
            </a:r>
          </a:p>
          <a:p>
            <a:endParaRPr lang="pt-BR" sz="2000" dirty="0" smtClean="0"/>
          </a:p>
          <a:p>
            <a:r>
              <a:rPr lang="pt-BR" sz="2000" dirty="0" smtClean="0"/>
              <a:t>Tratando o problema com a simplificação de que elétrons são individuais, podemos escrever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501008"/>
            <a:ext cx="63674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Energia do estado fundamental de He : - 1,74 x 10</a:t>
            </a:r>
            <a:r>
              <a:rPr lang="pt-BR" sz="2000" baseline="30000" dirty="0" smtClean="0"/>
              <a:t>-17</a:t>
            </a:r>
            <a:r>
              <a:rPr lang="pt-BR" sz="2000" dirty="0" smtClean="0"/>
              <a:t> J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Experimental:  </a:t>
            </a:r>
            <a:r>
              <a:rPr lang="pt-BR" sz="2000" dirty="0"/>
              <a:t>- </a:t>
            </a:r>
            <a:r>
              <a:rPr lang="pt-BR" sz="2000" dirty="0" smtClean="0"/>
              <a:t>1,365 </a:t>
            </a:r>
            <a:r>
              <a:rPr lang="pt-BR" sz="2000" dirty="0"/>
              <a:t>x 10</a:t>
            </a:r>
            <a:r>
              <a:rPr lang="pt-BR" sz="2000" baseline="30000" dirty="0"/>
              <a:t>-17</a:t>
            </a:r>
            <a:r>
              <a:rPr lang="pt-BR" sz="2000" dirty="0"/>
              <a:t> </a:t>
            </a:r>
            <a:r>
              <a:rPr lang="pt-BR" sz="2000" dirty="0" smtClean="0"/>
              <a:t>J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~ 38% maior!</a:t>
            </a:r>
          </a:p>
          <a:p>
            <a:endParaRPr lang="pt-BR" sz="2000" dirty="0"/>
          </a:p>
          <a:p>
            <a:r>
              <a:rPr lang="pt-BR" sz="2000" dirty="0" smtClean="0"/>
              <a:t>Não podemos desprezar a repulsão </a:t>
            </a:r>
            <a:r>
              <a:rPr lang="pt-BR" sz="2000" dirty="0" err="1" smtClean="0"/>
              <a:t>intereletrônica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6858000" cy="60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7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22" y="195591"/>
            <a:ext cx="823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Energia </a:t>
            </a:r>
            <a:r>
              <a:rPr lang="pt-BR" sz="2400" dirty="0" smtClean="0"/>
              <a:t>teórica</a:t>
            </a:r>
            <a:r>
              <a:rPr lang="pt-BR" sz="2800" dirty="0" smtClean="0"/>
              <a:t> desprezando a repulsão intereletrônica</a:t>
            </a:r>
          </a:p>
          <a:p>
            <a:r>
              <a:rPr lang="pt-BR" sz="2800" dirty="0" smtClean="0"/>
              <a:t> E </a:t>
            </a:r>
            <a:r>
              <a:rPr lang="pt-BR" sz="2400" dirty="0" smtClean="0"/>
              <a:t>Teorica</a:t>
            </a:r>
            <a:r>
              <a:rPr lang="pt-BR" sz="2800" dirty="0" smtClean="0"/>
              <a:t>= </a:t>
            </a:r>
            <a:r>
              <a:rPr lang="pt-BR" sz="2800" dirty="0" smtClean="0">
                <a:sym typeface="Symbol"/>
              </a:rPr>
              <a:t> 1,743 x 10</a:t>
            </a:r>
            <a:r>
              <a:rPr lang="pt-BR" sz="2800" baseline="30000" dirty="0" smtClean="0">
                <a:sym typeface="Symbol"/>
              </a:rPr>
              <a:t>-17</a:t>
            </a:r>
            <a:r>
              <a:rPr lang="pt-BR" sz="2800" dirty="0" smtClean="0">
                <a:sym typeface="Symbol"/>
              </a:rPr>
              <a:t> J </a:t>
            </a:r>
            <a:r>
              <a:rPr lang="pt-BR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1022" y="175950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 </a:t>
            </a:r>
            <a:r>
              <a:rPr lang="pt-BR" sz="3600" baseline="-25000" dirty="0" smtClean="0"/>
              <a:t>Exp</a:t>
            </a:r>
            <a:r>
              <a:rPr lang="pt-BR" sz="3600" dirty="0" smtClean="0"/>
              <a:t> = </a:t>
            </a:r>
            <a:r>
              <a:rPr lang="pt-BR" sz="3600" dirty="0" smtClean="0">
                <a:sym typeface="Symbol"/>
              </a:rPr>
              <a:t> 1,265 x 10</a:t>
            </a:r>
            <a:r>
              <a:rPr lang="pt-BR" sz="3600" baseline="30000" dirty="0" smtClean="0">
                <a:sym typeface="Symbol"/>
              </a:rPr>
              <a:t>-17</a:t>
            </a:r>
            <a:r>
              <a:rPr lang="pt-BR" sz="3600" dirty="0" smtClean="0">
                <a:sym typeface="Symbol"/>
              </a:rPr>
              <a:t> J </a:t>
            </a:r>
            <a:r>
              <a:rPr lang="pt-BR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30395" y="1336955"/>
            <a:ext cx="461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37,8 % m\</a:t>
            </a:r>
            <a:r>
              <a:rPr lang="pt-BR" sz="2400" b="1" dirty="0" err="1" smtClean="0"/>
              <a:t>enor</a:t>
            </a:r>
            <a:r>
              <a:rPr lang="pt-BR" sz="2400" b="1" dirty="0" smtClean="0"/>
              <a:t> que a Experimental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210" y="2692615"/>
            <a:ext cx="8445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Não podemos desprezar a força da repulsão intereletrônica. </a:t>
            </a:r>
          </a:p>
          <a:p>
            <a:endParaRPr lang="pt-BR" sz="2800" b="1" dirty="0"/>
          </a:p>
          <a:p>
            <a:r>
              <a:rPr lang="pt-BR" sz="2400" b="1" dirty="0" smtClean="0"/>
              <a:t>A força de repulsão desestabiliza o átomo (positiva)</a:t>
            </a:r>
          </a:p>
          <a:p>
            <a:endParaRPr lang="pt-BR" sz="2400" b="1" dirty="0"/>
          </a:p>
          <a:p>
            <a:r>
              <a:rPr lang="pt-BR" sz="2400" b="1" dirty="0" smtClean="0"/>
              <a:t>Mas, podemos tratar os elétrons como partículas independentes</a:t>
            </a:r>
            <a:r>
              <a:rPr lang="pt-BR" sz="2800" b="1" dirty="0" smtClean="0"/>
              <a:t> </a:t>
            </a:r>
            <a:endParaRPr lang="en-US" sz="28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3" y="5402492"/>
            <a:ext cx="83771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638800" y="5402492"/>
            <a:ext cx="1371600" cy="12144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7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3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83771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515" y="661087"/>
            <a:ext cx="84429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Não existe solução matemática exata para essa equação!</a:t>
            </a:r>
          </a:p>
          <a:p>
            <a:endParaRPr lang="pt-BR" sz="2800" dirty="0"/>
          </a:p>
          <a:p>
            <a:r>
              <a:rPr lang="pt-BR" sz="2800" dirty="0" smtClean="0"/>
              <a:t>Felizmente, existem aproximações: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Teoria da perturbação e</a:t>
            </a:r>
          </a:p>
          <a:p>
            <a:r>
              <a:rPr lang="pt-BR" sz="2800" dirty="0" smtClean="0"/>
              <a:t> teoria da variação</a:t>
            </a: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7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1088311"/>
            <a:ext cx="7522355" cy="50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15546" y="428368"/>
            <a:ext cx="1779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Stern-Gerlach</a:t>
            </a:r>
          </a:p>
          <a:p>
            <a:endParaRPr lang="pt-BR" dirty="0"/>
          </a:p>
          <a:p>
            <a:r>
              <a:rPr lang="pt-BR" dirty="0" smtClean="0"/>
              <a:t>O spin eletrônico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099-C9D3-48E9-A5BB-98B532DB0DCB}" type="slidenum">
              <a:rPr lang="pt-BR" smtClean="0"/>
              <a:t>9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José C. Toledo Jr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8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2010</Words>
  <Application>Microsoft Office PowerPoint</Application>
  <PresentationFormat>Apresentação na tela (4:3)</PresentationFormat>
  <Paragraphs>494</Paragraphs>
  <Slides>44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10</cp:revision>
  <dcterms:created xsi:type="dcterms:W3CDTF">2023-08-17T21:51:09Z</dcterms:created>
  <dcterms:modified xsi:type="dcterms:W3CDTF">2023-08-21T13:22:00Z</dcterms:modified>
</cp:coreProperties>
</file>