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81" r:id="rId3"/>
    <p:sldId id="461" r:id="rId4"/>
    <p:sldId id="462" r:id="rId5"/>
    <p:sldId id="458" r:id="rId6"/>
    <p:sldId id="459" r:id="rId7"/>
    <p:sldId id="460" r:id="rId8"/>
    <p:sldId id="463" r:id="rId9"/>
    <p:sldId id="464" r:id="rId10"/>
    <p:sldId id="465" r:id="rId11"/>
    <p:sldId id="466" r:id="rId12"/>
    <p:sldId id="467" r:id="rId13"/>
  </p:sldIdLst>
  <p:sldSz cx="9144000" cy="6858000" type="screen4x3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89146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1B356DCB-7F23-473D-AFB2-E42237D33938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9FFDA-2992-47CA-A198-2AB69B3375B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3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9FFDA-2992-47CA-A198-2AB69B3375B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30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9FFDA-2992-47CA-A198-2AB69B3375B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26/05/2020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26/05/2020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920880" cy="1152128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Estoques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com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Mercadorias</a:t>
            </a:r>
            <a:endParaRPr lang="pt-BR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              Prof.  Dr. Bruno </a:t>
            </a:r>
            <a:r>
              <a:rPr lang="pt-BR" dirty="0" err="1" smtClean="0"/>
              <a:t>Figlioli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395536" y="1497540"/>
            <a:ext cx="8136904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836712"/>
            <a:ext cx="8136904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PEPS UEPS PMP</a:t>
            </a:r>
            <a:endParaRPr lang="pt-BR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pt-BR" sz="2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Informações (Resolução no Excel)</a:t>
            </a:r>
          </a:p>
          <a:p>
            <a:pPr algn="just"/>
            <a:endParaRPr lang="pt-BR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84573"/>
              </p:ext>
            </p:extLst>
          </p:nvPr>
        </p:nvGraphicFramePr>
        <p:xfrm>
          <a:off x="611560" y="2664204"/>
          <a:ext cx="7920880" cy="3285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7100"/>
                <a:gridCol w="2007100"/>
                <a:gridCol w="1863737"/>
                <a:gridCol w="2042943"/>
              </a:tblGrid>
              <a:tr h="547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Operação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Quantidade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Valor unitário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7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Compra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7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Compra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7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Venda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7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Venda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pt-BR" sz="2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7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Compra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2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395536" y="1497540"/>
            <a:ext cx="8136904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16363" y="404664"/>
            <a:ext cx="8136904" cy="530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Avaliação de Estoque a Custo de Reposição</a:t>
            </a:r>
            <a:endParaRPr lang="pt-BR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pt-BR" sz="2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NIFO- Next In, </a:t>
            </a:r>
            <a:r>
              <a:rPr lang="pt-BR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Out (Informação Gerencial)</a:t>
            </a:r>
            <a:endParaRPr lang="pt-BR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“Quanto custaria se eu adquirisse a mercadoria hoje”</a:t>
            </a: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Conclusão: para esse método a informação relevante é o valor de reposição dos produtos e não o quanto foi gasto para adquiri-lo ou fabricá-lo.</a:t>
            </a: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Referência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MARION, J. C. Contabilidade empresarial: instrumento de análise, gerência e decisão.-18.ed.- São Paulo: Atlas,2018.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que incorpora o valor dos estoques no BP?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Valor de Nota Fiscal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Impostos sobre compras (caso sejam recuperáveis)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(+) transportes e seguros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(=) valor do estoque 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Empresas Comerciais: mercadorias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 empresas industriais os estoques podem ser de: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Matéria-prima,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Produtos em </a:t>
            </a:r>
            <a:r>
              <a:rPr lang="pt-BR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processo e</a:t>
            </a:r>
            <a:endParaRPr lang="pt-BR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Produtos acabados,</a:t>
            </a:r>
          </a:p>
          <a:p>
            <a:pPr lvl="1" algn="just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CADA TIPO DE ESTOQUE FICA NUMA CONTA (RAZONETE) </a:t>
            </a:r>
            <a:r>
              <a:rPr lang="pt-BR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SEPARADA PARA </a:t>
            </a:r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FINS DE ANÁLISE.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260648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Estoques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395537" y="926687"/>
            <a:ext cx="829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 impostos (sobre compras) recuperáveis não vão compor o valor dos estoques.</a:t>
            </a:r>
          </a:p>
          <a:p>
            <a:endParaRPr lang="pt-BR" sz="2000" dirty="0" smtClean="0">
              <a:solidFill>
                <a:srgbClr val="002060"/>
              </a:solidFill>
            </a:endParaRPr>
          </a:p>
          <a:p>
            <a:r>
              <a:rPr lang="pt-BR" sz="2000" dirty="0" smtClean="0">
                <a:solidFill>
                  <a:srgbClr val="002060"/>
                </a:solidFill>
              </a:rPr>
              <a:t>Exemplo: extraído de Marion (2018, p. 339).</a:t>
            </a:r>
          </a:p>
          <a:p>
            <a:r>
              <a:rPr lang="pt-BR" sz="2000" dirty="0" smtClean="0">
                <a:solidFill>
                  <a:srgbClr val="002060"/>
                </a:solidFill>
              </a:rPr>
              <a:t>Numa aquisição de material por R$ 1.200.000, sendo o preço da mercadoria de R$ 1.000.000 (estando aqui inclusos os 15,5% de ICMS) e 200.000 de IPI, teríamos os seguintes valores contabilizados como estoques: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Para uma Indústria que irá recuperar o IPI e o ICMS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R$ 845.000  exclui do custo o IPI e o ICMS</a:t>
            </a:r>
          </a:p>
          <a:p>
            <a:pPr lvl="1"/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Para o Comércio </a:t>
            </a:r>
            <a:r>
              <a:rPr lang="pt-BR" sz="2000" dirty="0">
                <a:solidFill>
                  <a:srgbClr val="002060"/>
                </a:solidFill>
              </a:rPr>
              <a:t>que irá recuperar o </a:t>
            </a:r>
            <a:r>
              <a:rPr lang="pt-BR" sz="2000" dirty="0" smtClean="0">
                <a:solidFill>
                  <a:srgbClr val="002060"/>
                </a:solidFill>
              </a:rPr>
              <a:t>ICMS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R</a:t>
            </a:r>
            <a:r>
              <a:rPr lang="pt-BR" sz="2000" dirty="0">
                <a:solidFill>
                  <a:srgbClr val="002060"/>
                </a:solidFill>
              </a:rPr>
              <a:t>$ </a:t>
            </a:r>
            <a:r>
              <a:rPr lang="pt-BR" sz="2000" dirty="0" smtClean="0">
                <a:solidFill>
                  <a:srgbClr val="002060"/>
                </a:solidFill>
              </a:rPr>
              <a:t>1.045.000  </a:t>
            </a:r>
            <a:r>
              <a:rPr lang="pt-BR" sz="2000" dirty="0">
                <a:solidFill>
                  <a:srgbClr val="002060"/>
                </a:solidFill>
              </a:rPr>
              <a:t>exclui do custo o </a:t>
            </a:r>
            <a:r>
              <a:rPr lang="pt-BR" sz="2000" dirty="0" smtClean="0">
                <a:solidFill>
                  <a:srgbClr val="002060"/>
                </a:solidFill>
              </a:rPr>
              <a:t>ICMS</a:t>
            </a:r>
          </a:p>
          <a:p>
            <a:pPr lvl="1"/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Para uma Prestadora de Serviço que não terá recuperação do ICMS e do IPI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</a:rPr>
              <a:t>R</a:t>
            </a:r>
            <a:r>
              <a:rPr lang="pt-BR" sz="2000" dirty="0">
                <a:solidFill>
                  <a:srgbClr val="002060"/>
                </a:solidFill>
              </a:rPr>
              <a:t>$ </a:t>
            </a:r>
            <a:r>
              <a:rPr lang="pt-BR" sz="2000" dirty="0" smtClean="0">
                <a:solidFill>
                  <a:srgbClr val="002060"/>
                </a:solidFill>
              </a:rPr>
              <a:t>1.200.000 Tanto o IPI como o ICMS tornam-se custos</a:t>
            </a:r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260648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Estoques e os Impostos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424532" y="1700808"/>
            <a:ext cx="829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3324" y="55654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Outros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omponentes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do Valor dos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Estoques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2060848"/>
            <a:ext cx="77586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Embalagens, despesas de seguros e transporte;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Descontos comerciais, abatimentos e devoluções;</a:t>
            </a:r>
          </a:p>
          <a:p>
            <a:endParaRPr 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Descontos financeiros: esses tipos de descontos são concedidos em função do prazo de pagamento, assim não devem ser abatidos do custo, pois são entendidos como uma despesa financeira.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260648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Mudança no Valor dos Estoques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198513" y="1675829"/>
            <a:ext cx="8621959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Variação preço do estoque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houver, por motivo de escassez ou qualquer outro motivo, </a:t>
            </a:r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 AUMENTO </a:t>
            </a:r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valor do estoque. O estoque não poderá ser corrigido, permanecerá no balanço pelo custo de aquisição até ser vendido.</a:t>
            </a:r>
          </a:p>
          <a:p>
            <a:pPr lvl="1" algn="just"/>
            <a:endParaRPr lang="pt-B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o estoque sofrer DESVALORIZAÇÃO</a:t>
            </a:r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empresa deve corrigir para baixo o valor de seu estoque no balanço. 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Dentro da lógica: custo ou mercado, dos dois o menor.</a:t>
            </a:r>
          </a:p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Este procedimento é chamado </a:t>
            </a:r>
            <a:r>
              <a:rPr lang="pt-BR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pt-BR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se o estoque que sofreu </a:t>
            </a:r>
            <a:r>
              <a:rPr lang="pt-BR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tornar a valorizar?	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Nesse caso, o valor do estoque pode ser corrigido para cima até o limite do custo original de aquisição.</a:t>
            </a:r>
          </a:p>
          <a:p>
            <a:pPr lvl="1"/>
            <a:endParaRPr lang="pt-BR" sz="25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260648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Controle de Estoque</a:t>
            </a:r>
            <a:endParaRPr lang="pt-BR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395536" y="1497540"/>
            <a:ext cx="8136904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15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Inventário </a:t>
            </a:r>
            <a:r>
              <a:rPr lang="pt-B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Periódico</a:t>
            </a:r>
            <a:r>
              <a:rPr lang="pt-B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empresa registra as compras de estoque e as vendas realizadas a cada período. O valor do custo da mercadoria vendida é apurado apenas periodicamente.</a:t>
            </a:r>
          </a:p>
          <a:p>
            <a:pPr lvl="1" algn="just">
              <a:lnSpc>
                <a:spcPct val="150000"/>
              </a:lnSpc>
            </a:pPr>
            <a:r>
              <a:rPr lang="pt-B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Inventário </a:t>
            </a:r>
            <a:r>
              <a:rPr lang="pt-B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ermanente</a:t>
            </a:r>
            <a:r>
              <a:rPr lang="pt-B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 feito o controle contínuo de entradas e saídas de estoques, tanto em termos de valores </a:t>
            </a:r>
            <a:r>
              <a:rPr lang="pt-B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quanto </a:t>
            </a: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quantidades. O custo da mercadoria vendia é apurado a cada transação de compra e venda.</a:t>
            </a:r>
          </a:p>
          <a:p>
            <a:pPr lvl="1"/>
            <a:endParaRPr lang="pt-BR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260648"/>
            <a:ext cx="792088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Inventário Periódico e Apuração do Resultado com Mercadorias</a:t>
            </a:r>
            <a:endParaRPr lang="pt-BR" sz="3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xmlns="" id="{BD5AB13E-8B5D-4A38-B6AE-4EED3ED81F6E}"/>
                  </a:ext>
                </a:extLst>
              </p:cNvPr>
              <p:cNvSpPr/>
              <p:nvPr/>
            </p:nvSpPr>
            <p:spPr>
              <a:xfrm>
                <a:off x="395536" y="1497540"/>
                <a:ext cx="8136904" cy="4901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pt-BR" sz="15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just"/>
                <a:r>
                  <a:rPr lang="pt-BR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 estoque da Cia W  totalizava R$ 23.400,00 em 01/01/X1. Ao longo do ano foram adquiras R$ 46.000,00 em mercadorias e o estoque final (31/12/X1) totaliza R$ 27.000,00. As vendas do ano de X1 foram de R$ 65.000. Encontre o CMV e o Lucro Bruto para a Cia W no ano de X1.</a:t>
                </a:r>
              </a:p>
              <a:p>
                <a:pPr lvl="1" algn="just"/>
                <a:endParaRPr lang="pt-BR" sz="2000" b="0" i="1" dirty="0" smtClean="0">
                  <a:latin typeface="Cambria Math"/>
                  <a:cs typeface="Times New Roman" pitchFamily="18" charset="0"/>
                </a:endParaRPr>
              </a:p>
              <a:p>
                <a:pPr lvl="1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𝐶𝑀𝑉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𝐸𝐼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𝐸𝐹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      </m:t>
                      </m:r>
                    </m:oMath>
                  </m:oMathPara>
                </a14:m>
                <a:endParaRPr lang="pt-BR" sz="2000" b="0" i="1" dirty="0" smtClean="0">
                  <a:latin typeface="Cambria Math"/>
                  <a:cs typeface="Times New Roman" pitchFamily="18" charset="0"/>
                </a:endParaRPr>
              </a:p>
              <a:p>
                <a:pPr lvl="1" algn="just"/>
                <a:r>
                  <a:rPr lang="pt-BR" sz="2000" i="1" dirty="0" smtClean="0">
                    <a:latin typeface="Cambria Math"/>
                    <a:cs typeface="Times New Roman" pitchFamily="18" charset="0"/>
                  </a:rPr>
                  <a:t>Mercadorias à Disposição de Vendas (MDV) =EI +C</a:t>
                </a:r>
                <a:endParaRPr lang="pt-BR" sz="2000" b="0" i="1" dirty="0" smtClean="0">
                  <a:latin typeface="Cambria Math"/>
                  <a:cs typeface="Times New Roman" pitchFamily="18" charset="0"/>
                </a:endParaRPr>
              </a:p>
              <a:p>
                <a:pPr lvl="1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𝐶𝑀𝑉</m:t>
                      </m:r>
                      <m:r>
                        <a:rPr lang="pt-BR" sz="2000" b="0" i="1" smtClean="0">
                          <a:latin typeface="Cambria Math"/>
                          <a:cs typeface="Times New Roman" pitchFamily="18" charset="0"/>
                        </a:rPr>
                        <m:t>=23.400+46.000−27.000=42.400</m:t>
                      </m:r>
                    </m:oMath>
                  </m:oMathPara>
                </a14:m>
                <a:endParaRPr lang="pt-B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ctr"/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MDV = 69.400</a:t>
                </a:r>
              </a:p>
              <a:p>
                <a:pPr marL="342900" indent="-342900" algn="just">
                  <a:lnSpc>
                    <a:spcPct val="150000"/>
                  </a:lnSpc>
                  <a:buClr>
                    <a:srgbClr val="008000"/>
                  </a:buClr>
                  <a:buFont typeface="Arial" pitchFamily="34" charset="0"/>
                  <a:buChar char="•"/>
                  <a:defRPr/>
                </a:pPr>
                <a:r>
                  <a:rPr lang="pt-BR" sz="2000" dirty="0" smtClean="0">
                    <a:solidFill>
                      <a:srgbClr val="1E2C76"/>
                    </a:solidFill>
                  </a:rPr>
                  <a:t>Apuração do Resultado</a:t>
                </a:r>
              </a:p>
              <a:p>
                <a:pPr algn="just">
                  <a:buClr>
                    <a:srgbClr val="008000"/>
                  </a:buClr>
                  <a:defRPr/>
                </a:pPr>
                <a:r>
                  <a:rPr lang="pt-BR" sz="2000" dirty="0">
                    <a:solidFill>
                      <a:srgbClr val="1E2C76"/>
                    </a:solidFill>
                  </a:rPr>
                  <a:t>	</a:t>
                </a:r>
                <a:r>
                  <a:rPr lang="pt-BR" sz="2000" dirty="0" smtClean="0">
                    <a:solidFill>
                      <a:srgbClr val="1E2C76"/>
                    </a:solidFill>
                  </a:rPr>
                  <a:t>Receita de Vendas..........65.000</a:t>
                </a:r>
              </a:p>
              <a:p>
                <a:pPr algn="just">
                  <a:buClr>
                    <a:srgbClr val="008000"/>
                  </a:buClr>
                  <a:defRPr/>
                </a:pPr>
                <a:r>
                  <a:rPr lang="pt-BR" sz="2000" dirty="0" smtClean="0">
                    <a:solidFill>
                      <a:srgbClr val="1E2C76"/>
                    </a:solidFill>
                  </a:rPr>
                  <a:t>                (-) CMV...........................(42.400)</a:t>
                </a:r>
              </a:p>
              <a:p>
                <a:pPr algn="just">
                  <a:buClr>
                    <a:srgbClr val="008000"/>
                  </a:buClr>
                  <a:defRPr/>
                </a:pPr>
                <a:r>
                  <a:rPr lang="pt-BR" sz="2000" dirty="0" smtClean="0">
                    <a:solidFill>
                      <a:srgbClr val="1E2C76"/>
                    </a:solidFill>
                  </a:rPr>
                  <a:t>                (=) Lucro Bruto................22.600</a:t>
                </a:r>
                <a:endParaRPr lang="pt-BR" sz="2000" dirty="0">
                  <a:solidFill>
                    <a:srgbClr val="1E2C76"/>
                  </a:solidFill>
                </a:endParaRPr>
              </a:p>
              <a:p>
                <a:pPr algn="just">
                  <a:buClr>
                    <a:srgbClr val="008000"/>
                  </a:buClr>
                  <a:defRPr/>
                </a:pPr>
                <a:endParaRPr lang="pt-BR" sz="2000" dirty="0">
                  <a:solidFill>
                    <a:srgbClr val="1E2C76"/>
                  </a:solidFill>
                </a:endParaRPr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="" xmlns:a16="http://schemas.microsoft.com/office/drawing/2014/main" id="{BD5AB13E-8B5D-4A38-B6AE-4EED3ED81F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97540"/>
                <a:ext cx="8136904" cy="4901342"/>
              </a:xfrm>
              <a:prstGeom prst="rect">
                <a:avLst/>
              </a:prstGeom>
              <a:blipFill rotWithShape="1">
                <a:blip r:embed="rId2"/>
                <a:stretch>
                  <a:fillRect l="-674" r="-7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09511" y="476672"/>
            <a:ext cx="83089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 smtClean="0">
                <a:latin typeface="Times New Roman" pitchFamily="18" charset="0"/>
                <a:cs typeface="Times New Roman" pitchFamily="18" charset="0"/>
              </a:rPr>
              <a:t>Controle de Estoque- Inventário Permanente</a:t>
            </a:r>
          </a:p>
        </p:txBody>
      </p:sp>
      <p:pic>
        <p:nvPicPr>
          <p:cNvPr id="8" name="Espaço Reservado para Conteúdo 6">
            <a:extLst>
              <a:ext uri="{FF2B5EF4-FFF2-40B4-BE49-F238E27FC236}">
                <a16:creationId xmlns:a16="http://schemas.microsoft.com/office/drawing/2014/main" xmlns="" id="{2B68A384-A90D-4B9E-B479-3C1279A6A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5"/>
            <a:ext cx="885698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-24974" y="1340768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D5AB13E-8B5D-4A38-B6AE-4EED3ED81F6E}"/>
              </a:ext>
            </a:extLst>
          </p:cNvPr>
          <p:cNvSpPr/>
          <p:nvPr/>
        </p:nvSpPr>
        <p:spPr>
          <a:xfrm>
            <a:off x="395536" y="1497540"/>
            <a:ext cx="8136904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836712"/>
            <a:ext cx="8136904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Controle de Estoque – Preços diferentes nos lotes</a:t>
            </a:r>
          </a:p>
          <a:p>
            <a:pPr>
              <a:lnSpc>
                <a:spcPct val="150000"/>
              </a:lnSpc>
            </a:pPr>
            <a:endParaRPr lang="pt-BR" sz="2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  critérios de valoração dos estoques:</a:t>
            </a: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Custo específico (cada artigo possui seu preço específico) – Pouco utilizado</a:t>
            </a:r>
          </a:p>
          <a:p>
            <a:pPr lvl="1" algn="just"/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PEPS (FIFO) </a:t>
            </a:r>
            <a:r>
              <a:rPr lang="pt-B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(primeiro que entra, primeiro que sai) – Maior Lucro</a:t>
            </a:r>
          </a:p>
          <a:p>
            <a:pPr lvl="1" algn="just"/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UEPS (LIFO) </a:t>
            </a:r>
            <a:r>
              <a:rPr lang="pt-B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(último que entra, primeiro que sai) – Menor Lucro</a:t>
            </a:r>
          </a:p>
          <a:p>
            <a:pPr lvl="1" algn="just"/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PMP (Preço Médio Ponderado).</a:t>
            </a:r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UEPS não é permitido pela legislação</a:t>
            </a:r>
          </a:p>
        </p:txBody>
      </p:sp>
    </p:spTree>
    <p:extLst>
      <p:ext uri="{BB962C8B-B14F-4D97-AF65-F5344CB8AC3E}">
        <p14:creationId xmlns:p14="http://schemas.microsoft.com/office/powerpoint/2010/main" val="11874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747</Words>
  <Application>Microsoft Office PowerPoint</Application>
  <PresentationFormat>Apresentação na tela (4:3)</PresentationFormat>
  <Paragraphs>140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Retrospectiva</vt:lpstr>
      <vt:lpstr>Estoques e Resultados com Mercadorias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Usuário do Windows</cp:lastModifiedBy>
  <cp:revision>245</cp:revision>
  <cp:lastPrinted>2020-05-18T00:11:08Z</cp:lastPrinted>
  <dcterms:created xsi:type="dcterms:W3CDTF">2020-02-17T13:58:06Z</dcterms:created>
  <dcterms:modified xsi:type="dcterms:W3CDTF">2020-05-26T23:19:38Z</dcterms:modified>
</cp:coreProperties>
</file>